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embedTrueTypeFonts="1" saveSubsetFonts="1">
  <p:sldMasterIdLst>
    <p:sldMasterId id="2147483648" r:id="rId1"/>
  </p:sldMasterIdLst>
  <p:notesMasterIdLst>
    <p:notesMasterId r:id="rId59"/>
  </p:notesMasterIdLst>
  <p:handoutMasterIdLst>
    <p:handoutMasterId r:id="rId60"/>
  </p:handoutMasterIdLst>
  <p:sldIdLst>
    <p:sldId id="256" r:id="rId2"/>
    <p:sldId id="282" r:id="rId3"/>
    <p:sldId id="284" r:id="rId4"/>
    <p:sldId id="344" r:id="rId5"/>
    <p:sldId id="322" r:id="rId6"/>
    <p:sldId id="285" r:id="rId7"/>
    <p:sldId id="324" r:id="rId8"/>
    <p:sldId id="281" r:id="rId9"/>
    <p:sldId id="325" r:id="rId10"/>
    <p:sldId id="286" r:id="rId11"/>
    <p:sldId id="326" r:id="rId12"/>
    <p:sldId id="287" r:id="rId13"/>
    <p:sldId id="290" r:id="rId14"/>
    <p:sldId id="291" r:id="rId15"/>
    <p:sldId id="328" r:id="rId16"/>
    <p:sldId id="329" r:id="rId17"/>
    <p:sldId id="300" r:id="rId18"/>
    <p:sldId id="299" r:id="rId19"/>
    <p:sldId id="301" r:id="rId20"/>
    <p:sldId id="302" r:id="rId21"/>
    <p:sldId id="330" r:id="rId22"/>
    <p:sldId id="288" r:id="rId23"/>
    <p:sldId id="292" r:id="rId24"/>
    <p:sldId id="294" r:id="rId25"/>
    <p:sldId id="295" r:id="rId26"/>
    <p:sldId id="296" r:id="rId27"/>
    <p:sldId id="297" r:id="rId28"/>
    <p:sldId id="298" r:id="rId29"/>
    <p:sldId id="303" r:id="rId30"/>
    <p:sldId id="304" r:id="rId31"/>
    <p:sldId id="305" r:id="rId32"/>
    <p:sldId id="306" r:id="rId33"/>
    <p:sldId id="307" r:id="rId34"/>
    <p:sldId id="308" r:id="rId35"/>
    <p:sldId id="309" r:id="rId36"/>
    <p:sldId id="310" r:id="rId37"/>
    <p:sldId id="311" r:id="rId38"/>
    <p:sldId id="312" r:id="rId39"/>
    <p:sldId id="313" r:id="rId40"/>
    <p:sldId id="314" r:id="rId41"/>
    <p:sldId id="315" r:id="rId42"/>
    <p:sldId id="350" r:id="rId43"/>
    <p:sldId id="318" r:id="rId44"/>
    <p:sldId id="320" r:id="rId45"/>
    <p:sldId id="319" r:id="rId46"/>
    <p:sldId id="352" r:id="rId47"/>
    <p:sldId id="289" r:id="rId48"/>
    <p:sldId id="333" r:id="rId49"/>
    <p:sldId id="337" r:id="rId50"/>
    <p:sldId id="339" r:id="rId51"/>
    <p:sldId id="340" r:id="rId52"/>
    <p:sldId id="334" r:id="rId53"/>
    <p:sldId id="335" r:id="rId54"/>
    <p:sldId id="338" r:id="rId55"/>
    <p:sldId id="336" r:id="rId56"/>
    <p:sldId id="351" r:id="rId57"/>
    <p:sldId id="273" r:id="rId58"/>
  </p:sldIdLst>
  <p:sldSz cx="18288000" cy="10287000"/>
  <p:notesSz cx="10287000" cy="18288000"/>
  <p:embeddedFontLst>
    <p:embeddedFont>
      <p:font typeface="Calibri" panose="020F0502020204030204" pitchFamily="34" charset="0"/>
      <p:regular r:id="rId61"/>
      <p:bold r:id="rId62"/>
      <p:italic r:id="rId63"/>
      <p:boldItalic r:id="rId64"/>
    </p:embeddedFont>
    <p:embeddedFont>
      <p:font typeface="Gmarket Sans Medium" panose="02000000000000000000" pitchFamily="50" charset="-127"/>
      <p:regular r:id="rId65"/>
    </p:embeddedFont>
    <p:embeddedFont>
      <p:font typeface="Jalnan OTF" panose="020B0600000101010101" pitchFamily="34" charset="-127"/>
      <p:bold r:id="rId66"/>
    </p:embeddedFont>
    <p:embeddedFont>
      <p:font typeface="S-Core Dream 3 Light" panose="020B0303030302020204" pitchFamily="34" charset="-127"/>
      <p:regular r:id="rId67"/>
    </p:embeddedFont>
    <p:embeddedFont>
      <p:font typeface="S-Core Dream 5 Medium" panose="020B0503030302020204" pitchFamily="34" charset="-127"/>
      <p:regular r:id="rId68"/>
    </p:embeddedFont>
    <p:embeddedFont>
      <p:font typeface="S-Core Dream 6 Bold" panose="020B0703030302020204" pitchFamily="34" charset="-127"/>
      <p:bold r:id="rId69"/>
    </p:embeddedFont>
    <p:embeddedFont>
      <p:font typeface="맑은 고딕" panose="020B0503020000020004" pitchFamily="50" charset="-127"/>
      <p:regular r:id="rId70"/>
      <p:bold r:id="rId71"/>
    </p:embeddedFont>
    <p:embeddedFont>
      <p:font typeface="에스코어 드림 2 ExtraLight" panose="020B0203030302020204" pitchFamily="34" charset="-127"/>
      <p:regular r:id="rId72"/>
    </p:embeddedFont>
    <p:embeddedFont>
      <p:font typeface="에스코어 드림 3 Light" panose="020B0303030302020204" pitchFamily="34" charset="-127"/>
      <p:regular r:id="rId73"/>
    </p:embeddedFont>
    <p:embeddedFont>
      <p:font typeface="에스코어 드림 4 Regular" panose="020B0503030302020204" pitchFamily="34" charset="-127"/>
      <p:regular r:id="rId74"/>
    </p:embeddedFont>
    <p:embeddedFont>
      <p:font typeface="에스코어 드림 5 Medium" panose="020B0503030302020204" pitchFamily="34" charset="-127"/>
      <p:regular r:id="rId75"/>
    </p:embeddedFont>
    <p:embeddedFont>
      <p:font typeface="에스코어 드림 6 Bold" panose="020B0703030302020204" pitchFamily="34" charset="-127"/>
      <p:bold r:id="rId76"/>
    </p:embeddedFont>
    <p:embeddedFont>
      <p:font typeface="여기어때 잘난체" panose="020B0600000101010101" pitchFamily="50" charset="-127"/>
      <p:bold r:id="rId77"/>
    </p:embeddedFont>
    <p:embeddedFont>
      <p:font typeface="여기어때 잘난체 OTF" panose="020B0600000101010101" pitchFamily="34" charset="-127"/>
      <p:bold r:id="rId7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2CC88"/>
    <a:srgbClr val="46D59C"/>
    <a:srgbClr val="595959"/>
    <a:srgbClr val="3BD195"/>
    <a:srgbClr val="43DFA0"/>
    <a:srgbClr val="9EEAA5"/>
    <a:srgbClr val="7AE0B8"/>
    <a:srgbClr val="2BBB81"/>
    <a:srgbClr val="38D194"/>
    <a:srgbClr val="D03C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5A76059-7B9D-4E46-83BA-5DC96B79B9C0}" v="6" dt="2022-02-11T06:19:54.030"/>
  </p1510:revLst>
</p1510:revInfo>
</file>

<file path=ppt/tableStyles.xml><?xml version="1.0" encoding="utf-8"?>
<a:tblStyleLst xmlns:a="http://schemas.openxmlformats.org/drawingml/2006/main" def="{5C22544A-7EE6-4342-B048-85BDC9FD1C3A}"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93D81CF-94F2-401A-BA57-92F5A7B2D0C5}" styleName="보통 스타일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08FB837D-C827-4EFA-A057-4D05807E0F7C}" styleName="테마 스타일 1 - 강조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614" autoAdjust="0"/>
    <p:restoredTop sz="93194" autoAdjust="0"/>
  </p:normalViewPr>
  <p:slideViewPr>
    <p:cSldViewPr>
      <p:cViewPr varScale="1">
        <p:scale>
          <a:sx n="51" d="100"/>
          <a:sy n="51" d="100"/>
        </p:scale>
        <p:origin x="854" y="6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31" d="100"/>
          <a:sy n="31" d="100"/>
        </p:scale>
        <p:origin x="3562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3.fntdata"/><Relationship Id="rId68" Type="http://schemas.openxmlformats.org/officeDocument/2006/relationships/font" Target="fonts/font8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14.fntdata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font" Target="fonts/font1.fntdata"/><Relationship Id="rId82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4.fntdata"/><Relationship Id="rId69" Type="http://schemas.openxmlformats.org/officeDocument/2006/relationships/font" Target="fonts/font9.fntdata"/><Relationship Id="rId77" Type="http://schemas.openxmlformats.org/officeDocument/2006/relationships/font" Target="fonts/font17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2.fntdata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67" Type="http://schemas.openxmlformats.org/officeDocument/2006/relationships/font" Target="fonts/font7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2.fntdata"/><Relationship Id="rId70" Type="http://schemas.openxmlformats.org/officeDocument/2006/relationships/font" Target="fonts/font10.fntdata"/><Relationship Id="rId75" Type="http://schemas.openxmlformats.org/officeDocument/2006/relationships/font" Target="fonts/font15.fntdata"/><Relationship Id="rId83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handoutMaster" Target="handoutMasters/handoutMaster1.xml"/><Relationship Id="rId65" Type="http://schemas.openxmlformats.org/officeDocument/2006/relationships/font" Target="fonts/font5.fntdata"/><Relationship Id="rId73" Type="http://schemas.openxmlformats.org/officeDocument/2006/relationships/font" Target="fonts/font13.fntdata"/><Relationship Id="rId78" Type="http://schemas.openxmlformats.org/officeDocument/2006/relationships/font" Target="fonts/font18.fntdata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16.fntdata"/><Relationship Id="rId7" Type="http://schemas.openxmlformats.org/officeDocument/2006/relationships/slide" Target="slides/slide6.xml"/><Relationship Id="rId71" Type="http://schemas.openxmlformats.org/officeDocument/2006/relationships/font" Target="fonts/font11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font" Target="fonts/font6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0A007999-0384-4AF0-B439-5C31532C80E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7222473-475D-4FF4-8389-3842BE05B26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3E2A0B-8D4B-42D3-8117-E6B5A3DCC5A6}" type="datetimeFigureOut">
              <a:rPr lang="ko-KR" altLang="en-US" smtClean="0"/>
              <a:t>2022-04-27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1B04A71-B109-47D1-9F0C-912E2FEFF55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974DD71-08B8-4ECD-B619-E252D538962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3B0B2A-7270-48C1-9232-AF703E5FA2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393012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FBEF18-9585-4A5E-841D-5DFABC25A981}" type="datetimeFigureOut">
              <a:rPr lang="ko-KR" altLang="en-US" smtClean="0"/>
              <a:t>2022-04-27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86E876-D00A-43D9-9EB9-F6CFDDA3DB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366086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7B92D88-0811-4F32-95C7-3585412D672F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74326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86E876-D00A-43D9-9EB9-F6CFDDA3DBD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682740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86E876-D00A-43D9-9EB9-F6CFDDA3DBD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866189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86E876-D00A-43D9-9EB9-F6CFDDA3DBD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93150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86E876-D00A-43D9-9EB9-F6CFDDA3DBD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814009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86E876-D00A-43D9-9EB9-F6CFDDA3DBD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414080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86E876-D00A-43D9-9EB9-F6CFDDA3DBD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11015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86E876-D00A-43D9-9EB9-F6CFDDA3DBD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710429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86E876-D00A-43D9-9EB9-F6CFDDA3DBD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825374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86E876-D00A-43D9-9EB9-F6CFDDA3DBD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590510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86E876-D00A-43D9-9EB9-F6CFDDA3DBD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932622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86E876-D00A-43D9-9EB9-F6CFDDA3DBD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42492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86E876-D00A-43D9-9EB9-F6CFDDA3DBD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017120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86E876-D00A-43D9-9EB9-F6CFDDA3DBD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288421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86E876-D00A-43D9-9EB9-F6CFDDA3DBD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148779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2B925-C66A-4335-B794-4C3656EAC1C6}" type="datetime1">
              <a:rPr lang="en-US" altLang="ko-KR" smtClean="0"/>
              <a:t>4/27/2022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5163800" y="1196975"/>
            <a:ext cx="2133600" cy="365125"/>
          </a:xfrm>
        </p:spPr>
        <p:txBody>
          <a:bodyPr/>
          <a:lstStyle>
            <a:lvl1pPr>
              <a:defRPr sz="2000">
                <a:latin typeface="에스코어 드림 5 Medium" panose="020B0503030302020204" pitchFamily="34" charset="-127"/>
                <a:ea typeface="에스코어 드림 5 Medium" panose="020B0503030302020204" pitchFamily="34" charset="-127"/>
              </a:defRPr>
            </a:lvl1pPr>
          </a:lstStyle>
          <a:p>
            <a:fld id="{B1393E5F-521B-4CAD-9D3A-AE923D912DCE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D7F6C-2D08-41FF-ADCE-057A4BA7ED04}" type="datetime1">
              <a:rPr lang="en-US" altLang="ko-KR" smtClean="0"/>
              <a:t>4/27/2022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9D176-D650-4EC8-AA03-F56EA89A6C25}" type="datetime1">
              <a:rPr lang="en-US" altLang="ko-KR" smtClean="0"/>
              <a:t>4/27/2022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3D832-80C9-40AE-A0FC-8546606FB0CF}" type="datetime1">
              <a:rPr lang="en-US" altLang="ko-KR" smtClean="0"/>
              <a:t>4/27/2022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FC0EA-F89D-492B-8FE8-31AB6CC046C1}" type="datetime1">
              <a:rPr lang="en-US" altLang="ko-KR" smtClean="0"/>
              <a:t>4/27/2022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EA0DD-FA42-49E4-B46A-4DA5C2B6534E}" type="datetime1">
              <a:rPr lang="en-US" altLang="ko-KR" smtClean="0"/>
              <a:t>4/27/2022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E452C2-00AC-4B15-A48D-23FB9E35F312}" type="datetime1">
              <a:rPr lang="en-US" altLang="ko-KR" smtClean="0"/>
              <a:t>4/27/2022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83D4F-8006-4D2F-AEBD-EFE1AF1161DD}" type="datetime1">
              <a:rPr lang="en-US" altLang="ko-KR" smtClean="0"/>
              <a:t>4/27/2022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70E719-0512-4FD7-8814-E6E24A73C86F}" type="datetime1">
              <a:rPr lang="en-US" altLang="ko-KR" smtClean="0"/>
              <a:t>4/27/2022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17C53A-2AEE-47DA-A1A0-93A9ECA16227}" type="datetime1">
              <a:rPr lang="en-US" altLang="ko-KR" smtClean="0"/>
              <a:t>4/27/2022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4ED9B-566A-489A-9C33-D02799D701F3}" type="datetime1">
              <a:rPr lang="en-US" altLang="ko-KR" smtClean="0"/>
              <a:t>4/27/2022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1777C9-8D5A-4E29-8970-6D3C61327CAF}" type="datetime1">
              <a:rPr lang="en-US" altLang="ko-KR" smtClean="0"/>
              <a:t>4/27/2022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.png"/><Relationship Id="rId7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.png"/><Relationship Id="rId7" Type="http://schemas.openxmlformats.org/officeDocument/2006/relationships/image" Target="../media/image3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9" Type="http://schemas.openxmlformats.org/officeDocument/2006/relationships/image" Target="../media/image35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svg"/><Relationship Id="rId3" Type="http://schemas.openxmlformats.org/officeDocument/2006/relationships/image" Target="../media/image2.png"/><Relationship Id="rId7" Type="http://schemas.openxmlformats.org/officeDocument/2006/relationships/image" Target="../media/image46.png"/><Relationship Id="rId12" Type="http://schemas.openxmlformats.org/officeDocument/2006/relationships/image" Target="../media/image51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50.png"/><Relationship Id="rId5" Type="http://schemas.openxmlformats.org/officeDocument/2006/relationships/image" Target="../media/image6.png"/><Relationship Id="rId10" Type="http://schemas.openxmlformats.org/officeDocument/2006/relationships/image" Target="../media/image49.svg"/><Relationship Id="rId4" Type="http://schemas.openxmlformats.org/officeDocument/2006/relationships/image" Target="../media/image45.png"/><Relationship Id="rId9" Type="http://schemas.openxmlformats.org/officeDocument/2006/relationships/image" Target="../media/image48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2.png"/><Relationship Id="rId7" Type="http://schemas.openxmlformats.org/officeDocument/2006/relationships/image" Target="../media/image55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53.svg"/><Relationship Id="rId4" Type="http://schemas.openxmlformats.org/officeDocument/2006/relationships/image" Target="../media/image52.png"/><Relationship Id="rId9" Type="http://schemas.openxmlformats.org/officeDocument/2006/relationships/image" Target="../media/image57.sv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8.png"/><Relationship Id="rId4" Type="http://schemas.openxmlformats.org/officeDocument/2006/relationships/image" Target="../media/image59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2.png"/><Relationship Id="rId7" Type="http://schemas.openxmlformats.org/officeDocument/2006/relationships/image" Target="../media/image6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5" Type="http://schemas.microsoft.com/office/2007/relationships/hdphoto" Target="../media/hdphoto2.wdp"/><Relationship Id="rId4" Type="http://schemas.openxmlformats.org/officeDocument/2006/relationships/image" Target="../media/image60.png"/><Relationship Id="rId9" Type="http://schemas.microsoft.com/office/2007/relationships/hdphoto" Target="../media/hdphoto3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microsoft.com/office/2007/relationships/hdphoto" Target="../media/hdphoto3.wdp"/><Relationship Id="rId5" Type="http://schemas.openxmlformats.org/officeDocument/2006/relationships/image" Target="../media/image65.png"/><Relationship Id="rId4" Type="http://schemas.openxmlformats.org/officeDocument/2006/relationships/image" Target="../media/image62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svg"/><Relationship Id="rId13" Type="http://schemas.openxmlformats.org/officeDocument/2006/relationships/image" Target="../media/image74.png"/><Relationship Id="rId18" Type="http://schemas.openxmlformats.org/officeDocument/2006/relationships/image" Target="../media/image79.svg"/><Relationship Id="rId3" Type="http://schemas.openxmlformats.org/officeDocument/2006/relationships/image" Target="../media/image3.png"/><Relationship Id="rId21" Type="http://schemas.openxmlformats.org/officeDocument/2006/relationships/image" Target="../media/image82.png"/><Relationship Id="rId7" Type="http://schemas.openxmlformats.org/officeDocument/2006/relationships/image" Target="../media/image68.png"/><Relationship Id="rId12" Type="http://schemas.openxmlformats.org/officeDocument/2006/relationships/image" Target="../media/image73.svg"/><Relationship Id="rId17" Type="http://schemas.openxmlformats.org/officeDocument/2006/relationships/image" Target="../media/image78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77.svg"/><Relationship Id="rId20" Type="http://schemas.openxmlformats.org/officeDocument/2006/relationships/image" Target="../media/image81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svg"/><Relationship Id="rId11" Type="http://schemas.openxmlformats.org/officeDocument/2006/relationships/image" Target="../media/image72.png"/><Relationship Id="rId5" Type="http://schemas.openxmlformats.org/officeDocument/2006/relationships/image" Target="../media/image66.png"/><Relationship Id="rId15" Type="http://schemas.openxmlformats.org/officeDocument/2006/relationships/image" Target="../media/image76.png"/><Relationship Id="rId10" Type="http://schemas.openxmlformats.org/officeDocument/2006/relationships/image" Target="../media/image71.svg"/><Relationship Id="rId19" Type="http://schemas.openxmlformats.org/officeDocument/2006/relationships/image" Target="../media/image80.png"/><Relationship Id="rId4" Type="http://schemas.openxmlformats.org/officeDocument/2006/relationships/image" Target="../media/image2.png"/><Relationship Id="rId9" Type="http://schemas.openxmlformats.org/officeDocument/2006/relationships/image" Target="../media/image70.png"/><Relationship Id="rId14" Type="http://schemas.openxmlformats.org/officeDocument/2006/relationships/image" Target="../media/image75.svg"/><Relationship Id="rId22" Type="http://schemas.openxmlformats.org/officeDocument/2006/relationships/image" Target="../media/image83.sv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13" Type="http://schemas.openxmlformats.org/officeDocument/2006/relationships/image" Target="../media/image91.svg"/><Relationship Id="rId18" Type="http://schemas.openxmlformats.org/officeDocument/2006/relationships/image" Target="../media/image96.png"/><Relationship Id="rId26" Type="http://schemas.openxmlformats.org/officeDocument/2006/relationships/image" Target="../media/image104.svg"/><Relationship Id="rId3" Type="http://schemas.openxmlformats.org/officeDocument/2006/relationships/image" Target="../media/image3.png"/><Relationship Id="rId21" Type="http://schemas.openxmlformats.org/officeDocument/2006/relationships/image" Target="../media/image99.png"/><Relationship Id="rId7" Type="http://schemas.openxmlformats.org/officeDocument/2006/relationships/image" Target="../media/image86.svg"/><Relationship Id="rId12" Type="http://schemas.openxmlformats.org/officeDocument/2006/relationships/image" Target="../media/image90.png"/><Relationship Id="rId17" Type="http://schemas.openxmlformats.org/officeDocument/2006/relationships/image" Target="../media/image95.svg"/><Relationship Id="rId25" Type="http://schemas.openxmlformats.org/officeDocument/2006/relationships/image" Target="../media/image103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94.png"/><Relationship Id="rId20" Type="http://schemas.openxmlformats.org/officeDocument/2006/relationships/image" Target="../media/image9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5.png"/><Relationship Id="rId11" Type="http://schemas.microsoft.com/office/2007/relationships/hdphoto" Target="../media/hdphoto4.wdp"/><Relationship Id="rId24" Type="http://schemas.openxmlformats.org/officeDocument/2006/relationships/image" Target="../media/image102.svg"/><Relationship Id="rId5" Type="http://schemas.openxmlformats.org/officeDocument/2006/relationships/image" Target="../media/image84.png"/><Relationship Id="rId15" Type="http://schemas.openxmlformats.org/officeDocument/2006/relationships/image" Target="../media/image93.svg"/><Relationship Id="rId23" Type="http://schemas.openxmlformats.org/officeDocument/2006/relationships/image" Target="../media/image101.png"/><Relationship Id="rId10" Type="http://schemas.openxmlformats.org/officeDocument/2006/relationships/image" Target="../media/image89.png"/><Relationship Id="rId19" Type="http://schemas.openxmlformats.org/officeDocument/2006/relationships/image" Target="../media/image97.svg"/><Relationship Id="rId4" Type="http://schemas.openxmlformats.org/officeDocument/2006/relationships/image" Target="../media/image2.png"/><Relationship Id="rId9" Type="http://schemas.openxmlformats.org/officeDocument/2006/relationships/image" Target="../media/image88.svg"/><Relationship Id="rId14" Type="http://schemas.openxmlformats.org/officeDocument/2006/relationships/image" Target="../media/image92.png"/><Relationship Id="rId22" Type="http://schemas.openxmlformats.org/officeDocument/2006/relationships/image" Target="../media/image100.sv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svg"/><Relationship Id="rId13" Type="http://schemas.openxmlformats.org/officeDocument/2006/relationships/image" Target="../media/image113.png"/><Relationship Id="rId18" Type="http://schemas.openxmlformats.org/officeDocument/2006/relationships/image" Target="../media/image118.svg"/><Relationship Id="rId3" Type="http://schemas.openxmlformats.org/officeDocument/2006/relationships/image" Target="../media/image3.png"/><Relationship Id="rId21" Type="http://schemas.openxmlformats.org/officeDocument/2006/relationships/image" Target="../media/image121.png"/><Relationship Id="rId7" Type="http://schemas.openxmlformats.org/officeDocument/2006/relationships/image" Target="../media/image107.png"/><Relationship Id="rId12" Type="http://schemas.openxmlformats.org/officeDocument/2006/relationships/image" Target="../media/image112.svg"/><Relationship Id="rId17" Type="http://schemas.openxmlformats.org/officeDocument/2006/relationships/image" Target="../media/image117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16.svg"/><Relationship Id="rId20" Type="http://schemas.openxmlformats.org/officeDocument/2006/relationships/image" Target="../media/image120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6.svg"/><Relationship Id="rId11" Type="http://schemas.openxmlformats.org/officeDocument/2006/relationships/image" Target="../media/image111.png"/><Relationship Id="rId5" Type="http://schemas.openxmlformats.org/officeDocument/2006/relationships/image" Target="../media/image105.png"/><Relationship Id="rId15" Type="http://schemas.openxmlformats.org/officeDocument/2006/relationships/image" Target="../media/image115.png"/><Relationship Id="rId10" Type="http://schemas.openxmlformats.org/officeDocument/2006/relationships/image" Target="../media/image110.svg"/><Relationship Id="rId19" Type="http://schemas.openxmlformats.org/officeDocument/2006/relationships/image" Target="../media/image119.png"/><Relationship Id="rId4" Type="http://schemas.openxmlformats.org/officeDocument/2006/relationships/image" Target="../media/image2.png"/><Relationship Id="rId9" Type="http://schemas.openxmlformats.org/officeDocument/2006/relationships/image" Target="../media/image109.png"/><Relationship Id="rId14" Type="http://schemas.openxmlformats.org/officeDocument/2006/relationships/image" Target="../media/image114.svg"/><Relationship Id="rId22" Type="http://schemas.openxmlformats.org/officeDocument/2006/relationships/image" Target="../media/image122.sv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4.svg"/><Relationship Id="rId5" Type="http://schemas.openxmlformats.org/officeDocument/2006/relationships/image" Target="../media/image123.png"/><Relationship Id="rId4" Type="http://schemas.openxmlformats.org/officeDocument/2006/relationships/image" Target="../media/image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7.png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9.png"/><Relationship Id="rId5" Type="http://schemas.openxmlformats.org/officeDocument/2006/relationships/image" Target="../media/image128.png"/><Relationship Id="rId4" Type="http://schemas.openxmlformats.org/officeDocument/2006/relationships/image" Target="../media/image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1.png"/><Relationship Id="rId5" Type="http://schemas.openxmlformats.org/officeDocument/2006/relationships/image" Target="../media/image130.png"/><Relationship Id="rId4" Type="http://schemas.openxmlformats.org/officeDocument/2006/relationships/image" Target="../media/image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3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2.png"/><Relationship Id="rId5" Type="http://schemas.openxmlformats.org/officeDocument/2006/relationships/image" Target="../media/image19.png"/><Relationship Id="rId4" Type="http://schemas.openxmlformats.org/officeDocument/2006/relationships/image" Target="../media/image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4.png"/><Relationship Id="rId4" Type="http://schemas.openxmlformats.org/officeDocument/2006/relationships/image" Target="../media/image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6.png"/><Relationship Id="rId5" Type="http://schemas.openxmlformats.org/officeDocument/2006/relationships/image" Target="../media/image2.png"/><Relationship Id="rId4" Type="http://schemas.openxmlformats.org/officeDocument/2006/relationships/image" Target="../media/image135.jpe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36.png"/><Relationship Id="rId4" Type="http://schemas.openxmlformats.org/officeDocument/2006/relationships/image" Target="../media/image135.jpe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hyperlink" Target="https://news.naver.com/main/read.naver?mode=LSD&amp;mid=sec&amp;sid1=105&amp;oid=016&amp;aid=0001901214" TargetMode="External"/><Relationship Id="rId13" Type="http://schemas.openxmlformats.org/officeDocument/2006/relationships/hyperlink" Target="https://www.dinolabs.ai/m/271" TargetMode="External"/><Relationship Id="rId18" Type="http://schemas.openxmlformats.org/officeDocument/2006/relationships/hyperlink" Target="https://www.kaggle.com/andrewmvd/helmet-detection" TargetMode="External"/><Relationship Id="rId3" Type="http://schemas.openxmlformats.org/officeDocument/2006/relationships/image" Target="../media/image3.png"/><Relationship Id="rId21" Type="http://schemas.openxmlformats.org/officeDocument/2006/relationships/hyperlink" Target="https://github.com/mikel-brostrom/Yolov5_DeepSort_Pytorch" TargetMode="External"/><Relationship Id="rId7" Type="http://schemas.openxmlformats.org/officeDocument/2006/relationships/hyperlink" Target="https://news.naver.com/main/read.naver?mode=LSD&amp;mid=sec&amp;sid1=103&amp;oid=029&amp;aid=0002711701" TargetMode="External"/><Relationship Id="rId12" Type="http://schemas.openxmlformats.org/officeDocument/2006/relationships/hyperlink" Target="http://autotimes.hankyung.com/apps/news.sub_view?popup=0&amp;nid=11&amp;c1=11&amp;c2=11&amp;c3=00&amp;nkey=202109131755411" TargetMode="External"/><Relationship Id="rId17" Type="http://schemas.openxmlformats.org/officeDocument/2006/relationships/hyperlink" Target="https://towardsdatascience.com/target-encoding-for-multi-class-classification-c9a7bcb1a53" TargetMode="External"/><Relationship Id="rId2" Type="http://schemas.openxmlformats.org/officeDocument/2006/relationships/notesSlide" Target="../notesSlides/notesSlide15.xml"/><Relationship Id="rId16" Type="http://schemas.openxmlformats.org/officeDocument/2006/relationships/hyperlink" Target="https://towardsdatascience.com/all-about-categorical-variable-encoding-305f3361fd02" TargetMode="External"/><Relationship Id="rId20" Type="http://schemas.openxmlformats.org/officeDocument/2006/relationships/hyperlink" Target="https://aihub.or.kr/aidata/34125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news.naver.com/main/read.naver?mode=LSD&amp;mid=sec&amp;sid1=102&amp;oid=081&amp;aid=0003211639" TargetMode="External"/><Relationship Id="rId11" Type="http://schemas.openxmlformats.org/officeDocument/2006/relationships/hyperlink" Target="https://www.etoday.co.kr/news/view/2076740" TargetMode="External"/><Relationship Id="rId5" Type="http://schemas.openxmlformats.org/officeDocument/2006/relationships/hyperlink" Target="https://blog.naver.com/haechiseoul/222358473210" TargetMode="External"/><Relationship Id="rId15" Type="http://schemas.openxmlformats.org/officeDocument/2006/relationships/hyperlink" Target="https://radimrehurek.com/gensim/modelas/ldamodel.html" TargetMode="External"/><Relationship Id="rId10" Type="http://schemas.openxmlformats.org/officeDocument/2006/relationships/hyperlink" Target="http://autotimes.hankyung.com/apps/news.sub_view?popup=0&amp;nid=03&amp;c1=03&amp;c2=03&amp;c3=00&amp;nkey=202111041442011" TargetMode="External"/><Relationship Id="rId19" Type="http://schemas.openxmlformats.org/officeDocument/2006/relationships/hyperlink" Target="https://aihub.or.kr/aidata/34120" TargetMode="External"/><Relationship Id="rId4" Type="http://schemas.openxmlformats.org/officeDocument/2006/relationships/image" Target="../media/image2.png"/><Relationship Id="rId9" Type="http://schemas.openxmlformats.org/officeDocument/2006/relationships/hyperlink" Target="https://it.donga.com/101073/" TargetMode="External"/><Relationship Id="rId14" Type="http://schemas.openxmlformats.org/officeDocument/2006/relationships/hyperlink" Target="https://www.analyticsvidhya.com/blog/2021/06/part-19-step-by-step-guide-to-master-nlp-topic-modelling-using-lda-matrix-factorization-approach/" TargetMode="Externa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2.png"/><Relationship Id="rId7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22CC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-234079" y="3340635"/>
            <a:ext cx="18753873" cy="186204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1500" dirty="0">
                <a:solidFill>
                  <a:srgbClr val="FFFFFF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PM</a:t>
            </a:r>
            <a:r>
              <a:rPr lang="ko-KR" altLang="en-US" sz="11500" dirty="0">
                <a:solidFill>
                  <a:srgbClr val="FFFFFF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에 관하여</a:t>
            </a:r>
            <a:endParaRPr lang="en-US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4268503" y="5559536"/>
            <a:ext cx="2177585" cy="79329"/>
            <a:chOff x="4268503" y="5559536"/>
            <a:chExt cx="2177585" cy="79329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68503" y="5559536"/>
              <a:ext cx="2177585" cy="793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745267" y="5587075"/>
            <a:ext cx="2177585" cy="79329"/>
            <a:chOff x="11745267" y="5587075"/>
            <a:chExt cx="2177585" cy="7932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745267" y="5587075"/>
              <a:ext cx="2177585" cy="79329"/>
            </a:xfrm>
            <a:prstGeom prst="rect">
              <a:avLst/>
            </a:prstGeom>
          </p:spPr>
        </p:pic>
      </p:grpSp>
      <p:sp>
        <p:nvSpPr>
          <p:cNvPr id="9" name="Object 10">
            <a:extLst>
              <a:ext uri="{FF2B5EF4-FFF2-40B4-BE49-F238E27FC236}">
                <a16:creationId xmlns:a16="http://schemas.microsoft.com/office/drawing/2014/main" id="{EC422AF5-E6A7-475C-BB8C-CE59DE09AC80}"/>
              </a:ext>
            </a:extLst>
          </p:cNvPr>
          <p:cNvSpPr txBox="1"/>
          <p:nvPr/>
        </p:nvSpPr>
        <p:spPr>
          <a:xfrm>
            <a:off x="4619621" y="9165584"/>
            <a:ext cx="9046472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800" kern="0" spc="-100" dirty="0">
                <a:solidFill>
                  <a:srgbClr val="FFFFFF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-Core Dream 6 Bold" pitchFamily="34" charset="0"/>
              </a:rPr>
              <a:t>서울지부</a:t>
            </a:r>
            <a:r>
              <a:rPr lang="ko-KR" altLang="en-US" sz="3200" kern="0" spc="-100" dirty="0">
                <a:solidFill>
                  <a:srgbClr val="FFFFFF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-Core Dream 6 Bold" pitchFamily="34" charset="0"/>
              </a:rPr>
              <a:t> </a:t>
            </a:r>
            <a:r>
              <a:rPr lang="ko-KR" altLang="en-US" sz="3600" kern="0" spc="-100" dirty="0" err="1">
                <a:solidFill>
                  <a:srgbClr val="FFFFFF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-Core Dream 6 Bold" pitchFamily="34" charset="0"/>
              </a:rPr>
              <a:t>박호준</a:t>
            </a:r>
            <a:r>
              <a:rPr lang="en-US" altLang="ko-KR" sz="3600" kern="0" spc="-100" dirty="0">
                <a:solidFill>
                  <a:srgbClr val="FFFFFF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-Core Dream 6 Bold" pitchFamily="34" charset="0"/>
              </a:rPr>
              <a:t> </a:t>
            </a:r>
            <a:r>
              <a:rPr lang="ko-KR" altLang="en-US" sz="3600" kern="0" spc="-100" dirty="0" err="1">
                <a:solidFill>
                  <a:srgbClr val="FFFFFF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-Core Dream 6 Bold" pitchFamily="34" charset="0"/>
              </a:rPr>
              <a:t>이주천</a:t>
            </a:r>
            <a:r>
              <a:rPr lang="ko-KR" altLang="en-US" sz="3600" kern="0" spc="-100" dirty="0">
                <a:solidFill>
                  <a:srgbClr val="FFFFFF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-Core Dream 6 Bold" pitchFamily="34" charset="0"/>
              </a:rPr>
              <a:t> </a:t>
            </a:r>
            <a:r>
              <a:rPr lang="ko-KR" altLang="en-US" sz="3600" kern="0" spc="-100" dirty="0" err="1">
                <a:solidFill>
                  <a:srgbClr val="FFFFFF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-Core Dream 6 Bold" pitchFamily="34" charset="0"/>
              </a:rPr>
              <a:t>장효주</a:t>
            </a:r>
            <a:endParaRPr lang="en-US" altLang="ko-KR" sz="3600" kern="0" spc="-100" dirty="0">
              <a:solidFill>
                <a:srgbClr val="FFFFFF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  <a:cs typeface="S-Core Dream 6 Bold" pitchFamily="34" charset="0"/>
            </a:endParaRPr>
          </a:p>
        </p:txBody>
      </p:sp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F479EA21-F9C8-4F3F-BD32-903CAFF42EB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biLevel thresh="25000"/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06" t="37395" r="606" b="37554"/>
          <a:stretch/>
        </p:blipFill>
        <p:spPr>
          <a:xfrm>
            <a:off x="7931620" y="8323685"/>
            <a:ext cx="2422473" cy="858415"/>
          </a:xfrm>
          <a:prstGeom prst="rect">
            <a:avLst/>
          </a:prstGeom>
        </p:spPr>
      </p:pic>
      <p:sp>
        <p:nvSpPr>
          <p:cNvPr id="12" name="Object 3">
            <a:extLst>
              <a:ext uri="{FF2B5EF4-FFF2-40B4-BE49-F238E27FC236}">
                <a16:creationId xmlns:a16="http://schemas.microsoft.com/office/drawing/2014/main" id="{4F270731-4401-4F14-984B-457E3D50D245}"/>
              </a:ext>
            </a:extLst>
          </p:cNvPr>
          <p:cNvSpPr txBox="1"/>
          <p:nvPr/>
        </p:nvSpPr>
        <p:spPr>
          <a:xfrm>
            <a:off x="4619621" y="5340125"/>
            <a:ext cx="9046472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800" kern="0" spc="-1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S-Core Dream 6 Bold" pitchFamily="34" charset="0"/>
              </a:rPr>
              <a:t>PM</a:t>
            </a:r>
            <a:r>
              <a:rPr lang="ko-KR" altLang="en-US" sz="2800" kern="0" spc="-1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S-Core Dream 6 Bold" pitchFamily="34" charset="0"/>
              </a:rPr>
              <a:t>의 문제점 파악과 해결</a:t>
            </a:r>
            <a:endParaRPr lang="en-US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5BDCCF2B-155B-4801-B98D-9D8BB2E3FFBD}"/>
              </a:ext>
            </a:extLst>
          </p:cNvPr>
          <p:cNvSpPr/>
          <p:nvPr/>
        </p:nvSpPr>
        <p:spPr>
          <a:xfrm>
            <a:off x="1295400" y="6894852"/>
            <a:ext cx="3746909" cy="1372848"/>
          </a:xfrm>
          <a:prstGeom prst="roundRect">
            <a:avLst/>
          </a:prstGeom>
          <a:solidFill>
            <a:srgbClr val="E9FA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81" name="사각형: 둥근 모서리 80">
            <a:extLst>
              <a:ext uri="{FF2B5EF4-FFF2-40B4-BE49-F238E27FC236}">
                <a16:creationId xmlns:a16="http://schemas.microsoft.com/office/drawing/2014/main" id="{DD845BAA-1DC3-46ED-9C3B-7EDC17E03521}"/>
              </a:ext>
            </a:extLst>
          </p:cNvPr>
          <p:cNvSpPr/>
          <p:nvPr/>
        </p:nvSpPr>
        <p:spPr>
          <a:xfrm>
            <a:off x="5269180" y="6894852"/>
            <a:ext cx="3746909" cy="1372848"/>
          </a:xfrm>
          <a:prstGeom prst="roundRect">
            <a:avLst/>
          </a:prstGeom>
          <a:solidFill>
            <a:srgbClr val="E9FA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82" name="사각형: 둥근 모서리 81">
            <a:extLst>
              <a:ext uri="{FF2B5EF4-FFF2-40B4-BE49-F238E27FC236}">
                <a16:creationId xmlns:a16="http://schemas.microsoft.com/office/drawing/2014/main" id="{CFB667C1-74EC-4059-876E-2A0E4FF1F486}"/>
              </a:ext>
            </a:extLst>
          </p:cNvPr>
          <p:cNvSpPr/>
          <p:nvPr/>
        </p:nvSpPr>
        <p:spPr>
          <a:xfrm>
            <a:off x="9242615" y="6894852"/>
            <a:ext cx="3748534" cy="1372848"/>
          </a:xfrm>
          <a:prstGeom prst="roundRect">
            <a:avLst/>
          </a:prstGeom>
          <a:solidFill>
            <a:srgbClr val="E9FA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83" name="사각형: 둥근 모서리 82">
            <a:extLst>
              <a:ext uri="{FF2B5EF4-FFF2-40B4-BE49-F238E27FC236}">
                <a16:creationId xmlns:a16="http://schemas.microsoft.com/office/drawing/2014/main" id="{AD1E968E-20E5-48A2-933A-4D4C6DF1D91B}"/>
              </a:ext>
            </a:extLst>
          </p:cNvPr>
          <p:cNvSpPr/>
          <p:nvPr/>
        </p:nvSpPr>
        <p:spPr>
          <a:xfrm>
            <a:off x="13262429" y="6894852"/>
            <a:ext cx="3748534" cy="1372848"/>
          </a:xfrm>
          <a:prstGeom prst="roundRect">
            <a:avLst/>
          </a:prstGeom>
          <a:solidFill>
            <a:srgbClr val="E9FA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1009302" y="495300"/>
            <a:ext cx="588720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0" cap="none" spc="-100" normalizeH="0" baseline="0" noProof="0" dirty="0">
                <a:ln>
                  <a:noFill/>
                </a:ln>
                <a:solidFill>
                  <a:srgbClr val="787878"/>
                </a:solidFill>
                <a:effectLst/>
                <a:uLnTx/>
                <a:uFillTx/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+mn-cs"/>
              </a:rPr>
              <a:t>0. PM</a:t>
            </a:r>
            <a:r>
              <a:rPr kumimoji="0" lang="ko-KR" altLang="en-US" sz="2000" b="0" i="0" u="none" strike="noStrike" kern="0" cap="none" spc="-100" normalizeH="0" baseline="0" noProof="0" dirty="0">
                <a:ln>
                  <a:noFill/>
                </a:ln>
                <a:solidFill>
                  <a:srgbClr val="787878"/>
                </a:solidFill>
                <a:effectLst/>
                <a:uLnTx/>
                <a:uFillTx/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+mn-cs"/>
              </a:rPr>
              <a:t>의 정의와 현황</a:t>
            </a:r>
            <a:endParaRPr kumimoji="0" lang="en-US" sz="2000" b="0" i="0" u="none" strike="noStrike" kern="0" cap="none" spc="-100" normalizeH="0" baseline="0" noProof="0" dirty="0">
              <a:ln>
                <a:noFill/>
              </a:ln>
              <a:solidFill>
                <a:srgbClr val="787878"/>
              </a:solidFill>
              <a:effectLst/>
              <a:uLnTx/>
              <a:uFillTx/>
              <a:latin typeface="여기어때 잘난체 OTF" panose="020B0600000101010101" pitchFamily="34" charset="-127"/>
              <a:ea typeface="여기어때 잘난체 OTF" panose="020B0600000101010101" pitchFamily="34" charset="-127"/>
              <a:cs typeface="+mn-cs"/>
            </a:endParaRPr>
          </a:p>
        </p:txBody>
      </p:sp>
      <p:grpSp>
        <p:nvGrpSpPr>
          <p:cNvPr id="1011" name="그룹 1011"/>
          <p:cNvGrpSpPr/>
          <p:nvPr/>
        </p:nvGrpSpPr>
        <p:grpSpPr>
          <a:xfrm>
            <a:off x="977358" y="1678192"/>
            <a:ext cx="16330999" cy="55418"/>
            <a:chOff x="977358" y="1220958"/>
            <a:chExt cx="16330999" cy="55418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77358" y="1220958"/>
              <a:ext cx="16330999" cy="55418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977358" y="9202882"/>
            <a:ext cx="16330999" cy="55418"/>
            <a:chOff x="977358" y="9073658"/>
            <a:chExt cx="16330999" cy="55418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77358" y="9073658"/>
              <a:ext cx="16330999" cy="55418"/>
            </a:xfrm>
            <a:prstGeom prst="rect">
              <a:avLst/>
            </a:prstGeom>
          </p:spPr>
        </p:pic>
      </p:grpSp>
      <p:sp>
        <p:nvSpPr>
          <p:cNvPr id="50" name="Object 50"/>
          <p:cNvSpPr txBox="1"/>
          <p:nvPr/>
        </p:nvSpPr>
        <p:spPr>
          <a:xfrm>
            <a:off x="13868400" y="9410700"/>
            <a:ext cx="354157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0" cap="none" spc="-100" normalizeH="0" baseline="0" noProof="0" dirty="0">
                <a:ln>
                  <a:noFill/>
                </a:ln>
                <a:solidFill>
                  <a:srgbClr val="9E9E9E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-Core Dream 4 Regular" pitchFamily="34" charset="0"/>
              </a:rPr>
              <a:t>도로교통공단 서울지부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pic>
        <p:nvPicPr>
          <p:cNvPr id="44" name="그림 43" descr="텍스트이(가) 표시된 사진&#10;&#10;자동 생성된 설명">
            <a:extLst>
              <a:ext uri="{FF2B5EF4-FFF2-40B4-BE49-F238E27FC236}">
                <a16:creationId xmlns:a16="http://schemas.microsoft.com/office/drawing/2014/main" id="{3C32C3C7-B828-4DA8-933A-AF7F5C935D4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06" t="37395" r="606" b="37554"/>
          <a:stretch/>
        </p:blipFill>
        <p:spPr>
          <a:xfrm>
            <a:off x="838200" y="9234666"/>
            <a:ext cx="2002044" cy="709434"/>
          </a:xfrm>
          <a:prstGeom prst="rect">
            <a:avLst/>
          </a:prstGeom>
        </p:spPr>
      </p:pic>
      <p:sp>
        <p:nvSpPr>
          <p:cNvPr id="49" name="Object 42">
            <a:extLst>
              <a:ext uri="{FF2B5EF4-FFF2-40B4-BE49-F238E27FC236}">
                <a16:creationId xmlns:a16="http://schemas.microsoft.com/office/drawing/2014/main" id="{72C371B5-6A3F-418D-9055-F297C8AE28D6}"/>
              </a:ext>
            </a:extLst>
          </p:cNvPr>
          <p:cNvSpPr txBox="1"/>
          <p:nvPr/>
        </p:nvSpPr>
        <p:spPr>
          <a:xfrm>
            <a:off x="991127" y="837069"/>
            <a:ext cx="6400273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4000">
                <a:solidFill>
                  <a:srgbClr val="35363A"/>
                </a:solidFill>
                <a:latin typeface="Jalnan OTF" pitchFamily="34" charset="0"/>
                <a:cs typeface="Jalnan OTF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PM 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현황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grpSp>
        <p:nvGrpSpPr>
          <p:cNvPr id="30" name="그룹 1003">
            <a:extLst>
              <a:ext uri="{FF2B5EF4-FFF2-40B4-BE49-F238E27FC236}">
                <a16:creationId xmlns:a16="http://schemas.microsoft.com/office/drawing/2014/main" id="{F830F502-8DC0-4680-8D3B-6D4335B5268B}"/>
              </a:ext>
            </a:extLst>
          </p:cNvPr>
          <p:cNvGrpSpPr/>
          <p:nvPr/>
        </p:nvGrpSpPr>
        <p:grpSpPr>
          <a:xfrm>
            <a:off x="13608454" y="3057686"/>
            <a:ext cx="3768775" cy="2700956"/>
            <a:chOff x="12231225" y="4396324"/>
            <a:chExt cx="3768775" cy="2700956"/>
          </a:xfrm>
        </p:grpSpPr>
        <p:pic>
          <p:nvPicPr>
            <p:cNvPr id="31" name="Object 11">
              <a:extLst>
                <a:ext uri="{FF2B5EF4-FFF2-40B4-BE49-F238E27FC236}">
                  <a16:creationId xmlns:a16="http://schemas.microsoft.com/office/drawing/2014/main" id="{4FE97FB6-CF9E-4F7D-8903-069E49BDE44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231225" y="4396324"/>
              <a:ext cx="3768775" cy="2700956"/>
            </a:xfrm>
            <a:prstGeom prst="rect">
              <a:avLst/>
            </a:prstGeom>
          </p:spPr>
        </p:pic>
      </p:grpSp>
      <p:grpSp>
        <p:nvGrpSpPr>
          <p:cNvPr id="32" name="그룹 1004">
            <a:extLst>
              <a:ext uri="{FF2B5EF4-FFF2-40B4-BE49-F238E27FC236}">
                <a16:creationId xmlns:a16="http://schemas.microsoft.com/office/drawing/2014/main" id="{9035A217-E6C5-4135-AB1A-C4B8E3147312}"/>
              </a:ext>
            </a:extLst>
          </p:cNvPr>
          <p:cNvGrpSpPr/>
          <p:nvPr/>
        </p:nvGrpSpPr>
        <p:grpSpPr>
          <a:xfrm>
            <a:off x="9461423" y="2660376"/>
            <a:ext cx="4045351" cy="2899169"/>
            <a:chOff x="8659602" y="4130794"/>
            <a:chExt cx="3677592" cy="2635608"/>
          </a:xfrm>
        </p:grpSpPr>
        <p:pic>
          <p:nvPicPr>
            <p:cNvPr id="33" name="Object 14">
              <a:extLst>
                <a:ext uri="{FF2B5EF4-FFF2-40B4-BE49-F238E27FC236}">
                  <a16:creationId xmlns:a16="http://schemas.microsoft.com/office/drawing/2014/main" id="{A630E24F-1487-4B3F-9056-EB82A946F9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659602" y="4130794"/>
              <a:ext cx="3677592" cy="2635608"/>
            </a:xfrm>
            <a:prstGeom prst="rect">
              <a:avLst/>
            </a:prstGeom>
          </p:spPr>
        </p:pic>
      </p:grpSp>
      <p:grpSp>
        <p:nvGrpSpPr>
          <p:cNvPr id="34" name="그룹 1005">
            <a:extLst>
              <a:ext uri="{FF2B5EF4-FFF2-40B4-BE49-F238E27FC236}">
                <a16:creationId xmlns:a16="http://schemas.microsoft.com/office/drawing/2014/main" id="{CBF35E1A-940B-4A05-BDD9-78F0E48ACEA8}"/>
              </a:ext>
            </a:extLst>
          </p:cNvPr>
          <p:cNvGrpSpPr/>
          <p:nvPr/>
        </p:nvGrpSpPr>
        <p:grpSpPr>
          <a:xfrm>
            <a:off x="5492409" y="2926997"/>
            <a:ext cx="3300453" cy="2949703"/>
            <a:chOff x="5752099" y="4399712"/>
            <a:chExt cx="3000412" cy="2681548"/>
          </a:xfrm>
        </p:grpSpPr>
        <p:pic>
          <p:nvPicPr>
            <p:cNvPr id="35" name="Object 17">
              <a:extLst>
                <a:ext uri="{FF2B5EF4-FFF2-40B4-BE49-F238E27FC236}">
                  <a16:creationId xmlns:a16="http://schemas.microsoft.com/office/drawing/2014/main" id="{0D9B7F2C-BB4A-48C6-BF05-0B98B0ED665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752099" y="4399712"/>
              <a:ext cx="3000412" cy="2681548"/>
            </a:xfrm>
            <a:prstGeom prst="rect">
              <a:avLst/>
            </a:prstGeom>
          </p:spPr>
        </p:pic>
      </p:grpSp>
      <p:pic>
        <p:nvPicPr>
          <p:cNvPr id="37" name="Object 20">
            <a:extLst>
              <a:ext uri="{FF2B5EF4-FFF2-40B4-BE49-F238E27FC236}">
                <a16:creationId xmlns:a16="http://schemas.microsoft.com/office/drawing/2014/main" id="{D2BBC4C0-7EF0-4B84-9E08-3974AB4F28FE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703951" y="2781300"/>
            <a:ext cx="3709878" cy="2647938"/>
          </a:xfrm>
          <a:prstGeom prst="rect">
            <a:avLst/>
          </a:prstGeom>
        </p:spPr>
      </p:pic>
      <p:sp>
        <p:nvSpPr>
          <p:cNvPr id="38" name="Object 26">
            <a:extLst>
              <a:ext uri="{FF2B5EF4-FFF2-40B4-BE49-F238E27FC236}">
                <a16:creationId xmlns:a16="http://schemas.microsoft.com/office/drawing/2014/main" id="{3C761DCE-6E61-41D6-A97B-362783A374C2}"/>
              </a:ext>
            </a:extLst>
          </p:cNvPr>
          <p:cNvSpPr txBox="1"/>
          <p:nvPr/>
        </p:nvSpPr>
        <p:spPr>
          <a:xfrm>
            <a:off x="1706409" y="4001577"/>
            <a:ext cx="2905069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0" cap="none" spc="-100" normalizeH="0" baseline="0" noProof="0" dirty="0">
                <a:ln>
                  <a:noFill/>
                </a:ln>
                <a:solidFill>
                  <a:srgbClr val="22CC88"/>
                </a:solidFill>
                <a:effectLst/>
                <a:uLnTx/>
                <a:uFillTx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성장</a:t>
            </a:r>
            <a:endParaRPr kumimoji="0" lang="en-US" sz="2400" b="0" i="0" u="none" strike="noStrike" kern="0" cap="none" spc="-100" normalizeH="0" baseline="0" noProof="0" dirty="0">
              <a:ln>
                <a:noFill/>
              </a:ln>
              <a:solidFill>
                <a:srgbClr val="22CC88"/>
              </a:solidFill>
              <a:effectLst/>
              <a:uLnTx/>
              <a:uFillTx/>
              <a:latin typeface="에스코어 드림 6 Bold" panose="020B0703030302020204" pitchFamily="34" charset="-127"/>
              <a:ea typeface="에스코어 드림 6 Bold" panose="020B0703030302020204" pitchFamily="34" charset="-127"/>
              <a:cs typeface="+mn-cs"/>
            </a:endParaRPr>
          </a:p>
        </p:txBody>
      </p:sp>
      <p:sp>
        <p:nvSpPr>
          <p:cNvPr id="39" name="Object 27">
            <a:extLst>
              <a:ext uri="{FF2B5EF4-FFF2-40B4-BE49-F238E27FC236}">
                <a16:creationId xmlns:a16="http://schemas.microsoft.com/office/drawing/2014/main" id="{61AA6975-36D9-4203-A780-D3ECF6361D94}"/>
              </a:ext>
            </a:extLst>
          </p:cNvPr>
          <p:cNvSpPr txBox="1"/>
          <p:nvPr/>
        </p:nvSpPr>
        <p:spPr>
          <a:xfrm>
            <a:off x="5533709" y="3978493"/>
            <a:ext cx="3195576" cy="5078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0" cap="none" spc="-100" normalizeH="0" baseline="0" noProof="0" dirty="0">
                <a:ln>
                  <a:noFill/>
                </a:ln>
                <a:solidFill>
                  <a:srgbClr val="22CC88"/>
                </a:solidFill>
                <a:effectLst/>
                <a:uLnTx/>
                <a:uFillTx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사회적 문제</a:t>
            </a:r>
            <a:endParaRPr kumimoji="0" lang="en-US" sz="2400" b="0" i="0" u="none" strike="noStrike" kern="0" cap="none" spc="-100" normalizeH="0" baseline="0" noProof="0" dirty="0">
              <a:ln>
                <a:noFill/>
              </a:ln>
              <a:solidFill>
                <a:srgbClr val="22CC88"/>
              </a:solidFill>
              <a:effectLst/>
              <a:uLnTx/>
              <a:uFillTx/>
              <a:latin typeface="에스코어 드림 6 Bold" panose="020B0703030302020204" pitchFamily="34" charset="-127"/>
              <a:ea typeface="에스코어 드림 6 Bold" panose="020B0703030302020204" pitchFamily="34" charset="-127"/>
              <a:cs typeface="+mn-cs"/>
            </a:endParaRPr>
          </a:p>
        </p:txBody>
      </p:sp>
      <p:sp>
        <p:nvSpPr>
          <p:cNvPr id="40" name="Object 28">
            <a:extLst>
              <a:ext uri="{FF2B5EF4-FFF2-40B4-BE49-F238E27FC236}">
                <a16:creationId xmlns:a16="http://schemas.microsoft.com/office/drawing/2014/main" id="{C5AB7564-C7B1-461B-A235-DDCCD224A8E2}"/>
              </a:ext>
            </a:extLst>
          </p:cNvPr>
          <p:cNvSpPr txBox="1"/>
          <p:nvPr/>
        </p:nvSpPr>
        <p:spPr>
          <a:xfrm>
            <a:off x="9519094" y="3978493"/>
            <a:ext cx="3195576" cy="5078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0" cap="none" spc="-100" normalizeH="0" baseline="0" noProof="0" dirty="0">
                <a:ln>
                  <a:noFill/>
                </a:ln>
                <a:solidFill>
                  <a:srgbClr val="22CC88"/>
                </a:solidFill>
                <a:effectLst/>
                <a:uLnTx/>
                <a:uFillTx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법률 규제</a:t>
            </a:r>
            <a:endParaRPr kumimoji="0" lang="en-US" sz="2400" b="0" i="0" u="none" strike="noStrike" kern="0" cap="none" spc="-100" normalizeH="0" baseline="0" noProof="0" dirty="0">
              <a:ln>
                <a:noFill/>
              </a:ln>
              <a:solidFill>
                <a:srgbClr val="22CC88"/>
              </a:solidFill>
              <a:effectLst/>
              <a:uLnTx/>
              <a:uFillTx/>
              <a:latin typeface="에스코어 드림 6 Bold" panose="020B0703030302020204" pitchFamily="34" charset="-127"/>
              <a:ea typeface="에스코어 드림 6 Bold" panose="020B0703030302020204" pitchFamily="34" charset="-127"/>
              <a:cs typeface="+mn-cs"/>
            </a:endParaRPr>
          </a:p>
        </p:txBody>
      </p:sp>
      <p:sp>
        <p:nvSpPr>
          <p:cNvPr id="41" name="Object 29">
            <a:extLst>
              <a:ext uri="{FF2B5EF4-FFF2-40B4-BE49-F238E27FC236}">
                <a16:creationId xmlns:a16="http://schemas.microsoft.com/office/drawing/2014/main" id="{7019B8D4-E132-4D22-BA29-5765B6EA2600}"/>
              </a:ext>
            </a:extLst>
          </p:cNvPr>
          <p:cNvSpPr txBox="1"/>
          <p:nvPr/>
        </p:nvSpPr>
        <p:spPr>
          <a:xfrm>
            <a:off x="13700946" y="4006042"/>
            <a:ext cx="2905069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0" cap="none" spc="-100" normalizeH="0" baseline="0" noProof="0" dirty="0">
                <a:ln>
                  <a:noFill/>
                </a:ln>
                <a:solidFill>
                  <a:srgbClr val="22CC88"/>
                </a:solidFill>
                <a:effectLst/>
                <a:uLnTx/>
                <a:uFillTx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대립</a:t>
            </a:r>
            <a:endParaRPr kumimoji="0" lang="en-US" sz="2400" b="0" i="0" u="none" strike="noStrike" kern="0" cap="none" spc="-100" normalizeH="0" baseline="0" noProof="0" dirty="0">
              <a:ln>
                <a:noFill/>
              </a:ln>
              <a:solidFill>
                <a:srgbClr val="22CC88"/>
              </a:solidFill>
              <a:effectLst/>
              <a:uLnTx/>
              <a:uFillTx/>
              <a:latin typeface="에스코어 드림 6 Bold" panose="020B0703030302020204" pitchFamily="34" charset="-127"/>
              <a:ea typeface="에스코어 드림 6 Bold" panose="020B0703030302020204" pitchFamily="34" charset="-127"/>
              <a:cs typeface="+mn-cs"/>
            </a:endParaRPr>
          </a:p>
        </p:txBody>
      </p:sp>
      <p:sp>
        <p:nvSpPr>
          <p:cNvPr id="42" name="Object 2">
            <a:extLst>
              <a:ext uri="{FF2B5EF4-FFF2-40B4-BE49-F238E27FC236}">
                <a16:creationId xmlns:a16="http://schemas.microsoft.com/office/drawing/2014/main" id="{E9B528BF-335A-4C71-94BC-EA3F5F66D196}"/>
              </a:ext>
            </a:extLst>
          </p:cNvPr>
          <p:cNvSpPr txBox="1"/>
          <p:nvPr/>
        </p:nvSpPr>
        <p:spPr>
          <a:xfrm>
            <a:off x="1356707" y="6118328"/>
            <a:ext cx="3828522" cy="46166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n-cs"/>
              </a:rPr>
              <a:t>[</a:t>
            </a:r>
            <a:r>
              <a:rPr kumimoji="0" lang="ko-KR" altLang="en-US" sz="2400" b="0" i="0" u="none" strike="noStrike" kern="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n-cs"/>
              </a:rPr>
              <a:t>이용자 증가 </a:t>
            </a:r>
            <a:r>
              <a:rPr kumimoji="0" lang="en-US" altLang="ko-KR" sz="2400" b="0" i="0" u="none" strike="noStrike" kern="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n-cs"/>
              </a:rPr>
              <a:t>/ </a:t>
            </a:r>
            <a:r>
              <a:rPr kumimoji="0" lang="ko-KR" altLang="en-US" sz="2400" b="0" i="0" u="none" strike="noStrike" kern="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n-cs"/>
              </a:rPr>
              <a:t>업체 성장</a:t>
            </a:r>
            <a:r>
              <a:rPr kumimoji="0" lang="en-US" altLang="ko-KR" sz="2400" b="0" i="0" u="none" strike="noStrike" kern="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n-cs"/>
              </a:rPr>
              <a:t>]</a:t>
            </a:r>
          </a:p>
        </p:txBody>
      </p:sp>
      <p:sp>
        <p:nvSpPr>
          <p:cNvPr id="46" name="Object 2">
            <a:extLst>
              <a:ext uri="{FF2B5EF4-FFF2-40B4-BE49-F238E27FC236}">
                <a16:creationId xmlns:a16="http://schemas.microsoft.com/office/drawing/2014/main" id="{84B7134B-376E-4B46-A721-BDD63351A70E}"/>
              </a:ext>
            </a:extLst>
          </p:cNvPr>
          <p:cNvSpPr txBox="1"/>
          <p:nvPr/>
        </p:nvSpPr>
        <p:spPr>
          <a:xfrm>
            <a:off x="5821022" y="6118328"/>
            <a:ext cx="2643226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n-cs"/>
              </a:rPr>
              <a:t>[</a:t>
            </a:r>
            <a:r>
              <a:rPr kumimoji="0" lang="ko-KR" altLang="en-US" sz="2400" b="0" i="0" u="none" strike="noStrike" kern="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n-cs"/>
              </a:rPr>
              <a:t>골칫거리로 전락</a:t>
            </a:r>
            <a:r>
              <a:rPr kumimoji="0" lang="en-US" altLang="ko-KR" sz="2400" b="0" i="0" u="none" strike="noStrike" kern="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n-cs"/>
              </a:rPr>
              <a:t>]</a:t>
            </a:r>
          </a:p>
        </p:txBody>
      </p:sp>
      <p:sp>
        <p:nvSpPr>
          <p:cNvPr id="47" name="Object 2">
            <a:extLst>
              <a:ext uri="{FF2B5EF4-FFF2-40B4-BE49-F238E27FC236}">
                <a16:creationId xmlns:a16="http://schemas.microsoft.com/office/drawing/2014/main" id="{6DF9BAC4-8E94-411F-9CD0-F43C4279B6BD}"/>
              </a:ext>
            </a:extLst>
          </p:cNvPr>
          <p:cNvSpPr txBox="1"/>
          <p:nvPr/>
        </p:nvSpPr>
        <p:spPr>
          <a:xfrm>
            <a:off x="9948444" y="6118328"/>
            <a:ext cx="2336876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n-cs"/>
              </a:rPr>
              <a:t>[</a:t>
            </a:r>
            <a:r>
              <a:rPr kumimoji="0" lang="ko-KR" altLang="en-US" sz="2400" b="0" i="0" u="none" strike="noStrike" kern="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n-cs"/>
              </a:rPr>
              <a:t>법령 의거 제재</a:t>
            </a:r>
            <a:r>
              <a:rPr kumimoji="0" lang="en-US" altLang="ko-KR" sz="2400" b="0" i="0" u="none" strike="noStrike" kern="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n-cs"/>
              </a:rPr>
              <a:t>]</a:t>
            </a:r>
          </a:p>
        </p:txBody>
      </p:sp>
      <p:sp>
        <p:nvSpPr>
          <p:cNvPr id="51" name="Object 2">
            <a:extLst>
              <a:ext uri="{FF2B5EF4-FFF2-40B4-BE49-F238E27FC236}">
                <a16:creationId xmlns:a16="http://schemas.microsoft.com/office/drawing/2014/main" id="{92BED8C2-D2F1-4F4D-8176-930847375366}"/>
              </a:ext>
            </a:extLst>
          </p:cNvPr>
          <p:cNvSpPr txBox="1"/>
          <p:nvPr/>
        </p:nvSpPr>
        <p:spPr>
          <a:xfrm>
            <a:off x="14146095" y="6118328"/>
            <a:ext cx="198120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n-cs"/>
              </a:rPr>
              <a:t>[</a:t>
            </a:r>
            <a:r>
              <a:rPr kumimoji="0" lang="ko-KR" altLang="en-US" sz="2400" b="0" i="0" u="none" strike="noStrike" kern="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n-cs"/>
              </a:rPr>
              <a:t>사회적 대립</a:t>
            </a:r>
            <a:r>
              <a:rPr kumimoji="0" lang="en-US" altLang="ko-KR" sz="2400" b="0" i="0" u="none" strike="noStrike" kern="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n-cs"/>
              </a:rPr>
              <a:t>]</a:t>
            </a:r>
          </a:p>
        </p:txBody>
      </p:sp>
      <p:sp>
        <p:nvSpPr>
          <p:cNvPr id="73" name="Object 2">
            <a:extLst>
              <a:ext uri="{FF2B5EF4-FFF2-40B4-BE49-F238E27FC236}">
                <a16:creationId xmlns:a16="http://schemas.microsoft.com/office/drawing/2014/main" id="{EA2841E8-36AE-4440-A223-2B538BDC4832}"/>
              </a:ext>
            </a:extLst>
          </p:cNvPr>
          <p:cNvSpPr txBox="1"/>
          <p:nvPr/>
        </p:nvSpPr>
        <p:spPr>
          <a:xfrm>
            <a:off x="1410293" y="7047252"/>
            <a:ext cx="3618908" cy="10618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∙ 친환경 근거리 이동수단으로 주목 </a:t>
            </a:r>
            <a:endParaRPr kumimoji="0" lang="en-US" altLang="ko-KR" sz="1800" b="0" i="0" u="none" strike="noStrike" kern="0" cap="none" spc="-1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∙ 이용자가 증가함에 따라 공유 </a:t>
            </a:r>
            <a:r>
              <a:rPr kumimoji="0" lang="ko-KR" altLang="en-US" sz="1800" b="0" i="0" u="none" strike="noStrike" kern="0" cap="none" spc="-10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킥보드</a:t>
            </a:r>
            <a:r>
              <a:rPr kumimoji="0" lang="ko-KR" altLang="en-US" sz="1800" b="0" i="0" u="none" strike="noStrike" kern="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endParaRPr kumimoji="0" lang="en-US" altLang="ko-KR" sz="1800" b="0" i="0" u="none" strike="noStrike" kern="0" cap="none" spc="-1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 시장 또한 빠르게 성장 </a:t>
            </a:r>
            <a:endParaRPr kumimoji="0" lang="en-US" altLang="ko-KR" sz="1800" b="0" i="0" u="none" strike="noStrike" kern="0" cap="none" spc="-1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74" name="Object 2">
            <a:extLst>
              <a:ext uri="{FF2B5EF4-FFF2-40B4-BE49-F238E27FC236}">
                <a16:creationId xmlns:a16="http://schemas.microsoft.com/office/drawing/2014/main" id="{AEF338B7-95A3-488A-BBE6-4A136FEA4324}"/>
              </a:ext>
            </a:extLst>
          </p:cNvPr>
          <p:cNvSpPr txBox="1"/>
          <p:nvPr/>
        </p:nvSpPr>
        <p:spPr>
          <a:xfrm>
            <a:off x="5307149" y="7109551"/>
            <a:ext cx="4280233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∙ 사고 건수 폭증</a:t>
            </a:r>
            <a:endParaRPr kumimoji="0" lang="en-US" altLang="ko-KR" sz="1800" b="0" i="0" u="none" strike="noStrike" kern="0" cap="none" spc="-1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∙ 보행자의 안전 위협 </a:t>
            </a:r>
            <a:r>
              <a:rPr kumimoji="0" lang="en-US" altLang="ko-KR" sz="1800" b="0" i="0" u="none" strike="noStrike" kern="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/</a:t>
            </a:r>
            <a:r>
              <a:rPr kumimoji="0" lang="ko-KR" altLang="en-US" sz="1800" b="0" i="0" u="none" strike="noStrike" kern="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타 차종과 마찰</a:t>
            </a:r>
            <a:endParaRPr kumimoji="0" lang="en-US" altLang="ko-KR" sz="1800" b="0" i="0" u="none" strike="noStrike" kern="0" cap="none" spc="-1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∙ 사회적 문제로 대두됨</a:t>
            </a:r>
            <a:endParaRPr kumimoji="0" lang="en-US" altLang="ko-KR" sz="1800" b="0" i="0" u="none" strike="noStrike" kern="0" cap="none" spc="-1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75" name="Object 2">
            <a:extLst>
              <a:ext uri="{FF2B5EF4-FFF2-40B4-BE49-F238E27FC236}">
                <a16:creationId xmlns:a16="http://schemas.microsoft.com/office/drawing/2014/main" id="{6B774371-E432-42ED-A7FC-657E2AB14E2C}"/>
              </a:ext>
            </a:extLst>
          </p:cNvPr>
          <p:cNvSpPr txBox="1"/>
          <p:nvPr/>
        </p:nvSpPr>
        <p:spPr>
          <a:xfrm>
            <a:off x="9538983" y="7310350"/>
            <a:ext cx="3450541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∙ </a:t>
            </a:r>
            <a:r>
              <a:rPr kumimoji="0" lang="en-US" altLang="ko-KR" sz="1800" b="0" i="0" u="none" strike="noStrike" kern="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PM </a:t>
            </a:r>
            <a:r>
              <a:rPr kumimoji="0" lang="ko-KR" altLang="en-US" sz="1800" b="0" i="0" u="none" strike="noStrike" kern="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운행과 주정차에 대한</a:t>
            </a:r>
            <a:r>
              <a:rPr lang="en-US" altLang="ko-KR" kern="0" spc="-10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kumimoji="0" lang="ko-KR" altLang="en-US" sz="1800" b="0" i="0" u="none" strike="noStrike" kern="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법령 제정 및 시행</a:t>
            </a:r>
            <a:endParaRPr kumimoji="0" lang="en-US" altLang="ko-KR" sz="1800" b="0" i="0" u="none" strike="noStrike" kern="0" cap="none" spc="-1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77" name="Object 2">
            <a:extLst>
              <a:ext uri="{FF2B5EF4-FFF2-40B4-BE49-F238E27FC236}">
                <a16:creationId xmlns:a16="http://schemas.microsoft.com/office/drawing/2014/main" id="{D2223519-FE62-484B-91C6-017202E2919D}"/>
              </a:ext>
            </a:extLst>
          </p:cNvPr>
          <p:cNvSpPr txBox="1"/>
          <p:nvPr/>
        </p:nvSpPr>
        <p:spPr>
          <a:xfrm>
            <a:off x="13382281" y="7109551"/>
            <a:ext cx="3508829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∙ 법적인 제재에 대해 상반된 반응</a:t>
            </a:r>
            <a:endParaRPr kumimoji="0" lang="en-US" altLang="ko-KR" sz="1800" b="0" i="0" u="none" strike="noStrike" kern="0" cap="none" spc="-1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∙ 이용자와 업체</a:t>
            </a:r>
            <a:r>
              <a:rPr kumimoji="0" lang="en-US" altLang="ko-KR" sz="1800" b="0" i="0" u="none" strike="noStrike" kern="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 </a:t>
            </a:r>
            <a:r>
              <a:rPr kumimoji="0" lang="ko-KR" altLang="en-US" sz="1800" b="0" i="0" u="none" strike="noStrike" kern="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대중과 정부의     </a:t>
            </a:r>
            <a:endParaRPr kumimoji="0" lang="en-US" altLang="ko-KR" sz="1800" b="0" i="0" u="none" strike="noStrike" kern="0" cap="none" spc="-1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 </a:t>
            </a:r>
            <a:r>
              <a:rPr kumimoji="0" lang="ko-KR" altLang="en-US" sz="1800" b="0" i="0" u="none" strike="noStrike" kern="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이해관계가 충돌하며 사회적 대립</a:t>
            </a:r>
            <a:endParaRPr kumimoji="0" lang="en-US" altLang="ko-KR" sz="1800" b="0" i="0" u="none" strike="noStrike" kern="0" cap="none" spc="-1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E207E99E-F36A-4744-95D0-7A0FBE9A1FC1}"/>
              </a:ext>
            </a:extLst>
          </p:cNvPr>
          <p:cNvSpPr/>
          <p:nvPr/>
        </p:nvSpPr>
        <p:spPr>
          <a:xfrm>
            <a:off x="8902775" y="4213613"/>
            <a:ext cx="473454" cy="97714"/>
          </a:xfrm>
          <a:prstGeom prst="roundRect">
            <a:avLst>
              <a:gd name="adj" fmla="val 50000"/>
            </a:avLst>
          </a:prstGeom>
          <a:solidFill>
            <a:srgbClr val="43DF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7AE3601-E670-48D7-932F-AC619A7D7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388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714106" y="3274807"/>
            <a:ext cx="7695868" cy="25339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제재로 타격을 받은 공유 </a:t>
            </a:r>
            <a:r>
              <a:rPr kumimoji="0" lang="ko-KR" altLang="en-US" sz="2400" b="0" i="0" u="none" strike="noStrike" kern="0" cap="none" spc="-10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킥보드</a:t>
            </a:r>
            <a:r>
              <a:rPr kumimoji="0" lang="ko-KR" altLang="en-US" sz="2400" b="0" i="0" u="none" strike="noStrike" kern="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업체들은 상생을 위한 자체적인 노력을 쏟고 있음</a:t>
            </a:r>
            <a:endParaRPr kumimoji="0" lang="en-US" altLang="ko-KR" sz="2000" b="0" i="0" u="none" strike="noStrike" kern="0" cap="none" spc="-1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 - </a:t>
            </a:r>
            <a:r>
              <a:rPr kumimoji="0" lang="ko-KR" altLang="en-US" sz="2000" b="0" i="0" u="none" strike="noStrike" kern="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속도 조절</a:t>
            </a:r>
            <a:r>
              <a:rPr kumimoji="0" lang="en-US" altLang="ko-KR" sz="2000" b="0" i="0" u="none" strike="noStrike" kern="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kumimoji="0" lang="ko-KR" altLang="en-US" sz="2000" b="0" i="0" u="none" strike="noStrike" kern="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헬멧 구비</a:t>
            </a:r>
            <a:endParaRPr kumimoji="0" lang="en-US" altLang="ko-KR" sz="2000" b="0" i="0" u="none" strike="noStrike" kern="0" cap="none" spc="-1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 - PM </a:t>
            </a:r>
            <a:r>
              <a:rPr kumimoji="0" lang="ko-KR" altLang="en-US" sz="2000" b="0" i="0" u="none" strike="noStrike" kern="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업체 보험 표준안 마련</a:t>
            </a:r>
            <a:endParaRPr kumimoji="0" lang="en-US" altLang="ko-KR" sz="2000" b="0" i="0" u="none" strike="noStrike" kern="0" cap="none" spc="-1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 - </a:t>
            </a:r>
            <a:r>
              <a:rPr kumimoji="0" lang="ko-KR" altLang="en-US" sz="2000" b="0" i="0" u="none" strike="noStrike" kern="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운전면허 확인 절차 강화</a:t>
            </a:r>
            <a:endParaRPr kumimoji="0" lang="en-US" altLang="ko-KR" sz="2000" b="0" i="0" u="none" strike="noStrike" kern="0" cap="none" spc="-1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1009302" y="495300"/>
            <a:ext cx="588720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0" cap="none" spc="-100" normalizeH="0" baseline="0" noProof="0" dirty="0">
                <a:ln>
                  <a:noFill/>
                </a:ln>
                <a:solidFill>
                  <a:srgbClr val="787878"/>
                </a:solidFill>
                <a:effectLst/>
                <a:uLnTx/>
                <a:uFillTx/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+mn-cs"/>
              </a:rPr>
              <a:t>0. PM</a:t>
            </a:r>
            <a:r>
              <a:rPr kumimoji="0" lang="ko-KR" altLang="en-US" sz="2000" b="0" i="0" u="none" strike="noStrike" kern="0" cap="none" spc="-100" normalizeH="0" baseline="0" noProof="0" dirty="0">
                <a:ln>
                  <a:noFill/>
                </a:ln>
                <a:solidFill>
                  <a:srgbClr val="787878"/>
                </a:solidFill>
                <a:effectLst/>
                <a:uLnTx/>
                <a:uFillTx/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+mn-cs"/>
              </a:rPr>
              <a:t>의 정의와 현황</a:t>
            </a:r>
            <a:endParaRPr kumimoji="0" lang="en-US" sz="2000" b="0" i="0" u="none" strike="noStrike" kern="0" cap="none" spc="-100" normalizeH="0" baseline="0" noProof="0" dirty="0">
              <a:ln>
                <a:noFill/>
              </a:ln>
              <a:solidFill>
                <a:srgbClr val="787878"/>
              </a:solidFill>
              <a:effectLst/>
              <a:uLnTx/>
              <a:uFillTx/>
              <a:latin typeface="여기어때 잘난체 OTF" panose="020B0600000101010101" pitchFamily="34" charset="-127"/>
              <a:ea typeface="여기어때 잘난체 OTF" panose="020B0600000101010101" pitchFamily="34" charset="-127"/>
              <a:cs typeface="+mn-cs"/>
            </a:endParaRPr>
          </a:p>
        </p:txBody>
      </p:sp>
      <p:grpSp>
        <p:nvGrpSpPr>
          <p:cNvPr id="1011" name="그룹 1011"/>
          <p:cNvGrpSpPr/>
          <p:nvPr/>
        </p:nvGrpSpPr>
        <p:grpSpPr>
          <a:xfrm>
            <a:off x="977358" y="1678192"/>
            <a:ext cx="16330999" cy="55418"/>
            <a:chOff x="977358" y="1220958"/>
            <a:chExt cx="16330999" cy="55418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77358" y="1220958"/>
              <a:ext cx="16330999" cy="55418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977358" y="9202882"/>
            <a:ext cx="16330999" cy="55418"/>
            <a:chOff x="977358" y="9073658"/>
            <a:chExt cx="16330999" cy="55418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77358" y="9073658"/>
              <a:ext cx="16330999" cy="55418"/>
            </a:xfrm>
            <a:prstGeom prst="rect">
              <a:avLst/>
            </a:prstGeom>
          </p:spPr>
        </p:pic>
      </p:grpSp>
      <p:sp>
        <p:nvSpPr>
          <p:cNvPr id="50" name="Object 50"/>
          <p:cNvSpPr txBox="1"/>
          <p:nvPr/>
        </p:nvSpPr>
        <p:spPr>
          <a:xfrm>
            <a:off x="13868400" y="9410700"/>
            <a:ext cx="354157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0" cap="none" spc="-100" normalizeH="0" baseline="0" noProof="0" dirty="0">
                <a:ln>
                  <a:noFill/>
                </a:ln>
                <a:solidFill>
                  <a:srgbClr val="9E9E9E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-Core Dream 4 Regular" pitchFamily="34" charset="0"/>
              </a:rPr>
              <a:t>도로교통공단 서울지부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pic>
        <p:nvPicPr>
          <p:cNvPr id="44" name="그림 43" descr="텍스트이(가) 표시된 사진&#10;&#10;자동 생성된 설명">
            <a:extLst>
              <a:ext uri="{FF2B5EF4-FFF2-40B4-BE49-F238E27FC236}">
                <a16:creationId xmlns:a16="http://schemas.microsoft.com/office/drawing/2014/main" id="{3C32C3C7-B828-4DA8-933A-AF7F5C935D4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06" t="37395" r="606" b="37554"/>
          <a:stretch/>
        </p:blipFill>
        <p:spPr>
          <a:xfrm>
            <a:off x="838200" y="9234666"/>
            <a:ext cx="2002044" cy="709434"/>
          </a:xfrm>
          <a:prstGeom prst="rect">
            <a:avLst/>
          </a:prstGeom>
        </p:spPr>
      </p:pic>
      <p:sp>
        <p:nvSpPr>
          <p:cNvPr id="49" name="Object 42">
            <a:extLst>
              <a:ext uri="{FF2B5EF4-FFF2-40B4-BE49-F238E27FC236}">
                <a16:creationId xmlns:a16="http://schemas.microsoft.com/office/drawing/2014/main" id="{72C371B5-6A3F-418D-9055-F297C8AE28D6}"/>
              </a:ext>
            </a:extLst>
          </p:cNvPr>
          <p:cNvSpPr txBox="1"/>
          <p:nvPr/>
        </p:nvSpPr>
        <p:spPr>
          <a:xfrm>
            <a:off x="991127" y="837069"/>
            <a:ext cx="6400273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4000">
                <a:solidFill>
                  <a:srgbClr val="35363A"/>
                </a:solidFill>
                <a:latin typeface="Jalnan OTF" pitchFamily="34" charset="0"/>
                <a:cs typeface="Jalnan OTF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프로젝트 방향성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16" name="Object 2">
            <a:extLst>
              <a:ext uri="{FF2B5EF4-FFF2-40B4-BE49-F238E27FC236}">
                <a16:creationId xmlns:a16="http://schemas.microsoft.com/office/drawing/2014/main" id="{74CF6DF5-BA25-4BB6-9F0D-4C2C92C9A13A}"/>
              </a:ext>
            </a:extLst>
          </p:cNvPr>
          <p:cNvSpPr txBox="1"/>
          <p:nvPr/>
        </p:nvSpPr>
        <p:spPr>
          <a:xfrm>
            <a:off x="9725461" y="5880621"/>
            <a:ext cx="7907219" cy="11386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그러나 여러 이해관계로 얽힌 </a:t>
            </a:r>
            <a:r>
              <a:rPr kumimoji="0" lang="en-US" altLang="ko-KR" sz="2400" b="0" i="0" u="none" strike="noStrike" kern="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PM</a:t>
            </a:r>
            <a:r>
              <a:rPr kumimoji="0" lang="ko-KR" altLang="en-US" sz="2400" b="0" i="0" u="none" strike="noStrike" kern="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은 여전히 사회적 문제로 남아 분쟁의 대상이 되고 있음 </a:t>
            </a:r>
            <a:endParaRPr kumimoji="0" lang="en-US" altLang="ko-KR" sz="2400" b="0" i="0" u="none" strike="noStrike" kern="0" cap="none" spc="-1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grpSp>
        <p:nvGrpSpPr>
          <p:cNvPr id="17" name="그룹 1009">
            <a:extLst>
              <a:ext uri="{FF2B5EF4-FFF2-40B4-BE49-F238E27FC236}">
                <a16:creationId xmlns:a16="http://schemas.microsoft.com/office/drawing/2014/main" id="{B833B59E-31CC-4AE8-9F73-9F732811D19D}"/>
              </a:ext>
            </a:extLst>
          </p:cNvPr>
          <p:cNvGrpSpPr/>
          <p:nvPr/>
        </p:nvGrpSpPr>
        <p:grpSpPr>
          <a:xfrm>
            <a:off x="3503859" y="2776347"/>
            <a:ext cx="4718198" cy="941002"/>
            <a:chOff x="3405967" y="3089269"/>
            <a:chExt cx="4289271" cy="855456"/>
          </a:xfrm>
        </p:grpSpPr>
        <p:pic>
          <p:nvPicPr>
            <p:cNvPr id="18" name="Object 27">
              <a:extLst>
                <a:ext uri="{FF2B5EF4-FFF2-40B4-BE49-F238E27FC236}">
                  <a16:creationId xmlns:a16="http://schemas.microsoft.com/office/drawing/2014/main" id="{EAE5A746-C9E4-46F9-8537-02B436073CD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05967" y="3089269"/>
              <a:ext cx="4289271" cy="855456"/>
            </a:xfrm>
            <a:prstGeom prst="rect">
              <a:avLst/>
            </a:prstGeom>
          </p:spPr>
        </p:pic>
      </p:grpSp>
      <p:grpSp>
        <p:nvGrpSpPr>
          <p:cNvPr id="19" name="그룹 1010">
            <a:extLst>
              <a:ext uri="{FF2B5EF4-FFF2-40B4-BE49-F238E27FC236}">
                <a16:creationId xmlns:a16="http://schemas.microsoft.com/office/drawing/2014/main" id="{B9A4DF80-7FD2-4C97-A7B4-8FC60AE72332}"/>
              </a:ext>
            </a:extLst>
          </p:cNvPr>
          <p:cNvGrpSpPr/>
          <p:nvPr/>
        </p:nvGrpSpPr>
        <p:grpSpPr>
          <a:xfrm>
            <a:off x="6926657" y="4261383"/>
            <a:ext cx="1127190" cy="966162"/>
            <a:chOff x="6632425" y="4659681"/>
            <a:chExt cx="1024718" cy="878329"/>
          </a:xfrm>
        </p:grpSpPr>
        <p:pic>
          <p:nvPicPr>
            <p:cNvPr id="20" name="Object 31">
              <a:extLst>
                <a:ext uri="{FF2B5EF4-FFF2-40B4-BE49-F238E27FC236}">
                  <a16:creationId xmlns:a16="http://schemas.microsoft.com/office/drawing/2014/main" id="{84BE0113-6D34-4C58-8703-ABA7185DBDB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632425" y="4659681"/>
              <a:ext cx="1024718" cy="878329"/>
            </a:xfrm>
            <a:prstGeom prst="rect">
              <a:avLst/>
            </a:prstGeom>
          </p:spPr>
        </p:pic>
      </p:grpSp>
      <p:grpSp>
        <p:nvGrpSpPr>
          <p:cNvPr id="21" name="그룹 1011">
            <a:extLst>
              <a:ext uri="{FF2B5EF4-FFF2-40B4-BE49-F238E27FC236}">
                <a16:creationId xmlns:a16="http://schemas.microsoft.com/office/drawing/2014/main" id="{EEA34E8F-6EB3-44F4-A3BD-E0357C9A1B98}"/>
              </a:ext>
            </a:extLst>
          </p:cNvPr>
          <p:cNvGrpSpPr/>
          <p:nvPr/>
        </p:nvGrpSpPr>
        <p:grpSpPr>
          <a:xfrm>
            <a:off x="1932111" y="4186327"/>
            <a:ext cx="4718198" cy="941002"/>
            <a:chOff x="2133333" y="4453983"/>
            <a:chExt cx="4289271" cy="855456"/>
          </a:xfrm>
        </p:grpSpPr>
        <p:pic>
          <p:nvPicPr>
            <p:cNvPr id="22" name="Object 34">
              <a:extLst>
                <a:ext uri="{FF2B5EF4-FFF2-40B4-BE49-F238E27FC236}">
                  <a16:creationId xmlns:a16="http://schemas.microsoft.com/office/drawing/2014/main" id="{7AF430D9-952C-4613-A929-876B7701065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133333" y="4453983"/>
              <a:ext cx="4289271" cy="855456"/>
            </a:xfrm>
            <a:prstGeom prst="rect">
              <a:avLst/>
            </a:prstGeom>
          </p:spPr>
        </p:pic>
      </p:grpSp>
      <p:sp>
        <p:nvSpPr>
          <p:cNvPr id="23" name="Object 37">
            <a:extLst>
              <a:ext uri="{FF2B5EF4-FFF2-40B4-BE49-F238E27FC236}">
                <a16:creationId xmlns:a16="http://schemas.microsoft.com/office/drawing/2014/main" id="{D9DECFD0-2575-4A3A-A5EA-5D5FB335895B}"/>
              </a:ext>
            </a:extLst>
          </p:cNvPr>
          <p:cNvSpPr txBox="1"/>
          <p:nvPr/>
        </p:nvSpPr>
        <p:spPr>
          <a:xfrm>
            <a:off x="830657" y="4238972"/>
            <a:ext cx="6825870" cy="7786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사고 건수 증가율 가파름</a:t>
            </a:r>
            <a:endParaRPr kumimoji="0" lang="en-US" altLang="ko-KR" sz="2000" b="0" i="0" u="none" strike="noStrike" kern="0" cap="none" spc="-1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규제는 필수적</a:t>
            </a:r>
            <a:endParaRPr kumimoji="0" lang="en-US" sz="2000" b="0" i="0" u="none" strike="noStrike" kern="0" cap="none" spc="-1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grpSp>
        <p:nvGrpSpPr>
          <p:cNvPr id="24" name="그룹 1012">
            <a:extLst>
              <a:ext uri="{FF2B5EF4-FFF2-40B4-BE49-F238E27FC236}">
                <a16:creationId xmlns:a16="http://schemas.microsoft.com/office/drawing/2014/main" id="{56BD5187-05B3-4293-933D-BC3476F0CF0C}"/>
              </a:ext>
            </a:extLst>
          </p:cNvPr>
          <p:cNvGrpSpPr/>
          <p:nvPr/>
        </p:nvGrpSpPr>
        <p:grpSpPr>
          <a:xfrm>
            <a:off x="1698190" y="5448300"/>
            <a:ext cx="6683810" cy="78017"/>
            <a:chOff x="2133333" y="5710820"/>
            <a:chExt cx="5523810" cy="78017"/>
          </a:xfrm>
        </p:grpSpPr>
        <p:pic>
          <p:nvPicPr>
            <p:cNvPr id="25" name="Object 38">
              <a:extLst>
                <a:ext uri="{FF2B5EF4-FFF2-40B4-BE49-F238E27FC236}">
                  <a16:creationId xmlns:a16="http://schemas.microsoft.com/office/drawing/2014/main" id="{89D4D3F9-9532-42BD-BE9A-D6B1C597F25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133333" y="5710820"/>
              <a:ext cx="5523810" cy="78017"/>
            </a:xfrm>
            <a:prstGeom prst="rect">
              <a:avLst/>
            </a:prstGeom>
          </p:spPr>
        </p:pic>
      </p:grpSp>
      <p:grpSp>
        <p:nvGrpSpPr>
          <p:cNvPr id="28" name="그룹 1014">
            <a:extLst>
              <a:ext uri="{FF2B5EF4-FFF2-40B4-BE49-F238E27FC236}">
                <a16:creationId xmlns:a16="http://schemas.microsoft.com/office/drawing/2014/main" id="{E6936A13-12F1-46BD-88AA-A2870CA6FE20}"/>
              </a:ext>
            </a:extLst>
          </p:cNvPr>
          <p:cNvGrpSpPr/>
          <p:nvPr/>
        </p:nvGrpSpPr>
        <p:grpSpPr>
          <a:xfrm>
            <a:off x="3503859" y="7505700"/>
            <a:ext cx="4718198" cy="941002"/>
            <a:chOff x="3405967" y="6935470"/>
            <a:chExt cx="4289271" cy="855456"/>
          </a:xfrm>
        </p:grpSpPr>
        <p:pic>
          <p:nvPicPr>
            <p:cNvPr id="29" name="Object 45">
              <a:extLst>
                <a:ext uri="{FF2B5EF4-FFF2-40B4-BE49-F238E27FC236}">
                  <a16:creationId xmlns:a16="http://schemas.microsoft.com/office/drawing/2014/main" id="{D275A7F0-945E-41C4-98A2-9A3F83AE391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05967" y="6935470"/>
              <a:ext cx="4289271" cy="855456"/>
            </a:xfrm>
            <a:prstGeom prst="rect">
              <a:avLst/>
            </a:prstGeom>
          </p:spPr>
        </p:pic>
      </p:grpSp>
      <p:sp>
        <p:nvSpPr>
          <p:cNvPr id="30" name="Object 37">
            <a:extLst>
              <a:ext uri="{FF2B5EF4-FFF2-40B4-BE49-F238E27FC236}">
                <a16:creationId xmlns:a16="http://schemas.microsoft.com/office/drawing/2014/main" id="{6B9A632E-B4FC-4CCA-8415-CC400A084BE9}"/>
              </a:ext>
            </a:extLst>
          </p:cNvPr>
          <p:cNvSpPr txBox="1"/>
          <p:nvPr/>
        </p:nvSpPr>
        <p:spPr>
          <a:xfrm>
            <a:off x="3545763" y="3051763"/>
            <a:ext cx="4634390" cy="4401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-Core Dream 4 Regular" pitchFamily="34" charset="0"/>
              </a:rPr>
              <a:t>사고 건수 증가는 이용자 수 증가 때문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31" name="Object 37">
            <a:extLst>
              <a:ext uri="{FF2B5EF4-FFF2-40B4-BE49-F238E27FC236}">
                <a16:creationId xmlns:a16="http://schemas.microsoft.com/office/drawing/2014/main" id="{3B5E5B1C-373B-4954-B6E4-03E058EAE0B5}"/>
              </a:ext>
            </a:extLst>
          </p:cNvPr>
          <p:cNvSpPr txBox="1"/>
          <p:nvPr/>
        </p:nvSpPr>
        <p:spPr>
          <a:xfrm>
            <a:off x="3718323" y="7639417"/>
            <a:ext cx="4289270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업체 측만 제약을 고스란히 받으면</a:t>
            </a:r>
            <a:endParaRPr kumimoji="0" lang="en-US" altLang="ko-KR" sz="2000" b="0" i="0" u="none" strike="noStrike" kern="0" cap="none" spc="-1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이용자들 인식 개선은 이뤄지지 않을 것</a:t>
            </a:r>
            <a:endParaRPr kumimoji="0" lang="en-US" sz="2000" b="0" i="0" u="none" strike="noStrike" kern="0" cap="none" spc="-1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36EDDCF-867E-40D6-94DA-094112C2C7E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colorTemperature colorTemp="2375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8857" y="2428705"/>
            <a:ext cx="1532075" cy="1428892"/>
          </a:xfrm>
          <a:prstGeom prst="rect">
            <a:avLst/>
          </a:prstGeom>
        </p:spPr>
      </p:pic>
      <p:sp>
        <p:nvSpPr>
          <p:cNvPr id="37" name="Object 37">
            <a:extLst>
              <a:ext uri="{FF2B5EF4-FFF2-40B4-BE49-F238E27FC236}">
                <a16:creationId xmlns:a16="http://schemas.microsoft.com/office/drawing/2014/main" id="{380CD960-4E95-4690-B9D6-2214767F421F}"/>
              </a:ext>
            </a:extLst>
          </p:cNvPr>
          <p:cNvSpPr txBox="1"/>
          <p:nvPr/>
        </p:nvSpPr>
        <p:spPr>
          <a:xfrm>
            <a:off x="3726257" y="6337637"/>
            <a:ext cx="4289270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이용률 </a:t>
            </a:r>
            <a:r>
              <a:rPr kumimoji="0" lang="en-US" altLang="ko-KR" sz="2000" b="0" i="0" u="none" strike="noStrike" kern="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70% </a:t>
            </a:r>
            <a:r>
              <a:rPr kumimoji="0" lang="ko-KR" altLang="en-US" sz="2000" b="0" i="0" u="none" strike="noStrike" kern="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가량 감소</a:t>
            </a:r>
            <a:endParaRPr kumimoji="0" lang="en-US" altLang="ko-KR" sz="2000" b="0" i="0" u="none" strike="noStrike" kern="0" cap="none" spc="-1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WIND </a:t>
            </a:r>
            <a:r>
              <a:rPr kumimoji="0" lang="ko-KR" altLang="en-US" sz="2000" b="0" i="0" u="none" strike="noStrike" kern="0" cap="none" spc="-10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모빌리티는</a:t>
            </a:r>
            <a:r>
              <a:rPr kumimoji="0" lang="ko-KR" altLang="en-US" sz="2000" b="0" i="0" u="none" strike="noStrike" kern="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 한국 사업을 철수</a:t>
            </a:r>
            <a:endParaRPr kumimoji="0" lang="en-US" altLang="ko-KR" sz="2000" b="0" i="0" u="none" strike="noStrike" kern="0" cap="none" spc="-1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타 업체들도 서비스 지역 축소</a:t>
            </a:r>
            <a:endParaRPr kumimoji="0" lang="en-US" altLang="ko-KR" sz="2000" b="0" i="0" u="none" strike="noStrike" kern="0" cap="none" spc="-1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grpSp>
        <p:nvGrpSpPr>
          <p:cNvPr id="38" name="그룹 1012">
            <a:extLst>
              <a:ext uri="{FF2B5EF4-FFF2-40B4-BE49-F238E27FC236}">
                <a16:creationId xmlns:a16="http://schemas.microsoft.com/office/drawing/2014/main" id="{F9FC5F01-1CB6-4FB9-9786-0E8984A561F7}"/>
              </a:ext>
            </a:extLst>
          </p:cNvPr>
          <p:cNvGrpSpPr/>
          <p:nvPr/>
        </p:nvGrpSpPr>
        <p:grpSpPr>
          <a:xfrm>
            <a:off x="1698190" y="6056083"/>
            <a:ext cx="6683810" cy="78017"/>
            <a:chOff x="2133333" y="5710820"/>
            <a:chExt cx="5523810" cy="78017"/>
          </a:xfrm>
        </p:grpSpPr>
        <p:pic>
          <p:nvPicPr>
            <p:cNvPr id="39" name="Object 38">
              <a:extLst>
                <a:ext uri="{FF2B5EF4-FFF2-40B4-BE49-F238E27FC236}">
                  <a16:creationId xmlns:a16="http://schemas.microsoft.com/office/drawing/2014/main" id="{55B7DC2D-4A87-4BC6-9840-88C049867A8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133333" y="5710820"/>
              <a:ext cx="5523810" cy="78017"/>
            </a:xfrm>
            <a:prstGeom prst="rect">
              <a:avLst/>
            </a:prstGeom>
          </p:spPr>
        </p:pic>
      </p:grp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750C6C59-3026-4199-A99B-A196B641C60D}"/>
              </a:ext>
            </a:extLst>
          </p:cNvPr>
          <p:cNvSpPr/>
          <p:nvPr/>
        </p:nvSpPr>
        <p:spPr>
          <a:xfrm>
            <a:off x="3125834" y="5584563"/>
            <a:ext cx="3828522" cy="397137"/>
          </a:xfrm>
          <a:prstGeom prst="roundRect">
            <a:avLst/>
          </a:prstGeom>
          <a:solidFill>
            <a:srgbClr val="22CC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41" name="Object 37">
            <a:extLst>
              <a:ext uri="{FF2B5EF4-FFF2-40B4-BE49-F238E27FC236}">
                <a16:creationId xmlns:a16="http://schemas.microsoft.com/office/drawing/2014/main" id="{D24DF6E2-5455-4D2A-9DF4-79B60E22EB4B}"/>
              </a:ext>
            </a:extLst>
          </p:cNvPr>
          <p:cNvSpPr txBox="1"/>
          <p:nvPr/>
        </p:nvSpPr>
        <p:spPr>
          <a:xfrm>
            <a:off x="3243962" y="5594509"/>
            <a:ext cx="353332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0" cap="none" spc="-10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&lt;</a:t>
            </a:r>
            <a:r>
              <a:rPr kumimoji="0" lang="ko-KR" altLang="en-US" sz="1800" b="0" i="0" u="none" strike="noStrike" kern="0" cap="none" spc="-10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도로교통법 재개정 및 규제 이후</a:t>
            </a:r>
            <a:r>
              <a:rPr kumimoji="0" lang="en-US" altLang="ko-KR" sz="1800" b="0" i="0" u="none" strike="noStrike" kern="0" cap="none" spc="-10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&gt;</a:t>
            </a:r>
          </a:p>
        </p:txBody>
      </p:sp>
      <p:sp>
        <p:nvSpPr>
          <p:cNvPr id="46" name="Object 2">
            <a:extLst>
              <a:ext uri="{FF2B5EF4-FFF2-40B4-BE49-F238E27FC236}">
                <a16:creationId xmlns:a16="http://schemas.microsoft.com/office/drawing/2014/main" id="{A6DA720F-A230-4750-8E25-84791200ADF0}"/>
              </a:ext>
            </a:extLst>
          </p:cNvPr>
          <p:cNvSpPr txBox="1"/>
          <p:nvPr/>
        </p:nvSpPr>
        <p:spPr>
          <a:xfrm>
            <a:off x="9521590" y="7260857"/>
            <a:ext cx="7394810" cy="169264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→"/>
              <a:tabLst/>
              <a:defRPr/>
            </a:pPr>
            <a:r>
              <a:rPr kumimoji="0" lang="ko-KR" altLang="en-US" sz="2400" i="0" u="none" strike="noStrike" kern="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사람들은 </a:t>
            </a:r>
            <a:r>
              <a:rPr kumimoji="0" lang="en-US" altLang="ko-KR" sz="2400" i="0" u="none" strike="noStrike" kern="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PM</a:t>
            </a:r>
            <a:r>
              <a:rPr kumimoji="0" lang="ko-KR" altLang="en-US" sz="2400" i="0" u="none" strike="noStrike" kern="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의 어떤 면을 문제로 느끼고 있는지</a:t>
            </a:r>
            <a:r>
              <a:rPr kumimoji="0" lang="en-US" altLang="ko-KR" sz="2400" i="0" u="none" strike="noStrike" kern="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PM</a:t>
            </a:r>
            <a:r>
              <a:rPr kumimoji="0" lang="ko-KR" altLang="en-US" sz="2400" i="0" u="none" strike="noStrike" kern="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은 타 이동수단과 어떤 면이 다른 지</a:t>
            </a:r>
            <a:r>
              <a:rPr kumimoji="0" lang="en-US" altLang="ko-KR" sz="2400" i="0" u="none" strike="noStrike" kern="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kumimoji="0" lang="ko-KR" altLang="en-US" sz="2400" i="0" u="none" strike="noStrike" kern="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문제를 해소할 방안은 없는지</a:t>
            </a:r>
            <a:r>
              <a:rPr kumimoji="0" lang="en-US" altLang="ko-KR" sz="2400" i="0" u="none" strike="noStrike" kern="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kumimoji="0" lang="ko-KR" altLang="en-US" sz="2400" i="0" u="none" strike="noStrike" kern="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다루고자 함</a:t>
            </a:r>
            <a:endParaRPr kumimoji="0" lang="en-US" altLang="ko-KR" sz="2400" i="0" u="none" strike="noStrike" kern="0" cap="none" spc="-1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405D50F5-0BB1-40FA-9FF7-8D10985108C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colorTemperature colorTemp="2375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8857" y="7219808"/>
            <a:ext cx="1532075" cy="1428892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060532F9-DB87-4FA8-91AE-C72A125CF8BA}"/>
              </a:ext>
            </a:extLst>
          </p:cNvPr>
          <p:cNvSpPr txBox="1"/>
          <p:nvPr/>
        </p:nvSpPr>
        <p:spPr>
          <a:xfrm>
            <a:off x="9714106" y="2004506"/>
            <a:ext cx="7695868" cy="11386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라스트 마일 운송수단으로 주목받으며 빠르게 증가한 킥보드는 골칫거리로 전락하면서 법적인 제재를 받음</a:t>
            </a:r>
            <a:endParaRPr kumimoji="0" lang="en-US" altLang="ko-KR" sz="2400" b="0" i="0" u="none" strike="noStrike" kern="0" cap="none" spc="-1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25D2DFA-A9EE-4019-885C-431A8367BF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2558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CC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4" name="그룹 1004"/>
          <p:cNvGrpSpPr/>
          <p:nvPr/>
        </p:nvGrpSpPr>
        <p:grpSpPr>
          <a:xfrm>
            <a:off x="977358" y="1220958"/>
            <a:ext cx="16330999" cy="55418"/>
            <a:chOff x="977358" y="1220958"/>
            <a:chExt cx="16330999" cy="5541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77358" y="1220958"/>
              <a:ext cx="16330999" cy="5541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77358" y="9073658"/>
            <a:ext cx="16330999" cy="55418"/>
            <a:chOff x="977358" y="9073658"/>
            <a:chExt cx="16330999" cy="5541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77358" y="9073658"/>
              <a:ext cx="16330999" cy="55418"/>
            </a:xfrm>
            <a:prstGeom prst="rect">
              <a:avLst/>
            </a:prstGeom>
          </p:spPr>
        </p:pic>
      </p:grpSp>
      <p:sp>
        <p:nvSpPr>
          <p:cNvPr id="22" name="Object 50">
            <a:extLst>
              <a:ext uri="{FF2B5EF4-FFF2-40B4-BE49-F238E27FC236}">
                <a16:creationId xmlns:a16="http://schemas.microsoft.com/office/drawing/2014/main" id="{7EAB113C-6E2B-4BBF-BAA3-368A4B35E291}"/>
              </a:ext>
            </a:extLst>
          </p:cNvPr>
          <p:cNvSpPr txBox="1"/>
          <p:nvPr/>
        </p:nvSpPr>
        <p:spPr>
          <a:xfrm>
            <a:off x="13868400" y="9410700"/>
            <a:ext cx="354157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0" cap="none" spc="-1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-Core Dream 4 Regular" pitchFamily="34" charset="0"/>
              </a:rPr>
              <a:t>도로교통공단 서울지부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pic>
        <p:nvPicPr>
          <p:cNvPr id="24" name="그림 23" descr="텍스트이(가) 표시된 사진&#10;&#10;자동 생성된 설명">
            <a:extLst>
              <a:ext uri="{FF2B5EF4-FFF2-40B4-BE49-F238E27FC236}">
                <a16:creationId xmlns:a16="http://schemas.microsoft.com/office/drawing/2014/main" id="{3FE07ED3-F77F-4D8E-A726-23043C6F5AF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biLevel thresh="25000"/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06" t="37395" r="606" b="37554"/>
          <a:stretch/>
        </p:blipFill>
        <p:spPr>
          <a:xfrm>
            <a:off x="838200" y="9234666"/>
            <a:ext cx="2002044" cy="709434"/>
          </a:xfrm>
          <a:prstGeom prst="rect">
            <a:avLst/>
          </a:prstGeom>
        </p:spPr>
      </p:pic>
      <p:sp>
        <p:nvSpPr>
          <p:cNvPr id="40" name="Object 2">
            <a:extLst>
              <a:ext uri="{FF2B5EF4-FFF2-40B4-BE49-F238E27FC236}">
                <a16:creationId xmlns:a16="http://schemas.microsoft.com/office/drawing/2014/main" id="{353E2DD2-CF32-46AC-AE32-F75E41247BF5}"/>
              </a:ext>
            </a:extLst>
          </p:cNvPr>
          <p:cNvSpPr txBox="1"/>
          <p:nvPr/>
        </p:nvSpPr>
        <p:spPr>
          <a:xfrm>
            <a:off x="991127" y="513160"/>
            <a:ext cx="3781067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Jalnan OTF" pitchFamily="34" charset="0"/>
                <a:ea typeface="+mn-ea"/>
                <a:cs typeface="Jalnan OTF" pitchFamily="34" charset="0"/>
              </a:rPr>
              <a:t>INDEX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42" name="그룹 1008">
            <a:extLst>
              <a:ext uri="{FF2B5EF4-FFF2-40B4-BE49-F238E27FC236}">
                <a16:creationId xmlns:a16="http://schemas.microsoft.com/office/drawing/2014/main" id="{C4F48BC8-C551-4642-B0D3-FD747DF5420B}"/>
              </a:ext>
            </a:extLst>
          </p:cNvPr>
          <p:cNvGrpSpPr/>
          <p:nvPr/>
        </p:nvGrpSpPr>
        <p:grpSpPr>
          <a:xfrm>
            <a:off x="977358" y="1220958"/>
            <a:ext cx="16330999" cy="55418"/>
            <a:chOff x="977358" y="1220958"/>
            <a:chExt cx="16330999" cy="55418"/>
          </a:xfrm>
        </p:grpSpPr>
        <p:pic>
          <p:nvPicPr>
            <p:cNvPr id="43" name="Object 31">
              <a:extLst>
                <a:ext uri="{FF2B5EF4-FFF2-40B4-BE49-F238E27FC236}">
                  <a16:creationId xmlns:a16="http://schemas.microsoft.com/office/drawing/2014/main" id="{511682F1-A422-4B69-849A-1B34C7689C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77358" y="1220958"/>
              <a:ext cx="16330999" cy="55418"/>
            </a:xfrm>
            <a:prstGeom prst="rect">
              <a:avLst/>
            </a:prstGeom>
          </p:spPr>
        </p:pic>
      </p:grpSp>
      <p:grpSp>
        <p:nvGrpSpPr>
          <p:cNvPr id="44" name="그룹 1009">
            <a:extLst>
              <a:ext uri="{FF2B5EF4-FFF2-40B4-BE49-F238E27FC236}">
                <a16:creationId xmlns:a16="http://schemas.microsoft.com/office/drawing/2014/main" id="{1145DED7-C2E7-4FA7-A320-A4741827A739}"/>
              </a:ext>
            </a:extLst>
          </p:cNvPr>
          <p:cNvGrpSpPr/>
          <p:nvPr/>
        </p:nvGrpSpPr>
        <p:grpSpPr>
          <a:xfrm>
            <a:off x="977358" y="9073658"/>
            <a:ext cx="16330999" cy="55418"/>
            <a:chOff x="977358" y="9073658"/>
            <a:chExt cx="16330999" cy="55418"/>
          </a:xfrm>
        </p:grpSpPr>
        <p:pic>
          <p:nvPicPr>
            <p:cNvPr id="45" name="Object 34">
              <a:extLst>
                <a:ext uri="{FF2B5EF4-FFF2-40B4-BE49-F238E27FC236}">
                  <a16:creationId xmlns:a16="http://schemas.microsoft.com/office/drawing/2014/main" id="{977CE386-FFDE-4B2E-8033-3720FE624F3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77358" y="9073658"/>
              <a:ext cx="16330999" cy="55418"/>
            </a:xfrm>
            <a:prstGeom prst="rect">
              <a:avLst/>
            </a:prstGeom>
          </p:spPr>
        </p:pic>
      </p:grpSp>
      <p:grpSp>
        <p:nvGrpSpPr>
          <p:cNvPr id="38" name="그룹 1001">
            <a:extLst>
              <a:ext uri="{FF2B5EF4-FFF2-40B4-BE49-F238E27FC236}">
                <a16:creationId xmlns:a16="http://schemas.microsoft.com/office/drawing/2014/main" id="{600A7DF4-35D5-4BC6-BA31-C4BC25286CCA}"/>
              </a:ext>
            </a:extLst>
          </p:cNvPr>
          <p:cNvGrpSpPr/>
          <p:nvPr/>
        </p:nvGrpSpPr>
        <p:grpSpPr>
          <a:xfrm>
            <a:off x="15240000" y="1866900"/>
            <a:ext cx="1679980" cy="1505243"/>
            <a:chOff x="2040576" y="3287341"/>
            <a:chExt cx="4838633" cy="4335360"/>
          </a:xfrm>
        </p:grpSpPr>
        <p:grpSp>
          <p:nvGrpSpPr>
            <p:cNvPr id="39" name="그룹 1002">
              <a:extLst>
                <a:ext uri="{FF2B5EF4-FFF2-40B4-BE49-F238E27FC236}">
                  <a16:creationId xmlns:a16="http://schemas.microsoft.com/office/drawing/2014/main" id="{551619F7-0F81-411C-BAA7-A0AB930B68A6}"/>
                </a:ext>
              </a:extLst>
            </p:cNvPr>
            <p:cNvGrpSpPr/>
            <p:nvPr/>
          </p:nvGrpSpPr>
          <p:grpSpPr>
            <a:xfrm>
              <a:off x="2040576" y="4938176"/>
              <a:ext cx="2684525" cy="2684525"/>
              <a:chOff x="2040576" y="4938176"/>
              <a:chExt cx="2684525" cy="2684525"/>
            </a:xfrm>
          </p:grpSpPr>
          <p:pic>
            <p:nvPicPr>
              <p:cNvPr id="51" name="Object 4">
                <a:extLst>
                  <a:ext uri="{FF2B5EF4-FFF2-40B4-BE49-F238E27FC236}">
                    <a16:creationId xmlns:a16="http://schemas.microsoft.com/office/drawing/2014/main" id="{DB789093-6C1A-4A73-A36E-0773A14749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biLevel thresh="25000"/>
              </a:blip>
              <a:stretch>
                <a:fillRect/>
              </a:stretch>
            </p:blipFill>
            <p:spPr>
              <a:xfrm>
                <a:off x="2040576" y="4938176"/>
                <a:ext cx="2684525" cy="2684525"/>
              </a:xfrm>
              <a:prstGeom prst="rect">
                <a:avLst/>
              </a:prstGeom>
            </p:spPr>
          </p:pic>
        </p:grpSp>
        <p:grpSp>
          <p:nvGrpSpPr>
            <p:cNvPr id="41" name="그룹 1003">
              <a:extLst>
                <a:ext uri="{FF2B5EF4-FFF2-40B4-BE49-F238E27FC236}">
                  <a16:creationId xmlns:a16="http://schemas.microsoft.com/office/drawing/2014/main" id="{B3E5B8B6-DE27-44F1-90C1-90DFF262F6F2}"/>
                </a:ext>
              </a:extLst>
            </p:cNvPr>
            <p:cNvGrpSpPr/>
            <p:nvPr/>
          </p:nvGrpSpPr>
          <p:grpSpPr>
            <a:xfrm>
              <a:off x="3131992" y="3287341"/>
              <a:ext cx="2684525" cy="2684525"/>
              <a:chOff x="3131992" y="3287341"/>
              <a:chExt cx="2684525" cy="2684525"/>
            </a:xfrm>
          </p:grpSpPr>
          <p:pic>
            <p:nvPicPr>
              <p:cNvPr id="50" name="Object 7">
                <a:extLst>
                  <a:ext uri="{FF2B5EF4-FFF2-40B4-BE49-F238E27FC236}">
                    <a16:creationId xmlns:a16="http://schemas.microsoft.com/office/drawing/2014/main" id="{6BB65325-48FF-45B3-AA55-8F8BFE200E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biLevel thresh="25000"/>
              </a:blip>
              <a:stretch>
                <a:fillRect/>
              </a:stretch>
            </p:blipFill>
            <p:spPr>
              <a:xfrm>
                <a:off x="3131992" y="3287341"/>
                <a:ext cx="2684525" cy="2684525"/>
              </a:xfrm>
              <a:prstGeom prst="rect">
                <a:avLst/>
              </a:prstGeom>
            </p:spPr>
          </p:pic>
        </p:grpSp>
        <p:grpSp>
          <p:nvGrpSpPr>
            <p:cNvPr id="46" name="그룹 1004">
              <a:extLst>
                <a:ext uri="{FF2B5EF4-FFF2-40B4-BE49-F238E27FC236}">
                  <a16:creationId xmlns:a16="http://schemas.microsoft.com/office/drawing/2014/main" id="{B7793FBE-77C9-4C59-B0FA-36E52FB09590}"/>
                </a:ext>
              </a:extLst>
            </p:cNvPr>
            <p:cNvGrpSpPr/>
            <p:nvPr/>
          </p:nvGrpSpPr>
          <p:grpSpPr>
            <a:xfrm>
              <a:off x="4194684" y="4938176"/>
              <a:ext cx="2684525" cy="2684525"/>
              <a:chOff x="4194684" y="4938176"/>
              <a:chExt cx="2684525" cy="2684525"/>
            </a:xfrm>
          </p:grpSpPr>
          <p:pic>
            <p:nvPicPr>
              <p:cNvPr id="47" name="Object 10">
                <a:extLst>
                  <a:ext uri="{FF2B5EF4-FFF2-40B4-BE49-F238E27FC236}">
                    <a16:creationId xmlns:a16="http://schemas.microsoft.com/office/drawing/2014/main" id="{AA0AB8FD-7062-4026-802B-083EA29E74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biLevel thresh="25000"/>
              </a:blip>
              <a:stretch>
                <a:fillRect/>
              </a:stretch>
            </p:blipFill>
            <p:spPr>
              <a:xfrm>
                <a:off x="4194684" y="4938176"/>
                <a:ext cx="2684525" cy="2684525"/>
              </a:xfrm>
              <a:prstGeom prst="rect">
                <a:avLst/>
              </a:prstGeom>
            </p:spPr>
          </p:pic>
        </p:grpSp>
      </p:grpSp>
      <p:sp>
        <p:nvSpPr>
          <p:cNvPr id="52" name="Object 4">
            <a:extLst>
              <a:ext uri="{FF2B5EF4-FFF2-40B4-BE49-F238E27FC236}">
                <a16:creationId xmlns:a16="http://schemas.microsoft.com/office/drawing/2014/main" id="{62FD3CB7-3DF4-4CEB-B114-C1A866A34D24}"/>
              </a:ext>
            </a:extLst>
          </p:cNvPr>
          <p:cNvSpPr txBox="1"/>
          <p:nvPr/>
        </p:nvSpPr>
        <p:spPr>
          <a:xfrm>
            <a:off x="977358" y="4276570"/>
            <a:ext cx="3169486" cy="7694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  <a:alpha val="80000"/>
                  </a:prstClr>
                </a:solidFill>
                <a:effectLst/>
                <a:uLnTx/>
                <a:uFillTx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인턴십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  <a:alpha val="80000"/>
                  </a:prstClr>
                </a:solidFill>
                <a:effectLst/>
                <a:uLnTx/>
                <a:uFillTx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  <a:alpha val="80000"/>
                  </a:prstClr>
                </a:solidFill>
                <a:effectLst/>
                <a:uLnTx/>
                <a:uFillTx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개요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  <a:alpha val="80000"/>
                </a:prstClr>
              </a:solidFill>
              <a:effectLst/>
              <a:uLnTx/>
              <a:uFillTx/>
              <a:latin typeface="에스코어 드림 6 Bold" panose="020B0703030302020204" pitchFamily="34" charset="-127"/>
              <a:ea typeface="에스코어 드림 6 Bold" panose="020B0703030302020204" pitchFamily="34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  <a:alpha val="80000"/>
                  </a:prstClr>
                </a:solidFill>
                <a:effectLst/>
                <a:uLnTx/>
                <a:uFillTx/>
                <a:latin typeface="S-Core Dream 3 Light" panose="020B0303030302020204" pitchFamily="34" charset="-127"/>
                <a:ea typeface="S-Core Dream 3 Light" panose="020B0303030302020204" pitchFamily="34" charset="-127"/>
                <a:cs typeface="+mn-cs"/>
              </a:rPr>
              <a:t>과제 목적과 일정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  <a:alpha val="80000"/>
                </a:prstClr>
              </a:solidFill>
              <a:effectLst/>
              <a:uLnTx/>
              <a:uFillTx/>
              <a:latin typeface="S-Core Dream 3 Light" panose="020B0303030302020204" pitchFamily="34" charset="-127"/>
              <a:ea typeface="S-Core Dream 3 Light" panose="020B0303030302020204" pitchFamily="34" charset="-127"/>
              <a:cs typeface="+mn-cs"/>
            </a:endParaRPr>
          </a:p>
        </p:txBody>
      </p:sp>
      <p:sp>
        <p:nvSpPr>
          <p:cNvPr id="55" name="Object 14">
            <a:extLst>
              <a:ext uri="{FF2B5EF4-FFF2-40B4-BE49-F238E27FC236}">
                <a16:creationId xmlns:a16="http://schemas.microsoft.com/office/drawing/2014/main" id="{FD846FC3-753D-4949-9EF0-BC194E76E15B}"/>
              </a:ext>
            </a:extLst>
          </p:cNvPr>
          <p:cNvSpPr txBox="1"/>
          <p:nvPr/>
        </p:nvSpPr>
        <p:spPr>
          <a:xfrm>
            <a:off x="4212056" y="4276570"/>
            <a:ext cx="3169486" cy="7694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  <a:alpha val="80000"/>
                  </a:prstClr>
                </a:solidFill>
                <a:effectLst/>
                <a:uLnTx/>
                <a:uFillTx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S-Core Dream 6 Bold" pitchFamily="34" charset="0"/>
              </a:rPr>
              <a:t>프로젝트 개요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  <a:alpha val="80000"/>
                </a:prstClr>
              </a:solidFill>
              <a:effectLst/>
              <a:uLnTx/>
              <a:uFillTx/>
              <a:latin typeface="에스코어 드림 6 Bold" panose="020B0703030302020204" pitchFamily="34" charset="-127"/>
              <a:ea typeface="에스코어 드림 6 Bold" panose="020B0703030302020204" pitchFamily="34" charset="-127"/>
              <a:cs typeface="S-Core Dream 6 Bold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  <a:alpha val="80000"/>
                  </a:prstClr>
                </a:solidFill>
                <a:effectLst/>
                <a:uLnTx/>
                <a:uFillTx/>
                <a:latin typeface="S-Core Dream 3 Light" panose="020B0303030302020204" pitchFamily="34" charset="-127"/>
                <a:ea typeface="S-Core Dream 3 Light" panose="020B0303030302020204" pitchFamily="34" charset="-127"/>
                <a:cs typeface="+mn-cs"/>
              </a:rPr>
              <a:t>PM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  <a:alpha val="80000"/>
                  </a:prstClr>
                </a:solidFill>
                <a:effectLst/>
                <a:uLnTx/>
                <a:uFillTx/>
                <a:latin typeface="S-Core Dream 3 Light" panose="020B0303030302020204" pitchFamily="34" charset="-127"/>
                <a:ea typeface="S-Core Dream 3 Light" panose="020B0303030302020204" pitchFamily="34" charset="-127"/>
                <a:cs typeface="+mn-cs"/>
              </a:rPr>
              <a:t>의 정의와 현황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  <a:alpha val="80000"/>
                </a:prstClr>
              </a:solidFill>
              <a:effectLst/>
              <a:uLnTx/>
              <a:uFillTx/>
              <a:latin typeface="S-Core Dream 3 Light" panose="020B0303030302020204" pitchFamily="34" charset="-127"/>
              <a:ea typeface="S-Core Dream 3 Light" panose="020B0303030302020204" pitchFamily="34" charset="-127"/>
              <a:cs typeface="+mn-cs"/>
            </a:endParaRPr>
          </a:p>
        </p:txBody>
      </p:sp>
      <p:sp>
        <p:nvSpPr>
          <p:cNvPr id="56" name="Object 15">
            <a:extLst>
              <a:ext uri="{FF2B5EF4-FFF2-40B4-BE49-F238E27FC236}">
                <a16:creationId xmlns:a16="http://schemas.microsoft.com/office/drawing/2014/main" id="{CCFBE6FD-F29B-4D04-A959-4C8D5EFD715B}"/>
              </a:ext>
            </a:extLst>
          </p:cNvPr>
          <p:cNvSpPr txBox="1"/>
          <p:nvPr/>
        </p:nvSpPr>
        <p:spPr>
          <a:xfrm>
            <a:off x="7564856" y="4051637"/>
            <a:ext cx="3169486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-Core Dream 6 Bold" pitchFamily="34" charset="0"/>
                <a:ea typeface="+mn-ea"/>
                <a:cs typeface="S-Core Dream 6 Bold" pitchFamily="34" charset="0"/>
              </a:rPr>
              <a:t>프로젝트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-Core Dream 6 Bold" pitchFamily="34" charset="0"/>
                <a:ea typeface="+mn-ea"/>
                <a:cs typeface="S-Core Dream 6 Bold" pitchFamily="34" charset="0"/>
              </a:rPr>
              <a:t> 1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-Core Dream 3 Light" panose="020B0303030302020204" pitchFamily="34" charset="-127"/>
                <a:ea typeface="S-Core Dream 3 Light" panose="020B0303030302020204" pitchFamily="34" charset="-127"/>
                <a:cs typeface="+mn-cs"/>
              </a:rPr>
              <a:t>PM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-Core Dream 3 Light" panose="020B0303030302020204" pitchFamily="34" charset="-127"/>
                <a:ea typeface="S-Core Dream 3 Light" panose="020B0303030302020204" pitchFamily="34" charset="-127"/>
                <a:cs typeface="+mn-cs"/>
              </a:rPr>
              <a:t>에 대한 인식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-Core Dream 3 Light" panose="020B0303030302020204" pitchFamily="34" charset="-127"/>
              <a:ea typeface="S-Core Dream 3 Light" panose="020B0303030302020204" pitchFamily="34" charset="-127"/>
              <a:cs typeface="+mn-cs"/>
            </a:endParaRPr>
          </a:p>
        </p:txBody>
      </p:sp>
      <p:sp>
        <p:nvSpPr>
          <p:cNvPr id="57" name="Object 16">
            <a:extLst>
              <a:ext uri="{FF2B5EF4-FFF2-40B4-BE49-F238E27FC236}">
                <a16:creationId xmlns:a16="http://schemas.microsoft.com/office/drawing/2014/main" id="{D18C7EDE-07F9-45CC-BD6B-FF230E0A844E}"/>
              </a:ext>
            </a:extLst>
          </p:cNvPr>
          <p:cNvSpPr txBox="1"/>
          <p:nvPr/>
        </p:nvSpPr>
        <p:spPr>
          <a:xfrm>
            <a:off x="10820400" y="4276571"/>
            <a:ext cx="3169486" cy="7694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  <a:alpha val="80000"/>
                  </a:prstClr>
                </a:solidFill>
                <a:effectLst/>
                <a:uLnTx/>
                <a:uFillTx/>
                <a:latin typeface="S-Core Dream 6 Bold" pitchFamily="34" charset="0"/>
                <a:ea typeface="+mn-ea"/>
                <a:cs typeface="S-Core Dream 6 Bold" pitchFamily="34" charset="0"/>
              </a:rPr>
              <a:t>프로젝트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  <a:alpha val="80000"/>
                  </a:prstClr>
                </a:solidFill>
                <a:effectLst/>
                <a:uLnTx/>
                <a:uFillTx/>
                <a:latin typeface="S-Core Dream 6 Bold" pitchFamily="34" charset="0"/>
                <a:ea typeface="+mn-ea"/>
                <a:cs typeface="S-Core Dream 6 Bold" pitchFamily="34" charset="0"/>
              </a:rPr>
              <a:t> 2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  <a:alpha val="80000"/>
                  </a:prstClr>
                </a:solidFill>
                <a:effectLst/>
                <a:uLnTx/>
                <a:uFillTx/>
                <a:latin typeface="S-Core Dream 3 Light" panose="020B0303030302020204" pitchFamily="34" charset="-127"/>
                <a:ea typeface="S-Core Dream 3 Light" panose="020B0303030302020204" pitchFamily="34" charset="-127"/>
                <a:cs typeface="+mn-cs"/>
              </a:rPr>
              <a:t>PM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  <a:alpha val="80000"/>
                  </a:prstClr>
                </a:solidFill>
                <a:effectLst/>
                <a:uLnTx/>
                <a:uFillTx/>
                <a:latin typeface="S-Core Dream 3 Light" panose="020B0303030302020204" pitchFamily="34" charset="-127"/>
                <a:ea typeface="S-Core Dream 3 Light" panose="020B0303030302020204" pitchFamily="34" charset="-127"/>
                <a:cs typeface="+mn-cs"/>
              </a:rPr>
              <a:t>과 다른 차종 차이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  <a:alpha val="80000"/>
                </a:prstClr>
              </a:solidFill>
              <a:effectLst/>
              <a:uLnTx/>
              <a:uFillTx/>
              <a:latin typeface="S-Core Dream 3 Light" panose="020B0303030302020204" pitchFamily="34" charset="-127"/>
              <a:ea typeface="S-Core Dream 3 Light" panose="020B0303030302020204" pitchFamily="34" charset="-127"/>
              <a:cs typeface="+mn-cs"/>
            </a:endParaRPr>
          </a:p>
        </p:txBody>
      </p:sp>
      <p:sp>
        <p:nvSpPr>
          <p:cNvPr id="59" name="Object 17">
            <a:extLst>
              <a:ext uri="{FF2B5EF4-FFF2-40B4-BE49-F238E27FC236}">
                <a16:creationId xmlns:a16="http://schemas.microsoft.com/office/drawing/2014/main" id="{B634DEE5-730A-470E-B5D6-B618E46BFC49}"/>
              </a:ext>
            </a:extLst>
          </p:cNvPr>
          <p:cNvSpPr txBox="1"/>
          <p:nvPr/>
        </p:nvSpPr>
        <p:spPr>
          <a:xfrm>
            <a:off x="14173200" y="4276571"/>
            <a:ext cx="3169486" cy="7694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  <a:alpha val="80000"/>
                  </a:prstClr>
                </a:solidFill>
                <a:effectLst/>
                <a:uLnTx/>
                <a:uFillTx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프로젝트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  <a:alpha val="80000"/>
                  </a:prstClr>
                </a:solidFill>
                <a:effectLst/>
                <a:uLnTx/>
                <a:uFillTx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3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  <a:alpha val="80000"/>
                </a:prstClr>
              </a:solidFill>
              <a:effectLst/>
              <a:uLnTx/>
              <a:uFillTx/>
              <a:latin typeface="에스코어 드림 6 Bold" panose="020B0703030302020204" pitchFamily="34" charset="-127"/>
              <a:ea typeface="에스코어 드림 6 Bold" panose="020B0703030302020204" pitchFamily="34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  <a:alpha val="80000"/>
                  </a:prstClr>
                </a:solidFill>
                <a:effectLst/>
                <a:uLnTx/>
                <a:uFillTx/>
                <a:latin typeface="S-Core Dream 3 Light" panose="020B0303030302020204" pitchFamily="34" charset="-127"/>
                <a:ea typeface="S-Core Dream 3 Light" panose="020B0303030302020204" pitchFamily="34" charset="-127"/>
                <a:cs typeface="+mn-cs"/>
              </a:rPr>
              <a:t>PM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  <a:alpha val="80000"/>
                  </a:prstClr>
                </a:solidFill>
                <a:effectLst/>
                <a:uLnTx/>
                <a:uFillTx/>
                <a:latin typeface="S-Core Dream 3 Light" panose="020B0303030302020204" pitchFamily="34" charset="-127"/>
                <a:ea typeface="S-Core Dream 3 Light" panose="020B0303030302020204" pitchFamily="34" charset="-127"/>
                <a:cs typeface="+mn-cs"/>
              </a:rPr>
              <a:t>주행 위반 탐지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  <a:alpha val="80000"/>
                </a:prstClr>
              </a:solidFill>
              <a:effectLst/>
              <a:uLnTx/>
              <a:uFillTx/>
              <a:latin typeface="S-Core Dream 3 Light" panose="020B0303030302020204" pitchFamily="34" charset="-127"/>
              <a:ea typeface="S-Core Dream 3 Light" panose="020B0303030302020204" pitchFamily="34" charset="-127"/>
              <a:cs typeface="+mn-cs"/>
            </a:endParaRPr>
          </a:p>
        </p:txBody>
      </p:sp>
      <p:sp>
        <p:nvSpPr>
          <p:cNvPr id="63" name="Object 19">
            <a:extLst>
              <a:ext uri="{FF2B5EF4-FFF2-40B4-BE49-F238E27FC236}">
                <a16:creationId xmlns:a16="http://schemas.microsoft.com/office/drawing/2014/main" id="{19675EDA-2D1A-42C7-B088-2E875A3DECF1}"/>
              </a:ext>
            </a:extLst>
          </p:cNvPr>
          <p:cNvSpPr txBox="1"/>
          <p:nvPr/>
        </p:nvSpPr>
        <p:spPr>
          <a:xfrm>
            <a:off x="7564856" y="5709251"/>
            <a:ext cx="3255544" cy="22466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1.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분석 주제와 목적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2.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분석 내용 및 결과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 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- NLP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방법론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 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-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분석 결과 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221F494-4520-43C1-82ED-F0D82342D901}"/>
              </a:ext>
            </a:extLst>
          </p:cNvPr>
          <p:cNvSpPr/>
          <p:nvPr/>
        </p:nvSpPr>
        <p:spPr>
          <a:xfrm>
            <a:off x="7564856" y="5298053"/>
            <a:ext cx="9594843" cy="1284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136845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Object 43"/>
          <p:cNvSpPr txBox="1"/>
          <p:nvPr/>
        </p:nvSpPr>
        <p:spPr>
          <a:xfrm>
            <a:off x="1009302" y="495300"/>
            <a:ext cx="588720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0" cap="none" spc="-100" normalizeH="0" baseline="0" noProof="0" dirty="0">
                <a:ln>
                  <a:noFill/>
                </a:ln>
                <a:solidFill>
                  <a:srgbClr val="787878"/>
                </a:solidFill>
                <a:effectLst/>
                <a:uLnTx/>
                <a:uFillTx/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+mn-cs"/>
              </a:rPr>
              <a:t>1. PM</a:t>
            </a:r>
            <a:r>
              <a:rPr kumimoji="0" lang="ko-KR" altLang="en-US" sz="2000" b="0" i="0" u="none" strike="noStrike" kern="0" cap="none" spc="-100" normalizeH="0" baseline="0" noProof="0" dirty="0">
                <a:ln>
                  <a:noFill/>
                </a:ln>
                <a:solidFill>
                  <a:srgbClr val="787878"/>
                </a:solidFill>
                <a:effectLst/>
                <a:uLnTx/>
                <a:uFillTx/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+mn-cs"/>
              </a:rPr>
              <a:t>에 대한 인식</a:t>
            </a:r>
            <a:endParaRPr kumimoji="0" lang="en-US" sz="2000" b="0" i="0" u="none" strike="noStrike" kern="0" cap="none" spc="-100" normalizeH="0" baseline="0" noProof="0" dirty="0">
              <a:ln>
                <a:noFill/>
              </a:ln>
              <a:solidFill>
                <a:srgbClr val="787878"/>
              </a:solidFill>
              <a:effectLst/>
              <a:uLnTx/>
              <a:uFillTx/>
              <a:latin typeface="여기어때 잘난체 OTF" panose="020B0600000101010101" pitchFamily="34" charset="-127"/>
              <a:ea typeface="여기어때 잘난체 OTF" panose="020B0600000101010101" pitchFamily="34" charset="-127"/>
              <a:cs typeface="+mn-cs"/>
            </a:endParaRPr>
          </a:p>
        </p:txBody>
      </p:sp>
      <p:grpSp>
        <p:nvGrpSpPr>
          <p:cNvPr id="1011" name="그룹 1011"/>
          <p:cNvGrpSpPr/>
          <p:nvPr/>
        </p:nvGrpSpPr>
        <p:grpSpPr>
          <a:xfrm>
            <a:off x="977358" y="1678192"/>
            <a:ext cx="16330999" cy="55418"/>
            <a:chOff x="977358" y="1220958"/>
            <a:chExt cx="16330999" cy="55418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77358" y="1220958"/>
              <a:ext cx="16330999" cy="55418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977358" y="9202882"/>
            <a:ext cx="16330999" cy="55418"/>
            <a:chOff x="977358" y="9073658"/>
            <a:chExt cx="16330999" cy="55418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77358" y="9073658"/>
              <a:ext cx="16330999" cy="55418"/>
            </a:xfrm>
            <a:prstGeom prst="rect">
              <a:avLst/>
            </a:prstGeom>
          </p:spPr>
        </p:pic>
      </p:grpSp>
      <p:sp>
        <p:nvSpPr>
          <p:cNvPr id="50" name="Object 50"/>
          <p:cNvSpPr txBox="1"/>
          <p:nvPr/>
        </p:nvSpPr>
        <p:spPr>
          <a:xfrm>
            <a:off x="13868400" y="9410700"/>
            <a:ext cx="354157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0" cap="none" spc="-100" normalizeH="0" baseline="0" noProof="0" dirty="0">
                <a:ln>
                  <a:noFill/>
                </a:ln>
                <a:solidFill>
                  <a:srgbClr val="9E9E9E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-Core Dream 4 Regular" pitchFamily="34" charset="0"/>
              </a:rPr>
              <a:t>도로교통공단 서울지부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pic>
        <p:nvPicPr>
          <p:cNvPr id="44" name="그림 43" descr="텍스트이(가) 표시된 사진&#10;&#10;자동 생성된 설명">
            <a:extLst>
              <a:ext uri="{FF2B5EF4-FFF2-40B4-BE49-F238E27FC236}">
                <a16:creationId xmlns:a16="http://schemas.microsoft.com/office/drawing/2014/main" id="{3C32C3C7-B828-4DA8-933A-AF7F5C935D4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06" t="37395" r="606" b="37554"/>
          <a:stretch/>
        </p:blipFill>
        <p:spPr>
          <a:xfrm>
            <a:off x="838200" y="9234666"/>
            <a:ext cx="2002044" cy="709434"/>
          </a:xfrm>
          <a:prstGeom prst="rect">
            <a:avLst/>
          </a:prstGeom>
        </p:spPr>
      </p:pic>
      <p:sp>
        <p:nvSpPr>
          <p:cNvPr id="49" name="Object 42">
            <a:extLst>
              <a:ext uri="{FF2B5EF4-FFF2-40B4-BE49-F238E27FC236}">
                <a16:creationId xmlns:a16="http://schemas.microsoft.com/office/drawing/2014/main" id="{72C371B5-6A3F-418D-9055-F297C8AE28D6}"/>
              </a:ext>
            </a:extLst>
          </p:cNvPr>
          <p:cNvSpPr txBox="1"/>
          <p:nvPr/>
        </p:nvSpPr>
        <p:spPr>
          <a:xfrm>
            <a:off x="991127" y="837069"/>
            <a:ext cx="6400273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4000">
                <a:solidFill>
                  <a:srgbClr val="35363A"/>
                </a:solidFill>
                <a:latin typeface="Jalnan OTF" pitchFamily="34" charset="0"/>
                <a:cs typeface="Jalnan OTF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분석 주제와 목적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4AB775A6-20C2-4F75-A85A-8B14CAEEFBE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7413" y="6519057"/>
            <a:ext cx="3290888" cy="2711534"/>
          </a:xfrm>
          <a:prstGeom prst="rect">
            <a:avLst/>
          </a:prstGeom>
        </p:spPr>
      </p:pic>
      <p:sp>
        <p:nvSpPr>
          <p:cNvPr id="35" name="Object 2">
            <a:extLst>
              <a:ext uri="{FF2B5EF4-FFF2-40B4-BE49-F238E27FC236}">
                <a16:creationId xmlns:a16="http://schemas.microsoft.com/office/drawing/2014/main" id="{7DEE32AF-5342-4346-886C-8FD2D556B1CB}"/>
              </a:ext>
            </a:extLst>
          </p:cNvPr>
          <p:cNvSpPr txBox="1"/>
          <p:nvPr/>
        </p:nvSpPr>
        <p:spPr>
          <a:xfrm>
            <a:off x="4617720" y="2857500"/>
            <a:ext cx="9052560" cy="11386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    [</a:t>
            </a:r>
            <a:r>
              <a:rPr kumimoji="0" lang="ko-KR" altLang="en-US" sz="2400" b="0" i="0" u="none" strike="noStrike" kern="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분석 주제</a:t>
            </a:r>
            <a:r>
              <a:rPr kumimoji="0" lang="en-US" altLang="ko-KR" sz="2400" b="0" i="0" u="none" strike="noStrike" kern="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]</a:t>
            </a:r>
            <a:endParaRPr kumimoji="0" lang="en-US" altLang="ko-KR" sz="1400" b="0" i="0" u="none" strike="noStrike" kern="0" cap="none" spc="-1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2 ExtraLight" panose="020B0203030302020204" pitchFamily="34" charset="-127"/>
              <a:ea typeface="에스코어 드림 2 ExtraLight" panose="020B0203030302020204" pitchFamily="34" charset="-127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2400" b="0" i="0" u="none" strike="noStrike" kern="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사람들은 </a:t>
            </a:r>
            <a:r>
              <a:rPr kumimoji="0" lang="en-US" altLang="ko-KR" sz="2400" b="0" i="0" u="none" strike="noStrike" kern="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PM</a:t>
            </a:r>
            <a:r>
              <a:rPr kumimoji="0" lang="ko-KR" altLang="en-US" sz="2400" b="0" i="0" u="none" strike="noStrike" kern="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을 어떻게 생각하는가</a:t>
            </a:r>
            <a:r>
              <a:rPr kumimoji="0" lang="en-US" altLang="ko-KR" sz="2400" b="0" i="0" u="none" strike="noStrike" kern="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?</a:t>
            </a:r>
          </a:p>
        </p:txBody>
      </p:sp>
      <p:sp>
        <p:nvSpPr>
          <p:cNvPr id="36" name="Object 2">
            <a:extLst>
              <a:ext uri="{FF2B5EF4-FFF2-40B4-BE49-F238E27FC236}">
                <a16:creationId xmlns:a16="http://schemas.microsoft.com/office/drawing/2014/main" id="{0F43EF90-1A60-4C33-867C-E4D3021FC5E0}"/>
              </a:ext>
            </a:extLst>
          </p:cNvPr>
          <p:cNvSpPr txBox="1"/>
          <p:nvPr/>
        </p:nvSpPr>
        <p:spPr>
          <a:xfrm>
            <a:off x="4617720" y="4347300"/>
            <a:ext cx="9052560" cy="169264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    [</a:t>
            </a:r>
            <a:r>
              <a:rPr kumimoji="0" lang="ko-KR" altLang="en-US" sz="2400" b="0" i="0" u="none" strike="noStrike" kern="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분석 목적</a:t>
            </a:r>
            <a:r>
              <a:rPr kumimoji="0" lang="en-US" altLang="ko-KR" sz="2400" b="0" i="0" u="none" strike="noStrike" kern="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]</a:t>
            </a:r>
            <a:endParaRPr kumimoji="0" lang="en-US" altLang="ko-KR" sz="1400" b="0" i="0" u="none" strike="noStrike" kern="0" cap="none" spc="-1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2 ExtraLight" panose="020B0203030302020204" pitchFamily="34" charset="-127"/>
              <a:ea typeface="에스코어 드림 2 ExtraLight" panose="020B0203030302020204" pitchFamily="34" charset="-127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2400" b="0" i="0" u="none" strike="noStrike" kern="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언론에서 다뤄지는 </a:t>
            </a:r>
            <a:r>
              <a:rPr kumimoji="0" lang="en-US" altLang="ko-KR" sz="2400" b="0" i="0" u="none" strike="noStrike" kern="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PM</a:t>
            </a:r>
            <a:r>
              <a:rPr kumimoji="0" lang="ko-KR" altLang="en-US" sz="2400" b="0" i="0" u="none" strike="noStrike" kern="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의 토픽 분석과 그에 대한 여론의 반응 탐색</a:t>
            </a:r>
            <a:endParaRPr kumimoji="0" lang="en-US" altLang="ko-KR" sz="2400" b="0" i="0" u="none" strike="noStrike" kern="0" cap="none" spc="-1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5E4EA0D-EE58-44B6-A23D-EE6AA9F8B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8086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Object 43"/>
          <p:cNvSpPr txBox="1"/>
          <p:nvPr/>
        </p:nvSpPr>
        <p:spPr>
          <a:xfrm>
            <a:off x="1009302" y="495300"/>
            <a:ext cx="588720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0" cap="none" spc="-100" normalizeH="0" baseline="0" noProof="0" dirty="0">
                <a:ln>
                  <a:noFill/>
                </a:ln>
                <a:solidFill>
                  <a:srgbClr val="787878"/>
                </a:solidFill>
                <a:effectLst/>
                <a:uLnTx/>
                <a:uFillTx/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+mn-cs"/>
              </a:rPr>
              <a:t>1. PM</a:t>
            </a:r>
            <a:r>
              <a:rPr kumimoji="0" lang="ko-KR" altLang="en-US" sz="2000" b="0" i="0" u="none" strike="noStrike" kern="0" cap="none" spc="-100" normalizeH="0" baseline="0" noProof="0" dirty="0">
                <a:ln>
                  <a:noFill/>
                </a:ln>
                <a:solidFill>
                  <a:srgbClr val="787878"/>
                </a:solidFill>
                <a:effectLst/>
                <a:uLnTx/>
                <a:uFillTx/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+mn-cs"/>
              </a:rPr>
              <a:t>에 대한 인식</a:t>
            </a:r>
            <a:endParaRPr kumimoji="0" lang="en-US" sz="2000" b="0" i="0" u="none" strike="noStrike" kern="0" cap="none" spc="-100" normalizeH="0" baseline="0" noProof="0" dirty="0">
              <a:ln>
                <a:noFill/>
              </a:ln>
              <a:solidFill>
                <a:srgbClr val="787878"/>
              </a:solidFill>
              <a:effectLst/>
              <a:uLnTx/>
              <a:uFillTx/>
              <a:latin typeface="여기어때 잘난체 OTF" panose="020B0600000101010101" pitchFamily="34" charset="-127"/>
              <a:ea typeface="여기어때 잘난체 OTF" panose="020B0600000101010101" pitchFamily="34" charset="-127"/>
              <a:cs typeface="+mn-cs"/>
            </a:endParaRPr>
          </a:p>
        </p:txBody>
      </p:sp>
      <p:grpSp>
        <p:nvGrpSpPr>
          <p:cNvPr id="1011" name="그룹 1011"/>
          <p:cNvGrpSpPr/>
          <p:nvPr/>
        </p:nvGrpSpPr>
        <p:grpSpPr>
          <a:xfrm>
            <a:off x="977358" y="1678192"/>
            <a:ext cx="16330999" cy="55418"/>
            <a:chOff x="977358" y="1220958"/>
            <a:chExt cx="16330999" cy="55418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77358" y="1220958"/>
              <a:ext cx="16330999" cy="55418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977358" y="9202882"/>
            <a:ext cx="16330999" cy="55418"/>
            <a:chOff x="977358" y="9073658"/>
            <a:chExt cx="16330999" cy="55418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77358" y="9073658"/>
              <a:ext cx="16330999" cy="55418"/>
            </a:xfrm>
            <a:prstGeom prst="rect">
              <a:avLst/>
            </a:prstGeom>
          </p:spPr>
        </p:pic>
      </p:grpSp>
      <p:sp>
        <p:nvSpPr>
          <p:cNvPr id="50" name="Object 50"/>
          <p:cNvSpPr txBox="1"/>
          <p:nvPr/>
        </p:nvSpPr>
        <p:spPr>
          <a:xfrm>
            <a:off x="13868400" y="9410700"/>
            <a:ext cx="354157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0" cap="none" spc="-100" normalizeH="0" baseline="0" noProof="0" dirty="0">
                <a:ln>
                  <a:noFill/>
                </a:ln>
                <a:solidFill>
                  <a:srgbClr val="9E9E9E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-Core Dream 4 Regular" pitchFamily="34" charset="0"/>
              </a:rPr>
              <a:t>도로교통공단 서울지부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pic>
        <p:nvPicPr>
          <p:cNvPr id="44" name="그림 43" descr="텍스트이(가) 표시된 사진&#10;&#10;자동 생성된 설명">
            <a:extLst>
              <a:ext uri="{FF2B5EF4-FFF2-40B4-BE49-F238E27FC236}">
                <a16:creationId xmlns:a16="http://schemas.microsoft.com/office/drawing/2014/main" id="{3C32C3C7-B828-4DA8-933A-AF7F5C935D4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06" t="37395" r="606" b="37554"/>
          <a:stretch/>
        </p:blipFill>
        <p:spPr>
          <a:xfrm>
            <a:off x="838200" y="9234666"/>
            <a:ext cx="2002044" cy="709434"/>
          </a:xfrm>
          <a:prstGeom prst="rect">
            <a:avLst/>
          </a:prstGeom>
        </p:spPr>
      </p:pic>
      <p:sp>
        <p:nvSpPr>
          <p:cNvPr id="49" name="Object 42">
            <a:extLst>
              <a:ext uri="{FF2B5EF4-FFF2-40B4-BE49-F238E27FC236}">
                <a16:creationId xmlns:a16="http://schemas.microsoft.com/office/drawing/2014/main" id="{72C371B5-6A3F-418D-9055-F297C8AE28D6}"/>
              </a:ext>
            </a:extLst>
          </p:cNvPr>
          <p:cNvSpPr txBox="1"/>
          <p:nvPr/>
        </p:nvSpPr>
        <p:spPr>
          <a:xfrm>
            <a:off x="991127" y="837069"/>
            <a:ext cx="6400273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4000">
                <a:solidFill>
                  <a:srgbClr val="35363A"/>
                </a:solidFill>
                <a:latin typeface="Jalnan OTF" pitchFamily="34" charset="0"/>
                <a:cs typeface="Jalnan OTF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분석 내용 및 결과 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: 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방법론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35" name="Object 2">
            <a:extLst>
              <a:ext uri="{FF2B5EF4-FFF2-40B4-BE49-F238E27FC236}">
                <a16:creationId xmlns:a16="http://schemas.microsoft.com/office/drawing/2014/main" id="{7DEE32AF-5342-4346-886C-8FD2D556B1CB}"/>
              </a:ext>
            </a:extLst>
          </p:cNvPr>
          <p:cNvSpPr txBox="1"/>
          <p:nvPr/>
        </p:nvSpPr>
        <p:spPr>
          <a:xfrm>
            <a:off x="4665395" y="2872794"/>
            <a:ext cx="12403405" cy="105150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포털 사이트</a:t>
            </a:r>
            <a:r>
              <a:rPr kumimoji="0" lang="en-US" altLang="ko-KR" sz="2200" b="0" i="0" u="none" strike="noStrike" kern="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(</a:t>
            </a:r>
            <a:r>
              <a:rPr kumimoji="0" lang="ko-KR" altLang="en-US" sz="2200" b="0" i="0" u="none" strike="noStrike" kern="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네이버</a:t>
            </a:r>
            <a:r>
              <a:rPr kumimoji="0" lang="en-US" altLang="ko-KR" sz="2200" b="0" i="0" u="none" strike="noStrike" kern="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, </a:t>
            </a:r>
            <a:r>
              <a:rPr kumimoji="0" lang="ko-KR" altLang="en-US" sz="2200" b="0" i="0" u="none" strike="noStrike" kern="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다음</a:t>
            </a:r>
            <a:r>
              <a:rPr kumimoji="0" lang="en-US" altLang="ko-KR" sz="2200" b="0" i="0" u="none" strike="noStrike" kern="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)</a:t>
            </a:r>
            <a:r>
              <a:rPr kumimoji="0" lang="ko-KR" altLang="en-US" sz="2200" b="0" i="0" u="none" strike="noStrike" kern="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에서 전동 킥보드를 주제어로 기사를 크롤링하여 기사의 원문과 댓글 수집</a:t>
            </a:r>
            <a:endParaRPr kumimoji="0" lang="en-US" altLang="ko-KR" sz="2200" b="0" i="0" u="none" strike="noStrike" kern="0" cap="none" spc="-1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ko-KR" sz="2200" b="0" i="0" u="none" strike="noStrike" kern="0" cap="none" spc="-10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크롤링</a:t>
            </a:r>
            <a:r>
              <a:rPr kumimoji="0" lang="ko-KR" altLang="ko-KR" sz="2200" b="0" i="0" u="none" strike="noStrike" kern="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 된 문자열에서 </a:t>
            </a:r>
            <a:r>
              <a:rPr kumimoji="0" lang="en-US" altLang="ko-KR" sz="2200" b="0" i="0" u="none" strike="noStrike" kern="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HTML/XML </a:t>
            </a:r>
            <a:r>
              <a:rPr kumimoji="0" lang="ko-KR" altLang="ko-KR" sz="2200" b="0" i="0" u="none" strike="noStrike" kern="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태그</a:t>
            </a:r>
            <a:r>
              <a:rPr kumimoji="0" lang="en-US" altLang="ko-KR" sz="2200" b="0" i="0" u="none" strike="noStrike" kern="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, </a:t>
            </a:r>
            <a:r>
              <a:rPr kumimoji="0" lang="ko-KR" altLang="ko-KR" sz="2200" b="0" i="0" u="none" strike="noStrike" kern="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공백 </a:t>
            </a:r>
            <a:r>
              <a:rPr kumimoji="0" lang="ko-KR" altLang="en-US" sz="2200" b="0" i="0" u="none" strike="noStrike" kern="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및 기호 </a:t>
            </a:r>
            <a:r>
              <a:rPr kumimoji="0" lang="ko-KR" altLang="ko-KR" sz="2200" b="0" i="0" u="none" strike="noStrike" kern="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등을 제거하고 자연어</a:t>
            </a:r>
            <a:r>
              <a:rPr kumimoji="0" lang="en-US" altLang="ko-KR" sz="2200" b="0" i="0" u="none" strike="noStrike" kern="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(Natural Language)</a:t>
            </a:r>
            <a:r>
              <a:rPr kumimoji="0" lang="ko-KR" altLang="ko-KR" sz="2200" b="0" i="0" u="none" strike="noStrike" kern="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만을 남김</a:t>
            </a:r>
            <a:endParaRPr kumimoji="0" lang="en-US" altLang="ko-KR" sz="2200" b="0" i="0" u="none" strike="noStrike" kern="0" cap="none" spc="-1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grpSp>
        <p:nvGrpSpPr>
          <p:cNvPr id="14" name="그룹 1003">
            <a:extLst>
              <a:ext uri="{FF2B5EF4-FFF2-40B4-BE49-F238E27FC236}">
                <a16:creationId xmlns:a16="http://schemas.microsoft.com/office/drawing/2014/main" id="{55C9E381-756D-433C-8BFF-A64D4B6037DF}"/>
              </a:ext>
            </a:extLst>
          </p:cNvPr>
          <p:cNvGrpSpPr/>
          <p:nvPr/>
        </p:nvGrpSpPr>
        <p:grpSpPr>
          <a:xfrm>
            <a:off x="2133333" y="2552700"/>
            <a:ext cx="1922729" cy="1922729"/>
            <a:chOff x="2133333" y="2382688"/>
            <a:chExt cx="1922729" cy="1922729"/>
          </a:xfrm>
        </p:grpSpPr>
        <p:pic>
          <p:nvPicPr>
            <p:cNvPr id="16" name="Object 9">
              <a:extLst>
                <a:ext uri="{FF2B5EF4-FFF2-40B4-BE49-F238E27FC236}">
                  <a16:creationId xmlns:a16="http://schemas.microsoft.com/office/drawing/2014/main" id="{501F51B1-6C1D-48D6-952A-B7E8A868D7F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33333" y="2382688"/>
              <a:ext cx="1922729" cy="1922729"/>
            </a:xfrm>
            <a:prstGeom prst="rect">
              <a:avLst/>
            </a:prstGeom>
          </p:spPr>
        </p:pic>
      </p:grpSp>
      <p:grpSp>
        <p:nvGrpSpPr>
          <p:cNvPr id="18" name="그룹 1005">
            <a:extLst>
              <a:ext uri="{FF2B5EF4-FFF2-40B4-BE49-F238E27FC236}">
                <a16:creationId xmlns:a16="http://schemas.microsoft.com/office/drawing/2014/main" id="{6A4555C0-7C28-499A-B803-1BFE61E49995}"/>
              </a:ext>
            </a:extLst>
          </p:cNvPr>
          <p:cNvGrpSpPr/>
          <p:nvPr/>
        </p:nvGrpSpPr>
        <p:grpSpPr>
          <a:xfrm>
            <a:off x="2133333" y="2534971"/>
            <a:ext cx="1922729" cy="3863187"/>
            <a:chOff x="2133333" y="2364959"/>
            <a:chExt cx="1922729" cy="3863187"/>
          </a:xfrm>
        </p:grpSpPr>
        <p:pic>
          <p:nvPicPr>
            <p:cNvPr id="20" name="Object 15">
              <a:extLst>
                <a:ext uri="{FF2B5EF4-FFF2-40B4-BE49-F238E27FC236}">
                  <a16:creationId xmlns:a16="http://schemas.microsoft.com/office/drawing/2014/main" id="{D61541FC-D942-43BF-87DD-2446F1C1FE1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133333" y="4305417"/>
              <a:ext cx="1922729" cy="1922729"/>
            </a:xfrm>
            <a:prstGeom prst="rect">
              <a:avLst/>
            </a:prstGeom>
          </p:spPr>
        </p:pic>
        <p:pic>
          <p:nvPicPr>
            <p:cNvPr id="51" name="Object 15">
              <a:extLst>
                <a:ext uri="{FF2B5EF4-FFF2-40B4-BE49-F238E27FC236}">
                  <a16:creationId xmlns:a16="http://schemas.microsoft.com/office/drawing/2014/main" id="{4E0390AC-B0E6-436E-9340-9199659EE64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133333" y="2364959"/>
              <a:ext cx="1922729" cy="1922729"/>
            </a:xfrm>
            <a:prstGeom prst="rect">
              <a:avLst/>
            </a:prstGeom>
          </p:spPr>
        </p:pic>
      </p:grpSp>
      <p:grpSp>
        <p:nvGrpSpPr>
          <p:cNvPr id="22" name="그룹 1007">
            <a:extLst>
              <a:ext uri="{FF2B5EF4-FFF2-40B4-BE49-F238E27FC236}">
                <a16:creationId xmlns:a16="http://schemas.microsoft.com/office/drawing/2014/main" id="{9CE33833-733C-48C3-861D-A93339293F91}"/>
              </a:ext>
            </a:extLst>
          </p:cNvPr>
          <p:cNvGrpSpPr/>
          <p:nvPr/>
        </p:nvGrpSpPr>
        <p:grpSpPr>
          <a:xfrm>
            <a:off x="2133333" y="6398158"/>
            <a:ext cx="1922729" cy="1922729"/>
            <a:chOff x="2133333" y="6228146"/>
            <a:chExt cx="1922729" cy="1922729"/>
          </a:xfrm>
        </p:grpSpPr>
        <p:pic>
          <p:nvPicPr>
            <p:cNvPr id="24" name="Object 21">
              <a:extLst>
                <a:ext uri="{FF2B5EF4-FFF2-40B4-BE49-F238E27FC236}">
                  <a16:creationId xmlns:a16="http://schemas.microsoft.com/office/drawing/2014/main" id="{44C70073-57F4-4B3A-A5CE-63D2EF6393C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33333" y="6228146"/>
              <a:ext cx="1922729" cy="1922729"/>
            </a:xfrm>
            <a:prstGeom prst="rect">
              <a:avLst/>
            </a:prstGeom>
          </p:spPr>
        </p:pic>
      </p:grpSp>
      <p:sp>
        <p:nvSpPr>
          <p:cNvPr id="23" name="Object 24">
            <a:extLst>
              <a:ext uri="{FF2B5EF4-FFF2-40B4-BE49-F238E27FC236}">
                <a16:creationId xmlns:a16="http://schemas.microsoft.com/office/drawing/2014/main" id="{8B9A7E43-1E59-4122-A885-8F6EE70F8EA0}"/>
              </a:ext>
            </a:extLst>
          </p:cNvPr>
          <p:cNvSpPr txBox="1"/>
          <p:nvPr/>
        </p:nvSpPr>
        <p:spPr>
          <a:xfrm>
            <a:off x="1923293" y="7200783"/>
            <a:ext cx="234281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0" cap="none" spc="-100" normalizeH="0" baseline="0" noProof="0" dirty="0">
                <a:ln>
                  <a:noFill/>
                </a:ln>
                <a:solidFill>
                  <a:srgbClr val="22CC88"/>
                </a:solidFill>
                <a:effectLst/>
                <a:uLnTx/>
                <a:uFillTx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언어모델링</a:t>
            </a:r>
            <a:endParaRPr kumimoji="0" lang="en-US" sz="1800" b="0" i="0" u="none" strike="noStrike" kern="0" cap="none" spc="-100" normalizeH="0" baseline="0" noProof="0" dirty="0">
              <a:ln>
                <a:noFill/>
              </a:ln>
              <a:solidFill>
                <a:srgbClr val="22CC88"/>
              </a:solidFill>
              <a:effectLst/>
              <a:uLnTx/>
              <a:uFillTx/>
              <a:latin typeface="에스코어 드림 6 Bold" panose="020B0703030302020204" pitchFamily="34" charset="-127"/>
              <a:ea typeface="에스코어 드림 6 Bold" panose="020B0703030302020204" pitchFamily="34" charset="-127"/>
              <a:cs typeface="+mn-cs"/>
            </a:endParaRPr>
          </a:p>
        </p:txBody>
      </p:sp>
      <p:sp>
        <p:nvSpPr>
          <p:cNvPr id="15" name="Object 12">
            <a:extLst>
              <a:ext uri="{FF2B5EF4-FFF2-40B4-BE49-F238E27FC236}">
                <a16:creationId xmlns:a16="http://schemas.microsoft.com/office/drawing/2014/main" id="{99DF9A28-C2AA-4F17-9A9C-ECEC2347FDF0}"/>
              </a:ext>
            </a:extLst>
          </p:cNvPr>
          <p:cNvSpPr txBox="1"/>
          <p:nvPr/>
        </p:nvSpPr>
        <p:spPr>
          <a:xfrm>
            <a:off x="855396" y="3078327"/>
            <a:ext cx="4478604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0" cap="none" spc="-1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S-Core Dream 6 Bold" pitchFamily="34" charset="0"/>
              </a:rPr>
              <a:t>데이터 준비</a:t>
            </a:r>
            <a:endParaRPr kumimoji="0" lang="en-US" altLang="ko-KR" sz="1800" b="0" i="0" u="none" strike="noStrike" kern="0" cap="none" spc="-1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6 Bold" panose="020B0703030302020204" pitchFamily="34" charset="-127"/>
              <a:ea typeface="에스코어 드림 6 Bold" panose="020B0703030302020204" pitchFamily="34" charset="-127"/>
              <a:cs typeface="S-Core Dream 6 Bold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0" cap="none" spc="-1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&amp;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0" cap="none" spc="-10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전처리</a:t>
            </a:r>
            <a:endParaRPr kumimoji="0" lang="en-US" sz="1800" b="0" i="0" u="none" strike="noStrike" kern="0" cap="none" spc="-1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6 Bold" panose="020B0703030302020204" pitchFamily="34" charset="-127"/>
              <a:ea typeface="에스코어 드림 6 Bold" panose="020B0703030302020204" pitchFamily="34" charset="-127"/>
              <a:cs typeface="+mn-cs"/>
            </a:endParaRPr>
          </a:p>
        </p:txBody>
      </p:sp>
      <p:grpSp>
        <p:nvGrpSpPr>
          <p:cNvPr id="53" name="그룹 1007">
            <a:extLst>
              <a:ext uri="{FF2B5EF4-FFF2-40B4-BE49-F238E27FC236}">
                <a16:creationId xmlns:a16="http://schemas.microsoft.com/office/drawing/2014/main" id="{CA80A63F-8588-4478-AC4B-35D8D1EA0E5D}"/>
              </a:ext>
            </a:extLst>
          </p:cNvPr>
          <p:cNvGrpSpPr/>
          <p:nvPr/>
        </p:nvGrpSpPr>
        <p:grpSpPr>
          <a:xfrm>
            <a:off x="2133600" y="4457700"/>
            <a:ext cx="1922729" cy="1958187"/>
            <a:chOff x="2133333" y="6228146"/>
            <a:chExt cx="1922729" cy="1922729"/>
          </a:xfrm>
        </p:grpSpPr>
        <p:pic>
          <p:nvPicPr>
            <p:cNvPr id="54" name="Object 21">
              <a:extLst>
                <a:ext uri="{FF2B5EF4-FFF2-40B4-BE49-F238E27FC236}">
                  <a16:creationId xmlns:a16="http://schemas.microsoft.com/office/drawing/2014/main" id="{5287BCF9-8EE2-43DC-B23A-3D980D5E5C7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33333" y="6228146"/>
              <a:ext cx="1922729" cy="1922729"/>
            </a:xfrm>
            <a:prstGeom prst="rect">
              <a:avLst/>
            </a:prstGeom>
          </p:spPr>
        </p:pic>
      </p:grpSp>
      <p:sp>
        <p:nvSpPr>
          <p:cNvPr id="19" name="Object 18">
            <a:extLst>
              <a:ext uri="{FF2B5EF4-FFF2-40B4-BE49-F238E27FC236}">
                <a16:creationId xmlns:a16="http://schemas.microsoft.com/office/drawing/2014/main" id="{09BFE896-176B-4D80-AB53-CA69671DA875}"/>
              </a:ext>
            </a:extLst>
          </p:cNvPr>
          <p:cNvSpPr txBox="1"/>
          <p:nvPr/>
        </p:nvSpPr>
        <p:spPr>
          <a:xfrm>
            <a:off x="1447800" y="5001056"/>
            <a:ext cx="3293796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0" cap="none" spc="-100" normalizeH="0" baseline="0" noProof="0" dirty="0">
                <a:ln>
                  <a:noFill/>
                </a:ln>
                <a:solidFill>
                  <a:srgbClr val="22CC88"/>
                </a:solidFill>
                <a:effectLst/>
                <a:uLnTx/>
                <a:uFillTx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S-Core Dream 6 Bold" pitchFamily="34" charset="0"/>
              </a:rPr>
              <a:t>Tokenization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0" cap="none" spc="-100" normalizeH="0" baseline="0" noProof="0" dirty="0">
                <a:ln>
                  <a:noFill/>
                </a:ln>
                <a:solidFill>
                  <a:srgbClr val="22CC88"/>
                </a:solidFill>
                <a:effectLst/>
                <a:uLnTx/>
                <a:uFillTx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&amp;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0" cap="none" spc="-100" normalizeH="0" baseline="0" noProof="0" dirty="0">
                <a:ln>
                  <a:noFill/>
                </a:ln>
                <a:solidFill>
                  <a:srgbClr val="22CC88"/>
                </a:solidFill>
                <a:effectLst/>
                <a:uLnTx/>
                <a:uFillTx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Embedding</a:t>
            </a:r>
          </a:p>
        </p:txBody>
      </p:sp>
      <p:pic>
        <p:nvPicPr>
          <p:cNvPr id="55" name="Picture 2" descr="네이버 - NAVER - Google Play 앱">
            <a:extLst>
              <a:ext uri="{FF2B5EF4-FFF2-40B4-BE49-F238E27FC236}">
                <a16:creationId xmlns:a16="http://schemas.microsoft.com/office/drawing/2014/main" id="{D2B906FA-AF5B-48A2-9F6F-7C6E82FB26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2790" y="7314617"/>
            <a:ext cx="789992" cy="789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부제목 7">
            <a:extLst>
              <a:ext uri="{FF2B5EF4-FFF2-40B4-BE49-F238E27FC236}">
                <a16:creationId xmlns:a16="http://schemas.microsoft.com/office/drawing/2014/main" id="{F4CFABD3-7624-41C9-A12B-360BB2AD7453}"/>
              </a:ext>
            </a:extLst>
          </p:cNvPr>
          <p:cNvSpPr txBox="1">
            <a:spLocks/>
          </p:cNvSpPr>
          <p:nvPr/>
        </p:nvSpPr>
        <p:spPr>
          <a:xfrm>
            <a:off x="5543685" y="4423162"/>
            <a:ext cx="3821892" cy="454572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 ∙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활용 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Tool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및 패키지 </a:t>
            </a:r>
          </a:p>
        </p:txBody>
      </p:sp>
      <p:pic>
        <p:nvPicPr>
          <p:cNvPr id="57" name="Picture 4">
            <a:extLst>
              <a:ext uri="{FF2B5EF4-FFF2-40B4-BE49-F238E27FC236}">
                <a16:creationId xmlns:a16="http://schemas.microsoft.com/office/drawing/2014/main" id="{78D863D0-1C80-4CE7-B13C-807D01BEA1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2530" y="5370235"/>
            <a:ext cx="2280470" cy="757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8" descr="파이썬(Python)이 Python이라는 이름으로 불리게 된 이유">
            <a:extLst>
              <a:ext uri="{FF2B5EF4-FFF2-40B4-BE49-F238E27FC236}">
                <a16:creationId xmlns:a16="http://schemas.microsoft.com/office/drawing/2014/main" id="{BD5D5A53-50CA-4381-9C53-34DAE82BB2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2499" y="5044785"/>
            <a:ext cx="1410574" cy="133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부제목 7">
            <a:extLst>
              <a:ext uri="{FF2B5EF4-FFF2-40B4-BE49-F238E27FC236}">
                <a16:creationId xmlns:a16="http://schemas.microsoft.com/office/drawing/2014/main" id="{A3EFA93E-34AD-4118-BB1F-58AE3F7C397B}"/>
              </a:ext>
            </a:extLst>
          </p:cNvPr>
          <p:cNvSpPr txBox="1">
            <a:spLocks/>
          </p:cNvSpPr>
          <p:nvPr/>
        </p:nvSpPr>
        <p:spPr>
          <a:xfrm>
            <a:off x="7698596" y="5748976"/>
            <a:ext cx="1052708" cy="454572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Python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60" name="부제목 7">
            <a:extLst>
              <a:ext uri="{FF2B5EF4-FFF2-40B4-BE49-F238E27FC236}">
                <a16:creationId xmlns:a16="http://schemas.microsoft.com/office/drawing/2014/main" id="{F1F28E55-8ACA-4454-96DC-8796ED7C8AB6}"/>
              </a:ext>
            </a:extLst>
          </p:cNvPr>
          <p:cNvSpPr txBox="1">
            <a:spLocks/>
          </p:cNvSpPr>
          <p:nvPr/>
        </p:nvSpPr>
        <p:spPr>
          <a:xfrm>
            <a:off x="12703156" y="5748976"/>
            <a:ext cx="1769506" cy="454572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BeautifulSoup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61" name="부제목 7">
            <a:extLst>
              <a:ext uri="{FF2B5EF4-FFF2-40B4-BE49-F238E27FC236}">
                <a16:creationId xmlns:a16="http://schemas.microsoft.com/office/drawing/2014/main" id="{CDBFA097-B5F3-47E6-9089-BE8644FF69FD}"/>
              </a:ext>
            </a:extLst>
          </p:cNvPr>
          <p:cNvSpPr txBox="1">
            <a:spLocks/>
          </p:cNvSpPr>
          <p:nvPr/>
        </p:nvSpPr>
        <p:spPr>
          <a:xfrm>
            <a:off x="5543685" y="6620218"/>
            <a:ext cx="3821892" cy="454572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 ∙ 수집 범위</a:t>
            </a:r>
          </a:p>
        </p:txBody>
      </p:sp>
      <p:sp>
        <p:nvSpPr>
          <p:cNvPr id="62" name="부제목 7">
            <a:extLst>
              <a:ext uri="{FF2B5EF4-FFF2-40B4-BE49-F238E27FC236}">
                <a16:creationId xmlns:a16="http://schemas.microsoft.com/office/drawing/2014/main" id="{6784EFB3-F15A-4626-A2F2-76ADE7CE1946}"/>
              </a:ext>
            </a:extLst>
          </p:cNvPr>
          <p:cNvSpPr txBox="1">
            <a:spLocks/>
          </p:cNvSpPr>
          <p:nvPr/>
        </p:nvSpPr>
        <p:spPr>
          <a:xfrm>
            <a:off x="7613072" y="7353888"/>
            <a:ext cx="2993475" cy="454572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댓글이 존재하는 기사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1896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건</a:t>
            </a:r>
          </a:p>
        </p:txBody>
      </p:sp>
      <p:pic>
        <p:nvPicPr>
          <p:cNvPr id="63" name="Picture 10" descr="다음 로고">
            <a:extLst>
              <a:ext uri="{FF2B5EF4-FFF2-40B4-BE49-F238E27FC236}">
                <a16:creationId xmlns:a16="http://schemas.microsoft.com/office/drawing/2014/main" id="{25A2F417-025D-405B-B372-D2DBA1414A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2077" y="7250256"/>
            <a:ext cx="1718097" cy="941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4" name="부제목 7">
            <a:extLst>
              <a:ext uri="{FF2B5EF4-FFF2-40B4-BE49-F238E27FC236}">
                <a16:creationId xmlns:a16="http://schemas.microsoft.com/office/drawing/2014/main" id="{635E442B-65B5-4C95-A3DD-0904AFC815F3}"/>
              </a:ext>
            </a:extLst>
          </p:cNvPr>
          <p:cNvSpPr txBox="1">
            <a:spLocks/>
          </p:cNvSpPr>
          <p:nvPr/>
        </p:nvSpPr>
        <p:spPr>
          <a:xfrm>
            <a:off x="12627525" y="7353888"/>
            <a:ext cx="2993475" cy="454572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댓글이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존재하는 기사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276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건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2A99BC8-7B8F-47B6-8864-0ADD1C2BD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010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Object 43"/>
          <p:cNvSpPr txBox="1"/>
          <p:nvPr/>
        </p:nvSpPr>
        <p:spPr>
          <a:xfrm>
            <a:off x="1009302" y="495300"/>
            <a:ext cx="588720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0" cap="none" spc="-100" normalizeH="0" baseline="0" noProof="0" dirty="0">
                <a:ln>
                  <a:noFill/>
                </a:ln>
                <a:solidFill>
                  <a:srgbClr val="787878"/>
                </a:solidFill>
                <a:effectLst/>
                <a:uLnTx/>
                <a:uFillTx/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+mn-cs"/>
              </a:rPr>
              <a:t>1. PM</a:t>
            </a:r>
            <a:r>
              <a:rPr kumimoji="0" lang="ko-KR" altLang="en-US" sz="2000" b="0" i="0" u="none" strike="noStrike" kern="0" cap="none" spc="-100" normalizeH="0" baseline="0" noProof="0" dirty="0">
                <a:ln>
                  <a:noFill/>
                </a:ln>
                <a:solidFill>
                  <a:srgbClr val="787878"/>
                </a:solidFill>
                <a:effectLst/>
                <a:uLnTx/>
                <a:uFillTx/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+mn-cs"/>
              </a:rPr>
              <a:t>에 대한 인식</a:t>
            </a:r>
            <a:endParaRPr kumimoji="0" lang="en-US" sz="2000" b="0" i="0" u="none" strike="noStrike" kern="0" cap="none" spc="-100" normalizeH="0" baseline="0" noProof="0" dirty="0">
              <a:ln>
                <a:noFill/>
              </a:ln>
              <a:solidFill>
                <a:srgbClr val="787878"/>
              </a:solidFill>
              <a:effectLst/>
              <a:uLnTx/>
              <a:uFillTx/>
              <a:latin typeface="여기어때 잘난체 OTF" panose="020B0600000101010101" pitchFamily="34" charset="-127"/>
              <a:ea typeface="여기어때 잘난체 OTF" panose="020B0600000101010101" pitchFamily="34" charset="-127"/>
              <a:cs typeface="+mn-cs"/>
            </a:endParaRPr>
          </a:p>
        </p:txBody>
      </p:sp>
      <p:grpSp>
        <p:nvGrpSpPr>
          <p:cNvPr id="1011" name="그룹 1011"/>
          <p:cNvGrpSpPr/>
          <p:nvPr/>
        </p:nvGrpSpPr>
        <p:grpSpPr>
          <a:xfrm>
            <a:off x="977358" y="1678192"/>
            <a:ext cx="16330999" cy="55418"/>
            <a:chOff x="977358" y="1220958"/>
            <a:chExt cx="16330999" cy="55418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77358" y="1220958"/>
              <a:ext cx="16330999" cy="55418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977358" y="9202882"/>
            <a:ext cx="16330999" cy="55418"/>
            <a:chOff x="977358" y="9073658"/>
            <a:chExt cx="16330999" cy="55418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77358" y="9073658"/>
              <a:ext cx="16330999" cy="55418"/>
            </a:xfrm>
            <a:prstGeom prst="rect">
              <a:avLst/>
            </a:prstGeom>
          </p:spPr>
        </p:pic>
      </p:grpSp>
      <p:sp>
        <p:nvSpPr>
          <p:cNvPr id="50" name="Object 50"/>
          <p:cNvSpPr txBox="1"/>
          <p:nvPr/>
        </p:nvSpPr>
        <p:spPr>
          <a:xfrm>
            <a:off x="13868400" y="9410700"/>
            <a:ext cx="354157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0" cap="none" spc="-100" normalizeH="0" baseline="0" noProof="0" dirty="0">
                <a:ln>
                  <a:noFill/>
                </a:ln>
                <a:solidFill>
                  <a:srgbClr val="9E9E9E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-Core Dream 4 Regular" pitchFamily="34" charset="0"/>
              </a:rPr>
              <a:t>도로교통공단 서울지부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pic>
        <p:nvPicPr>
          <p:cNvPr id="44" name="그림 43" descr="텍스트이(가) 표시된 사진&#10;&#10;자동 생성된 설명">
            <a:extLst>
              <a:ext uri="{FF2B5EF4-FFF2-40B4-BE49-F238E27FC236}">
                <a16:creationId xmlns:a16="http://schemas.microsoft.com/office/drawing/2014/main" id="{3C32C3C7-B828-4DA8-933A-AF7F5C935D4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06" t="37395" r="606" b="37554"/>
          <a:stretch/>
        </p:blipFill>
        <p:spPr>
          <a:xfrm>
            <a:off x="838200" y="9234666"/>
            <a:ext cx="2002044" cy="709434"/>
          </a:xfrm>
          <a:prstGeom prst="rect">
            <a:avLst/>
          </a:prstGeom>
        </p:spPr>
      </p:pic>
      <p:sp>
        <p:nvSpPr>
          <p:cNvPr id="36" name="Object 2">
            <a:extLst>
              <a:ext uri="{FF2B5EF4-FFF2-40B4-BE49-F238E27FC236}">
                <a16:creationId xmlns:a16="http://schemas.microsoft.com/office/drawing/2014/main" id="{0F43EF90-1A60-4C33-867C-E4D3021FC5E0}"/>
              </a:ext>
            </a:extLst>
          </p:cNvPr>
          <p:cNvSpPr txBox="1"/>
          <p:nvPr/>
        </p:nvSpPr>
        <p:spPr>
          <a:xfrm>
            <a:off x="4275065" y="2843107"/>
            <a:ext cx="13327135" cy="359579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47675" marR="0" lvl="0" indent="0" algn="l" defTabSz="914400" rtl="0" eaLnBrk="1" fontAlgn="auto" latinLnBrk="1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1) </a:t>
            </a:r>
            <a:r>
              <a:rPr kumimoji="0" lang="en-US" altLang="ko-KR" sz="2200" b="0" i="0" u="none" strike="noStrike" kern="0" cap="none" spc="-10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Konlpy</a:t>
            </a:r>
            <a:r>
              <a:rPr kumimoji="0" lang="en-US" altLang="ko-KR" sz="2200" b="0" i="0" u="none" strike="noStrike" kern="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 </a:t>
            </a:r>
            <a:r>
              <a:rPr kumimoji="0" lang="ko-KR" altLang="en-US" sz="2200" b="0" i="0" u="none" strike="noStrike" kern="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패키지의 </a:t>
            </a:r>
            <a:r>
              <a:rPr kumimoji="0" lang="en-US" altLang="ko-KR" sz="2200" b="0" i="0" u="none" strike="noStrike" kern="0" cap="none" spc="-10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Komoran</a:t>
            </a:r>
            <a:r>
              <a:rPr kumimoji="0" lang="ko-KR" altLang="en-US" sz="2200" b="0" i="0" u="none" strike="noStrike" kern="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을 </a:t>
            </a:r>
            <a:r>
              <a:rPr kumimoji="0" lang="en-US" altLang="ko-KR" sz="2200" b="0" i="0" u="none" strike="noStrike" kern="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tokenizer</a:t>
            </a:r>
            <a:r>
              <a:rPr kumimoji="0" lang="ko-KR" altLang="en-US" sz="2200" b="0" i="0" u="none" strike="noStrike" kern="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로 활용</a:t>
            </a:r>
            <a:endParaRPr kumimoji="0" lang="en-US" altLang="ko-KR" sz="2200" b="0" i="0" u="none" strike="noStrike" kern="0" cap="none" spc="-1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  <a:p>
            <a:pPr marL="447675" marR="0" lvl="0" indent="0" algn="l" defTabSz="914400" rtl="0" eaLnBrk="1" fontAlgn="auto" latinLnBrk="1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2) </a:t>
            </a:r>
            <a:r>
              <a:rPr kumimoji="0" lang="ko-KR" altLang="en-US" sz="2200" b="0" i="0" u="none" strike="noStrike" kern="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전동 </a:t>
            </a:r>
            <a:r>
              <a:rPr kumimoji="0" lang="ko-KR" altLang="en-US" sz="2200" b="0" i="0" u="none" strike="noStrike" kern="0" cap="none" spc="-10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킥보드</a:t>
            </a:r>
            <a:r>
              <a:rPr kumimoji="0" lang="ko-KR" altLang="en-US" sz="2200" b="0" i="0" u="none" strike="noStrike" kern="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 주요 기사에 자주 사용되는 상표명</a:t>
            </a:r>
            <a:r>
              <a:rPr kumimoji="0" lang="en-US" altLang="ko-KR" sz="2200" b="0" i="0" u="none" strike="noStrike" kern="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, </a:t>
            </a:r>
            <a:r>
              <a:rPr kumimoji="0" lang="ko-KR" altLang="en-US" sz="2200" b="0" i="0" u="none" strike="noStrike" kern="0" cap="none" spc="-10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언론명</a:t>
            </a:r>
            <a:r>
              <a:rPr kumimoji="0" lang="ko-KR" altLang="en-US" sz="2200" b="0" i="0" u="none" strike="noStrike" kern="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 등 총 </a:t>
            </a:r>
            <a:r>
              <a:rPr kumimoji="0" lang="en-US" altLang="ko-KR" sz="2200" b="0" i="0" u="none" strike="noStrike" kern="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124</a:t>
            </a:r>
            <a:r>
              <a:rPr kumimoji="0" lang="ko-KR" altLang="en-US" sz="2200" b="0" i="0" u="none" strike="noStrike" kern="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개의 단어를 사용자 정의 사전에 등록</a:t>
            </a:r>
            <a:endParaRPr kumimoji="0" lang="en-US" altLang="ko-KR" sz="2200" b="0" i="0" u="none" strike="noStrike" kern="0" cap="none" spc="-1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  <a:p>
            <a:pPr marL="447675" marR="0" lvl="0" indent="0" algn="l" defTabSz="914400" rtl="0" eaLnBrk="1" fontAlgn="auto" latinLnBrk="1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3) </a:t>
            </a:r>
            <a:r>
              <a:rPr kumimoji="0" lang="ko-KR" altLang="en-US" sz="2200" b="0" i="0" u="none" strike="noStrike" kern="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조사</a:t>
            </a:r>
            <a:r>
              <a:rPr kumimoji="0" lang="en-US" altLang="ko-KR" sz="2200" b="0" i="0" u="none" strike="noStrike" kern="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,  </a:t>
            </a:r>
            <a:r>
              <a:rPr kumimoji="0" lang="ko-KR" altLang="en-US" sz="2200" b="0" i="0" u="none" strike="noStrike" kern="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추임새 등의 </a:t>
            </a:r>
            <a:r>
              <a:rPr kumimoji="0" lang="ko-KR" altLang="ko-KR" sz="2200" b="0" i="0" u="none" strike="noStrike" kern="0" cap="none" spc="-10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불용어</a:t>
            </a:r>
            <a:r>
              <a:rPr kumimoji="0" lang="en-US" altLang="ko-KR" sz="2200" b="0" i="0" u="none" strike="noStrike" kern="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 674</a:t>
            </a:r>
            <a:r>
              <a:rPr kumimoji="0" lang="ko-KR" altLang="en-US" sz="2200" b="0" i="0" u="none" strike="noStrike" kern="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개의 단어에 대해 </a:t>
            </a:r>
            <a:r>
              <a:rPr kumimoji="0" lang="ko-KR" altLang="en-US" sz="2200" b="0" i="0" u="none" strike="noStrike" kern="0" cap="none" spc="-10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불용어</a:t>
            </a:r>
            <a:r>
              <a:rPr kumimoji="0" lang="ko-KR" altLang="en-US" sz="2200" b="0" i="0" u="none" strike="noStrike" kern="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 사전에 등록</a:t>
            </a:r>
            <a:endParaRPr kumimoji="0" lang="en-US" altLang="ko-KR" sz="2200" b="0" i="0" u="none" strike="noStrike" kern="0" cap="none" spc="-1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  <a:p>
            <a:pPr marL="447675" marR="0" lvl="0" indent="0" algn="l" defTabSz="914400" rtl="0" eaLnBrk="1" fontAlgn="auto" latinLnBrk="1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4) </a:t>
            </a:r>
            <a:r>
              <a:rPr kumimoji="0" lang="ko-KR" altLang="en-US" sz="2200" b="0" i="0" u="none" strike="noStrike" kern="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본문에 있는 명사를 추출하여 </a:t>
            </a:r>
            <a:r>
              <a:rPr kumimoji="0" lang="en-US" altLang="ko-KR" sz="2200" b="0" i="0" u="none" strike="noStrike" kern="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Topic Model</a:t>
            </a:r>
            <a:r>
              <a:rPr kumimoji="0" lang="ko-KR" altLang="en-US" sz="2200" b="0" i="0" u="none" strike="noStrike" kern="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에 활용할 </a:t>
            </a:r>
            <a:r>
              <a:rPr kumimoji="0" lang="en-US" altLang="ko-KR" sz="2200" b="0" i="0" u="none" strike="noStrike" kern="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Dataset </a:t>
            </a:r>
            <a:r>
              <a:rPr kumimoji="0" lang="ko-KR" altLang="en-US" sz="2200" b="0" i="0" u="none" strike="noStrike" kern="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구축</a:t>
            </a:r>
            <a:endParaRPr kumimoji="0" lang="en-US" altLang="ko-KR" sz="2200" b="0" i="0" u="none" strike="noStrike" kern="0" cap="none" spc="-1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  <a:p>
            <a:pPr marL="447675" marR="0" lvl="0" indent="0" algn="l" defTabSz="914400" rtl="0" eaLnBrk="1" fontAlgn="auto" latinLnBrk="1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5) Bag-of word </a:t>
            </a:r>
            <a:r>
              <a:rPr kumimoji="0" lang="ko-KR" altLang="en-US" sz="2200" b="0" i="0" u="none" strike="noStrike" kern="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기법을 활용</a:t>
            </a:r>
            <a:r>
              <a:rPr kumimoji="0" lang="en-US" altLang="ko-KR" sz="2200" b="0" i="0" u="none" strike="noStrike" kern="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,</a:t>
            </a:r>
            <a:r>
              <a:rPr kumimoji="0" lang="ko-KR" altLang="en-US" sz="2200" b="0" i="0" u="none" strike="noStrike" kern="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 단어의 </a:t>
            </a:r>
            <a:r>
              <a:rPr kumimoji="0" lang="en-US" altLang="ko-KR" sz="2200" b="0" i="0" u="none" strike="noStrike" kern="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id</a:t>
            </a:r>
            <a:r>
              <a:rPr kumimoji="0" lang="ko-KR" altLang="en-US" sz="2200" b="0" i="0" u="none" strike="noStrike" kern="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와 단어들의 출현 빈도를 </a:t>
            </a:r>
            <a:r>
              <a:rPr kumimoji="0" lang="en-US" altLang="ko-KR" sz="2200" b="0" i="0" u="none" strike="noStrike" kern="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Corpus set</a:t>
            </a:r>
            <a:r>
              <a:rPr kumimoji="0" lang="ko-KR" altLang="en-US" sz="2200" b="0" i="0" u="none" strike="noStrike" kern="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으로 변환</a:t>
            </a:r>
            <a:endParaRPr kumimoji="0" lang="en-US" altLang="ko-KR" sz="2200" b="0" i="0" u="none" strike="noStrike" kern="0" cap="none" spc="-1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2200" b="0" i="0" u="none" strike="noStrike" kern="0" cap="none" spc="-1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grpSp>
        <p:nvGrpSpPr>
          <p:cNvPr id="13" name="그룹 1002">
            <a:extLst>
              <a:ext uri="{FF2B5EF4-FFF2-40B4-BE49-F238E27FC236}">
                <a16:creationId xmlns:a16="http://schemas.microsoft.com/office/drawing/2014/main" id="{B736A445-AE70-4E61-9461-64C6239F29D4}"/>
              </a:ext>
            </a:extLst>
          </p:cNvPr>
          <p:cNvGrpSpPr/>
          <p:nvPr/>
        </p:nvGrpSpPr>
        <p:grpSpPr>
          <a:xfrm>
            <a:off x="1923293" y="2552700"/>
            <a:ext cx="2342810" cy="1922729"/>
            <a:chOff x="1923293" y="2382688"/>
            <a:chExt cx="2342810" cy="1922729"/>
          </a:xfrm>
        </p:grpSpPr>
        <p:grpSp>
          <p:nvGrpSpPr>
            <p:cNvPr id="14" name="그룹 1003">
              <a:extLst>
                <a:ext uri="{FF2B5EF4-FFF2-40B4-BE49-F238E27FC236}">
                  <a16:creationId xmlns:a16="http://schemas.microsoft.com/office/drawing/2014/main" id="{55C9E381-756D-433C-8BFF-A64D4B6037DF}"/>
                </a:ext>
              </a:extLst>
            </p:cNvPr>
            <p:cNvGrpSpPr/>
            <p:nvPr/>
          </p:nvGrpSpPr>
          <p:grpSpPr>
            <a:xfrm>
              <a:off x="2133333" y="2382688"/>
              <a:ext cx="1922729" cy="1922729"/>
              <a:chOff x="2133333" y="2382688"/>
              <a:chExt cx="1922729" cy="1922729"/>
            </a:xfrm>
          </p:grpSpPr>
          <p:pic>
            <p:nvPicPr>
              <p:cNvPr id="16" name="Object 9">
                <a:extLst>
                  <a:ext uri="{FF2B5EF4-FFF2-40B4-BE49-F238E27FC236}">
                    <a16:creationId xmlns:a16="http://schemas.microsoft.com/office/drawing/2014/main" id="{501F51B1-6C1D-48D6-952A-B7E8A868D7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2133333" y="2382688"/>
                <a:ext cx="1922729" cy="1922729"/>
              </a:xfrm>
              <a:prstGeom prst="rect">
                <a:avLst/>
              </a:prstGeom>
            </p:spPr>
          </p:pic>
        </p:grpSp>
        <p:sp>
          <p:nvSpPr>
            <p:cNvPr id="15" name="Object 12">
              <a:extLst>
                <a:ext uri="{FF2B5EF4-FFF2-40B4-BE49-F238E27FC236}">
                  <a16:creationId xmlns:a16="http://schemas.microsoft.com/office/drawing/2014/main" id="{99DF9A28-C2AA-4F17-9A9C-ECEC2347FDF0}"/>
                </a:ext>
              </a:extLst>
            </p:cNvPr>
            <p:cNvSpPr txBox="1"/>
            <p:nvPr/>
          </p:nvSpPr>
          <p:spPr>
            <a:xfrm>
              <a:off x="1923293" y="2908315"/>
              <a:ext cx="2342810" cy="92333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0" cap="none" spc="-100" normalizeH="0" baseline="0" noProof="0" dirty="0">
                  <a:ln>
                    <a:noFill/>
                  </a:ln>
                  <a:solidFill>
                    <a:srgbClr val="22CC88"/>
                  </a:solidFill>
                  <a:effectLst/>
                  <a:uLnTx/>
                  <a:uFillTx/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S-Core Dream 6 Bold" pitchFamily="34" charset="0"/>
                </a:rPr>
                <a:t>데이터 준비</a:t>
              </a:r>
              <a:endParaRPr kumimoji="0" lang="en-US" altLang="ko-KR" sz="1800" b="0" i="0" u="none" strike="noStrike" kern="0" cap="none" spc="-100" normalizeH="0" baseline="0" noProof="0" dirty="0">
                <a:ln>
                  <a:noFill/>
                </a:ln>
                <a:solidFill>
                  <a:srgbClr val="22CC88"/>
                </a:solidFill>
                <a:effectLst/>
                <a:uLnTx/>
                <a:uFillTx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S-Core Dream 6 Bold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0" cap="none" spc="-100" normalizeH="0" baseline="0" noProof="0" dirty="0">
                  <a:ln>
                    <a:noFill/>
                  </a:ln>
                  <a:solidFill>
                    <a:srgbClr val="22CC88"/>
                  </a:solidFill>
                  <a:effectLst/>
                  <a:uLnTx/>
                  <a:uFillTx/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+mn-cs"/>
                </a:rPr>
                <a:t>&amp;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0" cap="none" spc="-100" normalizeH="0" baseline="0" noProof="0" dirty="0" err="1">
                  <a:ln>
                    <a:noFill/>
                  </a:ln>
                  <a:solidFill>
                    <a:srgbClr val="22CC88"/>
                  </a:solidFill>
                  <a:effectLst/>
                  <a:uLnTx/>
                  <a:uFillTx/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+mn-cs"/>
                </a:rPr>
                <a:t>전처리</a:t>
              </a:r>
              <a:endParaRPr kumimoji="0" lang="en-US" sz="1800" b="0" i="0" u="none" strike="noStrike" kern="0" cap="none" spc="-100" normalizeH="0" baseline="0" noProof="0" dirty="0">
                <a:ln>
                  <a:noFill/>
                </a:ln>
                <a:solidFill>
                  <a:srgbClr val="22CC88"/>
                </a:solidFill>
                <a:effectLst/>
                <a:uLnTx/>
                <a:uFillTx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endParaRPr>
            </a:p>
          </p:txBody>
        </p:sp>
      </p:grpSp>
      <p:grpSp>
        <p:nvGrpSpPr>
          <p:cNvPr id="17" name="그룹 1004">
            <a:extLst>
              <a:ext uri="{FF2B5EF4-FFF2-40B4-BE49-F238E27FC236}">
                <a16:creationId xmlns:a16="http://schemas.microsoft.com/office/drawing/2014/main" id="{36F312D7-41D3-4B7F-9C31-14DAC9049434}"/>
              </a:ext>
            </a:extLst>
          </p:cNvPr>
          <p:cNvGrpSpPr/>
          <p:nvPr/>
        </p:nvGrpSpPr>
        <p:grpSpPr>
          <a:xfrm>
            <a:off x="1923293" y="4475429"/>
            <a:ext cx="2342810" cy="1922729"/>
            <a:chOff x="1923293" y="4305417"/>
            <a:chExt cx="2342810" cy="1922729"/>
          </a:xfrm>
        </p:grpSpPr>
        <p:grpSp>
          <p:nvGrpSpPr>
            <p:cNvPr id="18" name="그룹 1005">
              <a:extLst>
                <a:ext uri="{FF2B5EF4-FFF2-40B4-BE49-F238E27FC236}">
                  <a16:creationId xmlns:a16="http://schemas.microsoft.com/office/drawing/2014/main" id="{6A4555C0-7C28-499A-B803-1BFE61E49995}"/>
                </a:ext>
              </a:extLst>
            </p:cNvPr>
            <p:cNvGrpSpPr/>
            <p:nvPr/>
          </p:nvGrpSpPr>
          <p:grpSpPr>
            <a:xfrm>
              <a:off x="2133333" y="4305417"/>
              <a:ext cx="1922729" cy="1922729"/>
              <a:chOff x="2133333" y="4305417"/>
              <a:chExt cx="1922729" cy="1922729"/>
            </a:xfrm>
          </p:grpSpPr>
          <p:pic>
            <p:nvPicPr>
              <p:cNvPr id="20" name="Object 15">
                <a:extLst>
                  <a:ext uri="{FF2B5EF4-FFF2-40B4-BE49-F238E27FC236}">
                    <a16:creationId xmlns:a16="http://schemas.microsoft.com/office/drawing/2014/main" id="{D61541FC-D942-43BF-87DD-2446F1C1FE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2133333" y="4305417"/>
                <a:ext cx="1922729" cy="1922729"/>
              </a:xfrm>
              <a:prstGeom prst="rect">
                <a:avLst/>
              </a:prstGeom>
            </p:spPr>
          </p:pic>
        </p:grpSp>
        <p:sp>
          <p:nvSpPr>
            <p:cNvPr id="19" name="Object 18">
              <a:extLst>
                <a:ext uri="{FF2B5EF4-FFF2-40B4-BE49-F238E27FC236}">
                  <a16:creationId xmlns:a16="http://schemas.microsoft.com/office/drawing/2014/main" id="{09BFE896-176B-4D80-AB53-CA69671DA875}"/>
                </a:ext>
              </a:extLst>
            </p:cNvPr>
            <p:cNvSpPr txBox="1"/>
            <p:nvPr/>
          </p:nvSpPr>
          <p:spPr>
            <a:xfrm>
              <a:off x="1923293" y="4831044"/>
              <a:ext cx="2342810" cy="92333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0" cap="none" spc="-10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S-Core Dream 6 Bold" pitchFamily="34" charset="0"/>
                </a:rPr>
                <a:t>Tokenization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0" cap="none" spc="-10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+mn-cs"/>
                </a:rPr>
                <a:t>&amp;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0" cap="none" spc="-10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+mn-cs"/>
                </a:rPr>
                <a:t>Embedding</a:t>
              </a:r>
            </a:p>
          </p:txBody>
        </p:sp>
      </p:grpSp>
      <p:grpSp>
        <p:nvGrpSpPr>
          <p:cNvPr id="21" name="그룹 1006">
            <a:extLst>
              <a:ext uri="{FF2B5EF4-FFF2-40B4-BE49-F238E27FC236}">
                <a16:creationId xmlns:a16="http://schemas.microsoft.com/office/drawing/2014/main" id="{2CC416EF-1525-4E6A-B6D0-969872A0C2EF}"/>
              </a:ext>
            </a:extLst>
          </p:cNvPr>
          <p:cNvGrpSpPr/>
          <p:nvPr/>
        </p:nvGrpSpPr>
        <p:grpSpPr>
          <a:xfrm>
            <a:off x="1923293" y="6398158"/>
            <a:ext cx="2342810" cy="1922729"/>
            <a:chOff x="1923293" y="6228146"/>
            <a:chExt cx="2342810" cy="1922729"/>
          </a:xfrm>
        </p:grpSpPr>
        <p:grpSp>
          <p:nvGrpSpPr>
            <p:cNvPr id="22" name="그룹 1007">
              <a:extLst>
                <a:ext uri="{FF2B5EF4-FFF2-40B4-BE49-F238E27FC236}">
                  <a16:creationId xmlns:a16="http://schemas.microsoft.com/office/drawing/2014/main" id="{9CE33833-733C-48C3-861D-A93339293F91}"/>
                </a:ext>
              </a:extLst>
            </p:cNvPr>
            <p:cNvGrpSpPr/>
            <p:nvPr/>
          </p:nvGrpSpPr>
          <p:grpSpPr>
            <a:xfrm>
              <a:off x="2133333" y="6228146"/>
              <a:ext cx="1922729" cy="1922729"/>
              <a:chOff x="2133333" y="6228146"/>
              <a:chExt cx="1922729" cy="1922729"/>
            </a:xfrm>
          </p:grpSpPr>
          <p:pic>
            <p:nvPicPr>
              <p:cNvPr id="24" name="Object 21">
                <a:extLst>
                  <a:ext uri="{FF2B5EF4-FFF2-40B4-BE49-F238E27FC236}">
                    <a16:creationId xmlns:a16="http://schemas.microsoft.com/office/drawing/2014/main" id="{44C70073-57F4-4B3A-A5CE-63D2EF6393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2133333" y="6228146"/>
                <a:ext cx="1922729" cy="1922729"/>
              </a:xfrm>
              <a:prstGeom prst="rect">
                <a:avLst/>
              </a:prstGeom>
            </p:spPr>
          </p:pic>
        </p:grpSp>
        <p:sp>
          <p:nvSpPr>
            <p:cNvPr id="23" name="Object 24">
              <a:extLst>
                <a:ext uri="{FF2B5EF4-FFF2-40B4-BE49-F238E27FC236}">
                  <a16:creationId xmlns:a16="http://schemas.microsoft.com/office/drawing/2014/main" id="{8B9A7E43-1E59-4122-A885-8F6EE70F8EA0}"/>
                </a:ext>
              </a:extLst>
            </p:cNvPr>
            <p:cNvSpPr txBox="1"/>
            <p:nvPr/>
          </p:nvSpPr>
          <p:spPr>
            <a:xfrm>
              <a:off x="1923293" y="7030771"/>
              <a:ext cx="2342810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0" cap="none" spc="-100" normalizeH="0" baseline="0" noProof="0" dirty="0">
                  <a:ln>
                    <a:noFill/>
                  </a:ln>
                  <a:solidFill>
                    <a:srgbClr val="22CC88"/>
                  </a:solidFill>
                  <a:effectLst/>
                  <a:uLnTx/>
                  <a:uFillTx/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+mn-cs"/>
                </a:rPr>
                <a:t>언어모델링</a:t>
              </a:r>
              <a:endParaRPr kumimoji="0" lang="en-US" sz="1800" b="0" i="0" u="none" strike="noStrike" kern="0" cap="none" spc="-100" normalizeH="0" baseline="0" noProof="0" dirty="0">
                <a:ln>
                  <a:noFill/>
                </a:ln>
                <a:solidFill>
                  <a:srgbClr val="22CC88"/>
                </a:solidFill>
                <a:effectLst/>
                <a:uLnTx/>
                <a:uFillTx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endParaRPr>
            </a:p>
          </p:txBody>
        </p:sp>
      </p:grpSp>
      <p:sp>
        <p:nvSpPr>
          <p:cNvPr id="37" name="Rectangle 1">
            <a:extLst>
              <a:ext uri="{FF2B5EF4-FFF2-40B4-BE49-F238E27FC236}">
                <a16:creationId xmlns:a16="http://schemas.microsoft.com/office/drawing/2014/main" id="{FA99C69E-D5E0-47B3-80B4-E54C0FD996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74265" y="7171386"/>
            <a:ext cx="3445164" cy="73866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1BA16B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[</a:t>
            </a:r>
            <a:r>
              <a:rPr kumimoji="0" lang="ko-KR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1BA16B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'반납', '지역', '한정', '</a:t>
            </a:r>
            <a:r>
              <a:rPr kumimoji="0" lang="ko-KR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1BA16B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킥보드</a:t>
            </a:r>
            <a:r>
              <a:rPr kumimoji="0" lang="ko-KR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1BA16B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', '씽씽', '인근', '대여’,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1BA16B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 </a:t>
            </a:r>
            <a:r>
              <a:rPr kumimoji="0" lang="ko-KR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1BA16B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 '</a:t>
            </a:r>
            <a:r>
              <a:rPr kumimoji="0" lang="ko-KR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1BA16B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킥보드</a:t>
            </a:r>
            <a:r>
              <a:rPr kumimoji="0" lang="ko-KR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1BA16B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', '안전’,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1BA16B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 </a:t>
            </a:r>
            <a:r>
              <a:rPr kumimoji="0" lang="ko-KR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1BA16B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'헬멧’,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1BA16B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 </a:t>
            </a:r>
            <a:r>
              <a:rPr kumimoji="0" lang="ko-KR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1BA16B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'구비', '올해', '도로교통법',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1BA16B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….]</a:t>
            </a:r>
            <a:r>
              <a:rPr kumimoji="0" lang="ko-KR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1BA16B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 </a:t>
            </a:r>
          </a:p>
        </p:txBody>
      </p:sp>
      <p:sp>
        <p:nvSpPr>
          <p:cNvPr id="38" name="Rectangle 2">
            <a:extLst>
              <a:ext uri="{FF2B5EF4-FFF2-40B4-BE49-F238E27FC236}">
                <a16:creationId xmlns:a16="http://schemas.microsoft.com/office/drawing/2014/main" id="{F1ACBF8D-F2B4-4B06-B8B0-C533E3A4ED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2265" y="7186410"/>
            <a:ext cx="3445164" cy="7386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1BA16B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반납 지역이 한정된 다른 킥보드와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rgbClr val="1BA16B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1BA16B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달리 </a:t>
            </a:r>
            <a:r>
              <a:rPr kumimoji="0" lang="ko-KR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1BA16B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씽씽은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1BA16B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 </a:t>
            </a:r>
            <a:r>
              <a:rPr kumimoji="0" lang="ko-KR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1BA16B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역 인근이라면 어디서든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rgbClr val="1BA16B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1BA16B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대여를 끝마칠 수 있어 좋았다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rgbClr val="1BA16B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2C0CB83-EF95-48BE-93FC-D80F595929BC}"/>
              </a:ext>
            </a:extLst>
          </p:cNvPr>
          <p:cNvSpPr txBox="1"/>
          <p:nvPr/>
        </p:nvSpPr>
        <p:spPr>
          <a:xfrm>
            <a:off x="5134353" y="6591300"/>
            <a:ext cx="27809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전처리된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 자연어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B69C48B-DA99-4870-9068-843E0E405FE9}"/>
              </a:ext>
            </a:extLst>
          </p:cNvPr>
          <p:cNvSpPr txBox="1"/>
          <p:nvPr/>
        </p:nvSpPr>
        <p:spPr>
          <a:xfrm>
            <a:off x="10203812" y="6591300"/>
            <a:ext cx="17860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명사단위 변환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5B126E1E-DC3D-45BC-B6B1-48D4501BD56B}"/>
              </a:ext>
            </a:extLst>
          </p:cNvPr>
          <p:cNvCxnSpPr>
            <a:cxnSpLocks/>
          </p:cNvCxnSpPr>
          <p:nvPr/>
        </p:nvCxnSpPr>
        <p:spPr>
          <a:xfrm>
            <a:off x="8074791" y="7523352"/>
            <a:ext cx="103335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Rectangle 2">
            <a:extLst>
              <a:ext uri="{FF2B5EF4-FFF2-40B4-BE49-F238E27FC236}">
                <a16:creationId xmlns:a16="http://schemas.microsoft.com/office/drawing/2014/main" id="{FB935B36-8D29-4FE3-A78E-FE4B636209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78865" y="6981353"/>
            <a:ext cx="953080" cy="49244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Komoran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Tokenizer</a:t>
            </a: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C0D91DFF-E9FC-4BE3-B175-F89BC8BBD203}"/>
              </a:ext>
            </a:extLst>
          </p:cNvPr>
          <p:cNvCxnSpPr>
            <a:cxnSpLocks/>
          </p:cNvCxnSpPr>
          <p:nvPr/>
        </p:nvCxnSpPr>
        <p:spPr>
          <a:xfrm>
            <a:off x="12803265" y="7523352"/>
            <a:ext cx="933694" cy="136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Rectangle 2">
            <a:extLst>
              <a:ext uri="{FF2B5EF4-FFF2-40B4-BE49-F238E27FC236}">
                <a16:creationId xmlns:a16="http://schemas.microsoft.com/office/drawing/2014/main" id="{5E744485-1C52-43AA-B722-DA5D4B4D9B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933675" y="6981353"/>
            <a:ext cx="689037" cy="49244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Bag-of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word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95F8FF4-BC92-4C7B-9EAD-48663C6F7C80}"/>
              </a:ext>
            </a:extLst>
          </p:cNvPr>
          <p:cNvSpPr txBox="1"/>
          <p:nvPr/>
        </p:nvSpPr>
        <p:spPr>
          <a:xfrm>
            <a:off x="15091326" y="6591300"/>
            <a:ext cx="10823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Corpus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52" name="Rectangle 2">
            <a:extLst>
              <a:ext uri="{FF2B5EF4-FFF2-40B4-BE49-F238E27FC236}">
                <a16:creationId xmlns:a16="http://schemas.microsoft.com/office/drawing/2014/main" id="{55A53641-F483-45FC-B3AB-A2DB0ECF25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870065" y="7186408"/>
            <a:ext cx="3274935" cy="73866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1BA16B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[</a:t>
            </a:r>
            <a:r>
              <a:rPr kumimoji="0" lang="ko-KR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1BA16B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(2025, 1), (2027, 1), (2029, 2), 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rgbClr val="1BA16B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1BA16B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(2030, 1), (2031, 1),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1BA16B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 </a:t>
            </a:r>
            <a:r>
              <a:rPr kumimoji="0" lang="ko-KR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1BA16B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(2040, 1), 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rgbClr val="1BA16B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1BA16B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(2042, 1),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1BA16B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 </a:t>
            </a:r>
            <a:r>
              <a:rPr kumimoji="0" lang="ko-KR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1BA16B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(2043, 1), (2050, 1),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1BA16B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…]</a:t>
            </a:r>
            <a:endParaRPr kumimoji="0" lang="ko-KR" altLang="ko-KR" sz="1600" b="0" i="0" u="none" strike="noStrike" kern="1200" cap="none" spc="0" normalizeH="0" baseline="0" noProof="0" dirty="0">
              <a:ln>
                <a:noFill/>
              </a:ln>
              <a:solidFill>
                <a:srgbClr val="1BA16B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54" name="Object 42">
            <a:extLst>
              <a:ext uri="{FF2B5EF4-FFF2-40B4-BE49-F238E27FC236}">
                <a16:creationId xmlns:a16="http://schemas.microsoft.com/office/drawing/2014/main" id="{EEB5234F-E96E-4732-983A-F88213C02B54}"/>
              </a:ext>
            </a:extLst>
          </p:cNvPr>
          <p:cNvSpPr txBox="1"/>
          <p:nvPr/>
        </p:nvSpPr>
        <p:spPr>
          <a:xfrm>
            <a:off x="991127" y="837069"/>
            <a:ext cx="6400273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4000">
                <a:solidFill>
                  <a:srgbClr val="35363A"/>
                </a:solidFill>
                <a:latin typeface="Jalnan OTF" pitchFamily="34" charset="0"/>
                <a:cs typeface="Jalnan OTF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분석 내용 및 결과 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: 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방법론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77E2705-3214-4160-B8F4-87447BBEB5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6498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Object 43"/>
          <p:cNvSpPr txBox="1"/>
          <p:nvPr/>
        </p:nvSpPr>
        <p:spPr>
          <a:xfrm>
            <a:off x="1009302" y="495300"/>
            <a:ext cx="588720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0" cap="none" spc="-100" normalizeH="0" baseline="0" noProof="0" dirty="0">
                <a:ln>
                  <a:noFill/>
                </a:ln>
                <a:solidFill>
                  <a:srgbClr val="787878"/>
                </a:solidFill>
                <a:effectLst/>
                <a:uLnTx/>
                <a:uFillTx/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+mn-cs"/>
              </a:rPr>
              <a:t>1. PM</a:t>
            </a:r>
            <a:r>
              <a:rPr kumimoji="0" lang="ko-KR" altLang="en-US" sz="2000" b="0" i="0" u="none" strike="noStrike" kern="0" cap="none" spc="-100" normalizeH="0" baseline="0" noProof="0" dirty="0">
                <a:ln>
                  <a:noFill/>
                </a:ln>
                <a:solidFill>
                  <a:srgbClr val="787878"/>
                </a:solidFill>
                <a:effectLst/>
                <a:uLnTx/>
                <a:uFillTx/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+mn-cs"/>
              </a:rPr>
              <a:t>에 대한 인식</a:t>
            </a:r>
            <a:endParaRPr kumimoji="0" lang="en-US" sz="2000" b="0" i="0" u="none" strike="noStrike" kern="0" cap="none" spc="-100" normalizeH="0" baseline="0" noProof="0" dirty="0">
              <a:ln>
                <a:noFill/>
              </a:ln>
              <a:solidFill>
                <a:srgbClr val="787878"/>
              </a:solidFill>
              <a:effectLst/>
              <a:uLnTx/>
              <a:uFillTx/>
              <a:latin typeface="여기어때 잘난체 OTF" panose="020B0600000101010101" pitchFamily="34" charset="-127"/>
              <a:ea typeface="여기어때 잘난체 OTF" panose="020B0600000101010101" pitchFamily="34" charset="-127"/>
              <a:cs typeface="+mn-cs"/>
            </a:endParaRPr>
          </a:p>
        </p:txBody>
      </p:sp>
      <p:grpSp>
        <p:nvGrpSpPr>
          <p:cNvPr id="1011" name="그룹 1011"/>
          <p:cNvGrpSpPr/>
          <p:nvPr/>
        </p:nvGrpSpPr>
        <p:grpSpPr>
          <a:xfrm>
            <a:off x="977358" y="1678192"/>
            <a:ext cx="16330999" cy="55418"/>
            <a:chOff x="977358" y="1220958"/>
            <a:chExt cx="16330999" cy="55418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77358" y="1220958"/>
              <a:ext cx="16330999" cy="55418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977358" y="9202882"/>
            <a:ext cx="16330999" cy="55418"/>
            <a:chOff x="977358" y="9073658"/>
            <a:chExt cx="16330999" cy="55418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77358" y="9073658"/>
              <a:ext cx="16330999" cy="55418"/>
            </a:xfrm>
            <a:prstGeom prst="rect">
              <a:avLst/>
            </a:prstGeom>
          </p:spPr>
        </p:pic>
      </p:grpSp>
      <p:sp>
        <p:nvSpPr>
          <p:cNvPr id="50" name="Object 50"/>
          <p:cNvSpPr txBox="1"/>
          <p:nvPr/>
        </p:nvSpPr>
        <p:spPr>
          <a:xfrm>
            <a:off x="13868400" y="9410700"/>
            <a:ext cx="354157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0" cap="none" spc="-100" normalizeH="0" baseline="0" noProof="0" dirty="0">
                <a:ln>
                  <a:noFill/>
                </a:ln>
                <a:solidFill>
                  <a:srgbClr val="9E9E9E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-Core Dream 4 Regular" pitchFamily="34" charset="0"/>
              </a:rPr>
              <a:t>도로교통공단 서울지부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pic>
        <p:nvPicPr>
          <p:cNvPr id="44" name="그림 43" descr="텍스트이(가) 표시된 사진&#10;&#10;자동 생성된 설명">
            <a:extLst>
              <a:ext uri="{FF2B5EF4-FFF2-40B4-BE49-F238E27FC236}">
                <a16:creationId xmlns:a16="http://schemas.microsoft.com/office/drawing/2014/main" id="{3C32C3C7-B828-4DA8-933A-AF7F5C935D4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06" t="37395" r="606" b="37554"/>
          <a:stretch/>
        </p:blipFill>
        <p:spPr>
          <a:xfrm>
            <a:off x="838200" y="9234666"/>
            <a:ext cx="2002044" cy="709434"/>
          </a:xfrm>
          <a:prstGeom prst="rect">
            <a:avLst/>
          </a:prstGeom>
        </p:spPr>
      </p:pic>
      <p:grpSp>
        <p:nvGrpSpPr>
          <p:cNvPr id="22" name="그룹 1007">
            <a:extLst>
              <a:ext uri="{FF2B5EF4-FFF2-40B4-BE49-F238E27FC236}">
                <a16:creationId xmlns:a16="http://schemas.microsoft.com/office/drawing/2014/main" id="{9CE33833-733C-48C3-861D-A93339293F91}"/>
              </a:ext>
            </a:extLst>
          </p:cNvPr>
          <p:cNvGrpSpPr/>
          <p:nvPr/>
        </p:nvGrpSpPr>
        <p:grpSpPr>
          <a:xfrm>
            <a:off x="2133333" y="6398158"/>
            <a:ext cx="1922729" cy="1922729"/>
            <a:chOff x="2133333" y="6228146"/>
            <a:chExt cx="1922729" cy="1922729"/>
          </a:xfrm>
        </p:grpSpPr>
        <p:pic>
          <p:nvPicPr>
            <p:cNvPr id="24" name="Object 21">
              <a:extLst>
                <a:ext uri="{FF2B5EF4-FFF2-40B4-BE49-F238E27FC236}">
                  <a16:creationId xmlns:a16="http://schemas.microsoft.com/office/drawing/2014/main" id="{44C70073-57F4-4B3A-A5CE-63D2EF6393C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33333" y="6228146"/>
              <a:ext cx="1922729" cy="1922729"/>
            </a:xfrm>
            <a:prstGeom prst="rect">
              <a:avLst/>
            </a:prstGeom>
          </p:spPr>
        </p:pic>
      </p:grpSp>
      <p:pic>
        <p:nvPicPr>
          <p:cNvPr id="27" name="Object 15">
            <a:extLst>
              <a:ext uri="{FF2B5EF4-FFF2-40B4-BE49-F238E27FC236}">
                <a16:creationId xmlns:a16="http://schemas.microsoft.com/office/drawing/2014/main" id="{6378236A-0B13-4C5E-B781-04B523D48F44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133333" y="6385713"/>
            <a:ext cx="1922729" cy="1958187"/>
          </a:xfrm>
          <a:prstGeom prst="rect">
            <a:avLst/>
          </a:prstGeom>
        </p:spPr>
      </p:pic>
      <p:grpSp>
        <p:nvGrpSpPr>
          <p:cNvPr id="53" name="그룹 1007">
            <a:extLst>
              <a:ext uri="{FF2B5EF4-FFF2-40B4-BE49-F238E27FC236}">
                <a16:creationId xmlns:a16="http://schemas.microsoft.com/office/drawing/2014/main" id="{CA80A63F-8588-4478-AC4B-35D8D1EA0E5D}"/>
              </a:ext>
            </a:extLst>
          </p:cNvPr>
          <p:cNvGrpSpPr/>
          <p:nvPr/>
        </p:nvGrpSpPr>
        <p:grpSpPr>
          <a:xfrm>
            <a:off x="2133600" y="4457700"/>
            <a:ext cx="1922729" cy="1958187"/>
            <a:chOff x="2133333" y="6228146"/>
            <a:chExt cx="1922729" cy="1922729"/>
          </a:xfrm>
        </p:grpSpPr>
        <p:pic>
          <p:nvPicPr>
            <p:cNvPr id="54" name="Object 21">
              <a:extLst>
                <a:ext uri="{FF2B5EF4-FFF2-40B4-BE49-F238E27FC236}">
                  <a16:creationId xmlns:a16="http://schemas.microsoft.com/office/drawing/2014/main" id="{5287BCF9-8EE2-43DC-B23A-3D980D5E5C7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33333" y="6228146"/>
              <a:ext cx="1922729" cy="1922729"/>
            </a:xfrm>
            <a:prstGeom prst="rect">
              <a:avLst/>
            </a:prstGeom>
          </p:spPr>
        </p:pic>
      </p:grpSp>
      <p:sp>
        <p:nvSpPr>
          <p:cNvPr id="19" name="Object 18">
            <a:extLst>
              <a:ext uri="{FF2B5EF4-FFF2-40B4-BE49-F238E27FC236}">
                <a16:creationId xmlns:a16="http://schemas.microsoft.com/office/drawing/2014/main" id="{09BFE896-176B-4D80-AB53-CA69671DA875}"/>
              </a:ext>
            </a:extLst>
          </p:cNvPr>
          <p:cNvSpPr txBox="1"/>
          <p:nvPr/>
        </p:nvSpPr>
        <p:spPr>
          <a:xfrm>
            <a:off x="1447800" y="5001056"/>
            <a:ext cx="3293796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0" cap="none" spc="-100" normalizeH="0" baseline="0" noProof="0" dirty="0">
                <a:ln>
                  <a:noFill/>
                </a:ln>
                <a:solidFill>
                  <a:srgbClr val="22CC88"/>
                </a:solidFill>
                <a:effectLst/>
                <a:uLnTx/>
                <a:uFillTx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S-Core Dream 6 Bold" pitchFamily="34" charset="0"/>
              </a:rPr>
              <a:t>Tokenization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0" cap="none" spc="-100" normalizeH="0" baseline="0" noProof="0" dirty="0">
                <a:ln>
                  <a:noFill/>
                </a:ln>
                <a:solidFill>
                  <a:srgbClr val="22CC88"/>
                </a:solidFill>
                <a:effectLst/>
                <a:uLnTx/>
                <a:uFillTx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&amp;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0" cap="none" spc="-100" normalizeH="0" baseline="0" noProof="0" dirty="0">
                <a:ln>
                  <a:noFill/>
                </a:ln>
                <a:solidFill>
                  <a:srgbClr val="22CC88"/>
                </a:solidFill>
                <a:effectLst/>
                <a:uLnTx/>
                <a:uFillTx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Embedding</a:t>
            </a:r>
          </a:p>
        </p:txBody>
      </p:sp>
      <p:sp>
        <p:nvSpPr>
          <p:cNvPr id="23" name="Object 24">
            <a:extLst>
              <a:ext uri="{FF2B5EF4-FFF2-40B4-BE49-F238E27FC236}">
                <a16:creationId xmlns:a16="http://schemas.microsoft.com/office/drawing/2014/main" id="{8B9A7E43-1E59-4122-A885-8F6EE70F8EA0}"/>
              </a:ext>
            </a:extLst>
          </p:cNvPr>
          <p:cNvSpPr txBox="1"/>
          <p:nvPr/>
        </p:nvSpPr>
        <p:spPr>
          <a:xfrm>
            <a:off x="1295400" y="7200783"/>
            <a:ext cx="3598596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0" cap="none" spc="-1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언어모델링</a:t>
            </a:r>
            <a:endParaRPr kumimoji="0" lang="en-US" sz="1800" b="0" i="0" u="none" strike="noStrike" kern="0" cap="none" spc="-1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6 Bold" panose="020B0703030302020204" pitchFamily="34" charset="-127"/>
              <a:ea typeface="에스코어 드림 6 Bold" panose="020B0703030302020204" pitchFamily="34" charset="-127"/>
              <a:cs typeface="+mn-cs"/>
            </a:endParaRPr>
          </a:p>
        </p:txBody>
      </p:sp>
      <p:sp>
        <p:nvSpPr>
          <p:cNvPr id="31" name="Object 2">
            <a:extLst>
              <a:ext uri="{FF2B5EF4-FFF2-40B4-BE49-F238E27FC236}">
                <a16:creationId xmlns:a16="http://schemas.microsoft.com/office/drawing/2014/main" id="{DBE3A9DE-1A4D-4AE9-BC6D-6EB2359CD719}"/>
              </a:ext>
            </a:extLst>
          </p:cNvPr>
          <p:cNvSpPr txBox="1"/>
          <p:nvPr/>
        </p:nvSpPr>
        <p:spPr>
          <a:xfrm>
            <a:off x="4275065" y="2897807"/>
            <a:ext cx="12717535" cy="53860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733425" marR="0" lvl="0" indent="-28575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[</a:t>
            </a:r>
            <a:r>
              <a:rPr kumimoji="0" lang="ko-KR" alt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본문</a:t>
            </a:r>
            <a:r>
              <a:rPr kumimoji="0" lang="en-US" altLang="ko-KR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] : </a:t>
            </a:r>
            <a:r>
              <a:rPr kumimoji="0" lang="ko-KR" alt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언론에서 </a:t>
            </a:r>
            <a:r>
              <a:rPr kumimoji="0" lang="en-US" altLang="ko-KR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PM</a:t>
            </a:r>
            <a:r>
              <a:rPr kumimoji="0" lang="ko-KR" alt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을 소재로 어떤 주제들이 다뤄지는지 분석</a:t>
            </a:r>
            <a:endParaRPr kumimoji="0" lang="en-US" altLang="ko-KR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  <a:p>
            <a:pPr marL="733425" marR="0" lvl="0" indent="-28575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잠재 </a:t>
            </a:r>
            <a:r>
              <a:rPr kumimoji="0" lang="ko-KR" altLang="en-US" sz="2200" b="0" i="0" u="none" strike="noStrike" kern="0" cap="none" spc="-10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디리클레</a:t>
            </a:r>
            <a:r>
              <a:rPr kumimoji="0" lang="ko-KR" altLang="en-US" sz="2200" b="0" i="0" u="none" strike="noStrike" kern="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 할당</a:t>
            </a:r>
            <a:r>
              <a:rPr kumimoji="0" lang="en-US" altLang="ko-KR" sz="2200" b="0" i="0" u="none" strike="noStrike" kern="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(Latent Dirichlet Allocation)</a:t>
            </a:r>
          </a:p>
          <a:p>
            <a:pPr marL="895350" lvl="1" indent="-176213">
              <a:lnSpc>
                <a:spcPct val="150000"/>
              </a:lnSpc>
              <a:buFontTx/>
              <a:buChar char="-"/>
              <a:defRPr/>
            </a:pPr>
            <a:r>
              <a:rPr lang="ko-KR" altLang="ko-KR" sz="200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기사 본문에 대하여 </a:t>
            </a:r>
            <a:r>
              <a:rPr lang="en-US" altLang="ko-KR" sz="200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LDA</a:t>
            </a:r>
            <a:r>
              <a:rPr lang="ko-KR" altLang="ko-KR" sz="200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를 적용하여 </a:t>
            </a:r>
            <a:r>
              <a:rPr lang="en-US" altLang="ko-KR" sz="200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k</a:t>
            </a:r>
            <a:r>
              <a:rPr lang="ko-KR" altLang="ko-KR" sz="200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개의 토픽에 대해 각각의 키워드들과 키워드 당 추정된 빈도수를 추출하고</a:t>
            </a:r>
            <a:r>
              <a:rPr lang="en-US" altLang="ko-KR" sz="200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ko-KR" sz="200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토픽들이 </a:t>
            </a:r>
            <a:r>
              <a:rPr lang="en-US" altLang="ko-KR" sz="200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</a:t>
            </a:r>
            <a:r>
              <a:rPr lang="ko-KR" altLang="ko-KR" sz="200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차원 평면상에 어떤 관계를 가지고 배치되어 있는지 확인함</a:t>
            </a:r>
            <a:endParaRPr lang="en-US" altLang="ko-KR" sz="2000" dirty="0">
              <a:solidFill>
                <a:prstClr val="black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895350" lvl="1" indent="-176213">
              <a:lnSpc>
                <a:spcPct val="150000"/>
              </a:lnSpc>
              <a:buFontTx/>
              <a:buChar char="-"/>
              <a:defRPr/>
            </a:pPr>
            <a:r>
              <a:rPr lang="en-US" altLang="ko-KR" sz="200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Grid Search</a:t>
            </a:r>
            <a:r>
              <a:rPr lang="ko-KR" altLang="en-US" sz="200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를 통해 </a:t>
            </a:r>
            <a:r>
              <a:rPr lang="ko-KR" altLang="en-US" sz="2000" dirty="0" err="1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하이퍼</a:t>
            </a:r>
            <a:r>
              <a:rPr lang="ko-KR" altLang="en-US" sz="200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파라미터 튜닝</a:t>
            </a:r>
            <a:endParaRPr lang="en-US" altLang="ko-KR" sz="2000" dirty="0">
              <a:solidFill>
                <a:prstClr val="black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447675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  <a:p>
            <a:pPr marL="733425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하이퍼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 파라미터 결정에 사용된 요소</a:t>
            </a:r>
            <a:endParaRPr kumimoji="0" lang="en-US" altLang="ko-KR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  <a:p>
            <a:pPr marL="895350" marR="0" lvl="1" indent="-176213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Coherence :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토픽이 얼마나 의미론적으로 일관성 있는지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나타내는 수치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,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높을수록 의미론적 일관성 높음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  <a:p>
            <a:pPr marL="895350" marR="0" lvl="1" indent="-176213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Perplexity :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확률 모델이 결과를 얼마나 정확하게 예측하는지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나타내는 수치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,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낮을수록 정확하게 예측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  <a:p>
            <a:pPr marL="895350" marR="0" lvl="1" indent="-176213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Human Review :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일부 결과에 대해서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Human review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를 통해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Topic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분류 정확도를 판단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  <a:p>
            <a:pPr marL="895350" marR="0" lvl="1" indent="-176213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최종모델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: Topic K = 6, </a:t>
            </a:r>
            <a:r>
              <a:rPr kumimoji="0" lang="en-US" altLang="ko-KR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Chunksize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 = 100, Iterations = 500, passes = 40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 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grpSp>
        <p:nvGrpSpPr>
          <p:cNvPr id="32" name="그룹 1003">
            <a:extLst>
              <a:ext uri="{FF2B5EF4-FFF2-40B4-BE49-F238E27FC236}">
                <a16:creationId xmlns:a16="http://schemas.microsoft.com/office/drawing/2014/main" id="{C4D99FFD-DBA9-4BCC-9B1F-ABC1D28EA210}"/>
              </a:ext>
            </a:extLst>
          </p:cNvPr>
          <p:cNvGrpSpPr/>
          <p:nvPr/>
        </p:nvGrpSpPr>
        <p:grpSpPr>
          <a:xfrm>
            <a:off x="2133333" y="2552700"/>
            <a:ext cx="1922729" cy="1922729"/>
            <a:chOff x="2133333" y="2382688"/>
            <a:chExt cx="1922729" cy="1922729"/>
          </a:xfrm>
        </p:grpSpPr>
        <p:pic>
          <p:nvPicPr>
            <p:cNvPr id="33" name="Object 9">
              <a:extLst>
                <a:ext uri="{FF2B5EF4-FFF2-40B4-BE49-F238E27FC236}">
                  <a16:creationId xmlns:a16="http://schemas.microsoft.com/office/drawing/2014/main" id="{FCADA327-62D5-4117-B490-711A016DFF5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33333" y="2382688"/>
              <a:ext cx="1922729" cy="1922729"/>
            </a:xfrm>
            <a:prstGeom prst="rect">
              <a:avLst/>
            </a:prstGeom>
          </p:spPr>
        </p:pic>
      </p:grpSp>
      <p:sp>
        <p:nvSpPr>
          <p:cNvPr id="34" name="Object 12">
            <a:extLst>
              <a:ext uri="{FF2B5EF4-FFF2-40B4-BE49-F238E27FC236}">
                <a16:creationId xmlns:a16="http://schemas.microsoft.com/office/drawing/2014/main" id="{67826E80-E01D-4652-B8D8-4B67E4083CB5}"/>
              </a:ext>
            </a:extLst>
          </p:cNvPr>
          <p:cNvSpPr txBox="1"/>
          <p:nvPr/>
        </p:nvSpPr>
        <p:spPr>
          <a:xfrm>
            <a:off x="1923293" y="3078327"/>
            <a:ext cx="2342810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0" cap="none" spc="-1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S-Core Dream 6 Bold" pitchFamily="34" charset="0"/>
              </a:rPr>
              <a:t>데이터 준비</a:t>
            </a:r>
            <a:endParaRPr kumimoji="0" lang="en-US" altLang="ko-KR" sz="1800" b="0" i="0" u="none" strike="noStrike" kern="0" cap="none" spc="-1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6 Bold" panose="020B0703030302020204" pitchFamily="34" charset="-127"/>
              <a:ea typeface="에스코어 드림 6 Bold" panose="020B0703030302020204" pitchFamily="34" charset="-127"/>
              <a:cs typeface="S-Core Dream 6 Bold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0" cap="none" spc="-1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&amp;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0" cap="none" spc="-10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전처리</a:t>
            </a:r>
            <a:endParaRPr kumimoji="0" lang="en-US" sz="1800" b="0" i="0" u="none" strike="noStrike" kern="0" cap="none" spc="-1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6 Bold" panose="020B0703030302020204" pitchFamily="34" charset="-127"/>
              <a:ea typeface="에스코어 드림 6 Bold" panose="020B0703030302020204" pitchFamily="34" charset="-127"/>
              <a:cs typeface="+mn-cs"/>
            </a:endParaRPr>
          </a:p>
        </p:txBody>
      </p:sp>
      <p:pic>
        <p:nvPicPr>
          <p:cNvPr id="37" name="Object 9">
            <a:extLst>
              <a:ext uri="{FF2B5EF4-FFF2-40B4-BE49-F238E27FC236}">
                <a16:creationId xmlns:a16="http://schemas.microsoft.com/office/drawing/2014/main" id="{27333DC6-2766-419D-8F0D-D1625B7BFCCC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133333" y="2534972"/>
            <a:ext cx="1922729" cy="1935174"/>
          </a:xfrm>
          <a:prstGeom prst="rect">
            <a:avLst/>
          </a:prstGeom>
        </p:spPr>
      </p:pic>
      <p:sp>
        <p:nvSpPr>
          <p:cNvPr id="38" name="Object 12">
            <a:extLst>
              <a:ext uri="{FF2B5EF4-FFF2-40B4-BE49-F238E27FC236}">
                <a16:creationId xmlns:a16="http://schemas.microsoft.com/office/drawing/2014/main" id="{DAF0EA76-26B1-43E5-8871-650718F1EE81}"/>
              </a:ext>
            </a:extLst>
          </p:cNvPr>
          <p:cNvSpPr txBox="1"/>
          <p:nvPr/>
        </p:nvSpPr>
        <p:spPr>
          <a:xfrm>
            <a:off x="1923293" y="3078327"/>
            <a:ext cx="2342810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0" cap="none" spc="-100" normalizeH="0" baseline="0" noProof="0" dirty="0">
                <a:ln>
                  <a:noFill/>
                </a:ln>
                <a:solidFill>
                  <a:srgbClr val="22CC88"/>
                </a:solidFill>
                <a:effectLst/>
                <a:uLnTx/>
                <a:uFillTx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S-Core Dream 6 Bold" pitchFamily="34" charset="0"/>
              </a:rPr>
              <a:t>데이터 준비</a:t>
            </a:r>
            <a:endParaRPr kumimoji="0" lang="en-US" altLang="ko-KR" sz="1800" b="0" i="0" u="none" strike="noStrike" kern="0" cap="none" spc="-100" normalizeH="0" baseline="0" noProof="0" dirty="0">
              <a:ln>
                <a:noFill/>
              </a:ln>
              <a:solidFill>
                <a:srgbClr val="22CC88"/>
              </a:solidFill>
              <a:effectLst/>
              <a:uLnTx/>
              <a:uFillTx/>
              <a:latin typeface="에스코어 드림 6 Bold" panose="020B0703030302020204" pitchFamily="34" charset="-127"/>
              <a:ea typeface="에스코어 드림 6 Bold" panose="020B0703030302020204" pitchFamily="34" charset="-127"/>
              <a:cs typeface="S-Core Dream 6 Bold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0" cap="none" spc="-100" normalizeH="0" baseline="0" noProof="0" dirty="0">
                <a:ln>
                  <a:noFill/>
                </a:ln>
                <a:solidFill>
                  <a:srgbClr val="22CC88"/>
                </a:solidFill>
                <a:effectLst/>
                <a:uLnTx/>
                <a:uFillTx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&amp;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0" cap="none" spc="-100" normalizeH="0" baseline="0" noProof="0" dirty="0" err="1">
                <a:ln>
                  <a:noFill/>
                </a:ln>
                <a:solidFill>
                  <a:srgbClr val="22CC88"/>
                </a:solidFill>
                <a:effectLst/>
                <a:uLnTx/>
                <a:uFillTx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전처리</a:t>
            </a:r>
            <a:endParaRPr kumimoji="0" lang="en-US" sz="1800" b="0" i="0" u="none" strike="noStrike" kern="0" cap="none" spc="-100" normalizeH="0" baseline="0" noProof="0" dirty="0">
              <a:ln>
                <a:noFill/>
              </a:ln>
              <a:solidFill>
                <a:srgbClr val="22CC88"/>
              </a:solidFill>
              <a:effectLst/>
              <a:uLnTx/>
              <a:uFillTx/>
              <a:latin typeface="에스코어 드림 6 Bold" panose="020B0703030302020204" pitchFamily="34" charset="-127"/>
              <a:ea typeface="에스코어 드림 6 Bold" panose="020B0703030302020204" pitchFamily="34" charset="-127"/>
              <a:cs typeface="+mn-cs"/>
            </a:endParaRPr>
          </a:p>
        </p:txBody>
      </p:sp>
      <p:sp>
        <p:nvSpPr>
          <p:cNvPr id="25" name="Object 42">
            <a:extLst>
              <a:ext uri="{FF2B5EF4-FFF2-40B4-BE49-F238E27FC236}">
                <a16:creationId xmlns:a16="http://schemas.microsoft.com/office/drawing/2014/main" id="{75EBF4E2-A41E-4EAF-A58D-D9849716D3A0}"/>
              </a:ext>
            </a:extLst>
          </p:cNvPr>
          <p:cNvSpPr txBox="1"/>
          <p:nvPr/>
        </p:nvSpPr>
        <p:spPr>
          <a:xfrm>
            <a:off x="991127" y="837069"/>
            <a:ext cx="6400273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4000">
                <a:solidFill>
                  <a:srgbClr val="35363A"/>
                </a:solidFill>
                <a:latin typeface="Jalnan OTF" pitchFamily="34" charset="0"/>
                <a:cs typeface="Jalnan OTF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분석 내용 및 결과 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: 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방법론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85455E1-2529-401A-BA17-9A7CEBC4AD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1838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Object 43"/>
          <p:cNvSpPr txBox="1"/>
          <p:nvPr/>
        </p:nvSpPr>
        <p:spPr>
          <a:xfrm>
            <a:off x="1009302" y="495300"/>
            <a:ext cx="588720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0" cap="none" spc="-100" normalizeH="0" baseline="0" noProof="0" dirty="0">
                <a:ln>
                  <a:noFill/>
                </a:ln>
                <a:solidFill>
                  <a:srgbClr val="787878"/>
                </a:solidFill>
                <a:effectLst/>
                <a:uLnTx/>
                <a:uFillTx/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+mn-cs"/>
              </a:rPr>
              <a:t>1. PM</a:t>
            </a:r>
            <a:r>
              <a:rPr kumimoji="0" lang="ko-KR" altLang="en-US" sz="2000" b="0" i="0" u="none" strike="noStrike" kern="0" cap="none" spc="-100" normalizeH="0" baseline="0" noProof="0" dirty="0">
                <a:ln>
                  <a:noFill/>
                </a:ln>
                <a:solidFill>
                  <a:srgbClr val="787878"/>
                </a:solidFill>
                <a:effectLst/>
                <a:uLnTx/>
                <a:uFillTx/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+mn-cs"/>
              </a:rPr>
              <a:t>에 대한 인식</a:t>
            </a:r>
            <a:endParaRPr kumimoji="0" lang="en-US" sz="2000" b="0" i="0" u="none" strike="noStrike" kern="0" cap="none" spc="-100" normalizeH="0" baseline="0" noProof="0" dirty="0">
              <a:ln>
                <a:noFill/>
              </a:ln>
              <a:solidFill>
                <a:srgbClr val="787878"/>
              </a:solidFill>
              <a:effectLst/>
              <a:uLnTx/>
              <a:uFillTx/>
              <a:latin typeface="여기어때 잘난체 OTF" panose="020B0600000101010101" pitchFamily="34" charset="-127"/>
              <a:ea typeface="여기어때 잘난체 OTF" panose="020B0600000101010101" pitchFamily="34" charset="-127"/>
              <a:cs typeface="+mn-cs"/>
            </a:endParaRPr>
          </a:p>
        </p:txBody>
      </p:sp>
      <p:grpSp>
        <p:nvGrpSpPr>
          <p:cNvPr id="1011" name="그룹 1011"/>
          <p:cNvGrpSpPr/>
          <p:nvPr/>
        </p:nvGrpSpPr>
        <p:grpSpPr>
          <a:xfrm>
            <a:off x="977358" y="1678192"/>
            <a:ext cx="16330999" cy="55418"/>
            <a:chOff x="977358" y="1220958"/>
            <a:chExt cx="16330999" cy="55418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77358" y="1220958"/>
              <a:ext cx="16330999" cy="55418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977358" y="9202882"/>
            <a:ext cx="16330999" cy="55418"/>
            <a:chOff x="977358" y="9073658"/>
            <a:chExt cx="16330999" cy="55418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77358" y="9073658"/>
              <a:ext cx="16330999" cy="55418"/>
            </a:xfrm>
            <a:prstGeom prst="rect">
              <a:avLst/>
            </a:prstGeom>
          </p:spPr>
        </p:pic>
      </p:grpSp>
      <p:sp>
        <p:nvSpPr>
          <p:cNvPr id="50" name="Object 50"/>
          <p:cNvSpPr txBox="1"/>
          <p:nvPr/>
        </p:nvSpPr>
        <p:spPr>
          <a:xfrm>
            <a:off x="13868400" y="9410700"/>
            <a:ext cx="354157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0" cap="none" spc="-100" normalizeH="0" baseline="0" noProof="0" dirty="0">
                <a:ln>
                  <a:noFill/>
                </a:ln>
                <a:solidFill>
                  <a:srgbClr val="9E9E9E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-Core Dream 4 Regular" pitchFamily="34" charset="0"/>
              </a:rPr>
              <a:t>도로교통공단 서울지부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pic>
        <p:nvPicPr>
          <p:cNvPr id="44" name="그림 43" descr="텍스트이(가) 표시된 사진&#10;&#10;자동 생성된 설명">
            <a:extLst>
              <a:ext uri="{FF2B5EF4-FFF2-40B4-BE49-F238E27FC236}">
                <a16:creationId xmlns:a16="http://schemas.microsoft.com/office/drawing/2014/main" id="{3C32C3C7-B828-4DA8-933A-AF7F5C935D4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06" t="37395" r="606" b="37554"/>
          <a:stretch/>
        </p:blipFill>
        <p:spPr>
          <a:xfrm>
            <a:off x="838200" y="9234666"/>
            <a:ext cx="2002044" cy="709434"/>
          </a:xfrm>
          <a:prstGeom prst="rect">
            <a:avLst/>
          </a:prstGeom>
        </p:spPr>
      </p:pic>
      <p:grpSp>
        <p:nvGrpSpPr>
          <p:cNvPr id="22" name="그룹 1007">
            <a:extLst>
              <a:ext uri="{FF2B5EF4-FFF2-40B4-BE49-F238E27FC236}">
                <a16:creationId xmlns:a16="http://schemas.microsoft.com/office/drawing/2014/main" id="{9CE33833-733C-48C3-861D-A93339293F91}"/>
              </a:ext>
            </a:extLst>
          </p:cNvPr>
          <p:cNvGrpSpPr/>
          <p:nvPr/>
        </p:nvGrpSpPr>
        <p:grpSpPr>
          <a:xfrm>
            <a:off x="2133333" y="6398158"/>
            <a:ext cx="1922729" cy="1922729"/>
            <a:chOff x="2133333" y="6228146"/>
            <a:chExt cx="1922729" cy="1922729"/>
          </a:xfrm>
        </p:grpSpPr>
        <p:pic>
          <p:nvPicPr>
            <p:cNvPr id="24" name="Object 21">
              <a:extLst>
                <a:ext uri="{FF2B5EF4-FFF2-40B4-BE49-F238E27FC236}">
                  <a16:creationId xmlns:a16="http://schemas.microsoft.com/office/drawing/2014/main" id="{44C70073-57F4-4B3A-A5CE-63D2EF6393C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33333" y="6228146"/>
              <a:ext cx="1922729" cy="1922729"/>
            </a:xfrm>
            <a:prstGeom prst="rect">
              <a:avLst/>
            </a:prstGeom>
          </p:spPr>
        </p:pic>
      </p:grpSp>
      <p:pic>
        <p:nvPicPr>
          <p:cNvPr id="27" name="Object 15">
            <a:extLst>
              <a:ext uri="{FF2B5EF4-FFF2-40B4-BE49-F238E27FC236}">
                <a16:creationId xmlns:a16="http://schemas.microsoft.com/office/drawing/2014/main" id="{6378236A-0B13-4C5E-B781-04B523D48F44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133333" y="6385713"/>
            <a:ext cx="1922729" cy="1958187"/>
          </a:xfrm>
          <a:prstGeom prst="rect">
            <a:avLst/>
          </a:prstGeom>
        </p:spPr>
      </p:pic>
      <p:grpSp>
        <p:nvGrpSpPr>
          <p:cNvPr id="53" name="그룹 1007">
            <a:extLst>
              <a:ext uri="{FF2B5EF4-FFF2-40B4-BE49-F238E27FC236}">
                <a16:creationId xmlns:a16="http://schemas.microsoft.com/office/drawing/2014/main" id="{CA80A63F-8588-4478-AC4B-35D8D1EA0E5D}"/>
              </a:ext>
            </a:extLst>
          </p:cNvPr>
          <p:cNvGrpSpPr/>
          <p:nvPr/>
        </p:nvGrpSpPr>
        <p:grpSpPr>
          <a:xfrm>
            <a:off x="2133600" y="4457700"/>
            <a:ext cx="1922729" cy="1958187"/>
            <a:chOff x="2133333" y="6228146"/>
            <a:chExt cx="1922729" cy="1922729"/>
          </a:xfrm>
        </p:grpSpPr>
        <p:pic>
          <p:nvPicPr>
            <p:cNvPr id="54" name="Object 21">
              <a:extLst>
                <a:ext uri="{FF2B5EF4-FFF2-40B4-BE49-F238E27FC236}">
                  <a16:creationId xmlns:a16="http://schemas.microsoft.com/office/drawing/2014/main" id="{5287BCF9-8EE2-43DC-B23A-3D980D5E5C7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33333" y="6228146"/>
              <a:ext cx="1922729" cy="1922729"/>
            </a:xfrm>
            <a:prstGeom prst="rect">
              <a:avLst/>
            </a:prstGeom>
          </p:spPr>
        </p:pic>
      </p:grpSp>
      <p:sp>
        <p:nvSpPr>
          <p:cNvPr id="19" name="Object 18">
            <a:extLst>
              <a:ext uri="{FF2B5EF4-FFF2-40B4-BE49-F238E27FC236}">
                <a16:creationId xmlns:a16="http://schemas.microsoft.com/office/drawing/2014/main" id="{09BFE896-176B-4D80-AB53-CA69671DA875}"/>
              </a:ext>
            </a:extLst>
          </p:cNvPr>
          <p:cNvSpPr txBox="1"/>
          <p:nvPr/>
        </p:nvSpPr>
        <p:spPr>
          <a:xfrm>
            <a:off x="1447800" y="5001056"/>
            <a:ext cx="3293796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0" cap="none" spc="-100" normalizeH="0" baseline="0" noProof="0" dirty="0">
                <a:ln>
                  <a:noFill/>
                </a:ln>
                <a:solidFill>
                  <a:srgbClr val="22CC88"/>
                </a:solidFill>
                <a:effectLst/>
                <a:uLnTx/>
                <a:uFillTx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S-Core Dream 6 Bold" pitchFamily="34" charset="0"/>
              </a:rPr>
              <a:t>Tokenization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0" cap="none" spc="-100" normalizeH="0" baseline="0" noProof="0" dirty="0">
                <a:ln>
                  <a:noFill/>
                </a:ln>
                <a:solidFill>
                  <a:srgbClr val="22CC88"/>
                </a:solidFill>
                <a:effectLst/>
                <a:uLnTx/>
                <a:uFillTx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&amp;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0" cap="none" spc="-100" normalizeH="0" baseline="0" noProof="0" dirty="0">
                <a:ln>
                  <a:noFill/>
                </a:ln>
                <a:solidFill>
                  <a:srgbClr val="22CC88"/>
                </a:solidFill>
                <a:effectLst/>
                <a:uLnTx/>
                <a:uFillTx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Embedding</a:t>
            </a:r>
          </a:p>
        </p:txBody>
      </p:sp>
      <p:sp>
        <p:nvSpPr>
          <p:cNvPr id="23" name="Object 24">
            <a:extLst>
              <a:ext uri="{FF2B5EF4-FFF2-40B4-BE49-F238E27FC236}">
                <a16:creationId xmlns:a16="http://schemas.microsoft.com/office/drawing/2014/main" id="{8B9A7E43-1E59-4122-A885-8F6EE70F8EA0}"/>
              </a:ext>
            </a:extLst>
          </p:cNvPr>
          <p:cNvSpPr txBox="1"/>
          <p:nvPr/>
        </p:nvSpPr>
        <p:spPr>
          <a:xfrm>
            <a:off x="1295400" y="7200783"/>
            <a:ext cx="3598596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0" cap="none" spc="-1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언어모델링</a:t>
            </a:r>
            <a:endParaRPr kumimoji="0" lang="en-US" sz="1800" b="0" i="0" u="none" strike="noStrike" kern="0" cap="none" spc="-1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6 Bold" panose="020B0703030302020204" pitchFamily="34" charset="-127"/>
              <a:ea typeface="에스코어 드림 6 Bold" panose="020B0703030302020204" pitchFamily="34" charset="-127"/>
              <a:cs typeface="+mn-cs"/>
            </a:endParaRPr>
          </a:p>
        </p:txBody>
      </p:sp>
      <p:sp>
        <p:nvSpPr>
          <p:cNvPr id="31" name="Object 2">
            <a:extLst>
              <a:ext uri="{FF2B5EF4-FFF2-40B4-BE49-F238E27FC236}">
                <a16:creationId xmlns:a16="http://schemas.microsoft.com/office/drawing/2014/main" id="{DBE3A9DE-1A4D-4AE9-BC6D-6EB2359CD719}"/>
              </a:ext>
            </a:extLst>
          </p:cNvPr>
          <p:cNvSpPr txBox="1"/>
          <p:nvPr/>
        </p:nvSpPr>
        <p:spPr>
          <a:xfrm>
            <a:off x="4267200" y="3502559"/>
            <a:ext cx="13030200" cy="456528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733425" marR="0" lvl="0" indent="-28575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[</a:t>
            </a:r>
            <a:r>
              <a:rPr kumimoji="0" lang="ko-KR" alt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댓글</a:t>
            </a:r>
            <a:r>
              <a:rPr kumimoji="0" lang="en-US" altLang="ko-KR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] : </a:t>
            </a:r>
            <a:r>
              <a:rPr kumimoji="0" lang="ko-KR" alt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언론의 </a:t>
            </a:r>
            <a:r>
              <a:rPr kumimoji="0" lang="en-US" altLang="ko-KR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6</a:t>
            </a:r>
            <a:r>
              <a:rPr kumimoji="0" lang="ko-KR" alt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가지 주제에 대한 사람들의 반응 분석</a:t>
            </a:r>
            <a:endParaRPr kumimoji="0" lang="en-US" altLang="ko-KR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  <a:p>
            <a:pPr marL="269875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  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감성 분석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(Sentiment Analysis)</a:t>
            </a:r>
          </a:p>
          <a:p>
            <a:pPr marL="719138" marR="0" lvl="0" indent="-271463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LDA Model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을 통해 분류된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6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개의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Topic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에 대한 댓글을 분석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  <a:p>
            <a:pPr marL="719138" marR="0" lvl="0" indent="-271463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Pretrained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Model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: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 </a:t>
            </a:r>
            <a:r>
              <a:rPr kumimoji="0" lang="en-US" altLang="ko-KR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KoBERT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  <a:p>
            <a:pPr marL="904875" marR="0" lvl="1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모든 자연어 처리 분야에서 좋은 성능을 내는 범용 </a:t>
            </a:r>
            <a:r>
              <a:rPr lang="en-US" altLang="ko-KR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Language Model</a:t>
            </a:r>
            <a:r>
              <a:rPr lang="ko-KR" altLang="en-US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인 구글의 </a:t>
            </a:r>
            <a:r>
              <a:rPr lang="en-US" altLang="ko-KR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Bert</a:t>
            </a:r>
            <a:r>
              <a:rPr lang="ko-KR" altLang="en-US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를 기반으로 한국어 위키에서 </a:t>
            </a:r>
            <a:r>
              <a:rPr lang="en-US" altLang="ko-KR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5</a:t>
            </a:r>
            <a:r>
              <a:rPr lang="ko-KR" altLang="en-US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백만개의 문장과 </a:t>
            </a:r>
            <a:r>
              <a:rPr lang="en-US" altLang="ko-KR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54</a:t>
            </a:r>
            <a:r>
              <a:rPr lang="ko-KR" altLang="en-US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백만개의 단어를 학습시켜 한국어 처리에 특화된 </a:t>
            </a:r>
            <a:r>
              <a:rPr lang="en-US" altLang="ko-KR" dirty="0" err="1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SKTBrain</a:t>
            </a:r>
            <a:r>
              <a:rPr lang="ko-KR" altLang="en-US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의 오픈소스 기계번역 모델</a:t>
            </a:r>
            <a:endParaRPr lang="en-US" altLang="ko-KR" dirty="0">
              <a:solidFill>
                <a:prstClr val="black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19138" marR="0" lvl="0" indent="-271463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Fine Tuning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데이터 셋 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  <a:p>
            <a:pPr marL="904875" lvl="1">
              <a:lnSpc>
                <a:spcPct val="150000"/>
              </a:lnSpc>
              <a:defRPr/>
            </a:pPr>
            <a:r>
              <a:rPr kumimoji="0" lang="en-US" altLang="ko-KR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AIHub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 제공 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'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한국어 감정정보가 포함된 단발성 대화 데이터셋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’ </a:t>
            </a:r>
          </a:p>
          <a:p>
            <a:pPr marL="904875" lvl="1">
              <a:lnSpc>
                <a:spcPct val="150000"/>
              </a:lnSpc>
              <a:defRPr/>
            </a:pP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(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기쁨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, 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슬픔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, 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놀람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, 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분노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, 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공포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, 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혐오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, 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중립 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7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가지 감정 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Labeling Dataset)</a:t>
            </a:r>
          </a:p>
          <a:p>
            <a:pPr marL="447675"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grpSp>
        <p:nvGrpSpPr>
          <p:cNvPr id="32" name="그룹 1003">
            <a:extLst>
              <a:ext uri="{FF2B5EF4-FFF2-40B4-BE49-F238E27FC236}">
                <a16:creationId xmlns:a16="http://schemas.microsoft.com/office/drawing/2014/main" id="{C4D99FFD-DBA9-4BCC-9B1F-ABC1D28EA210}"/>
              </a:ext>
            </a:extLst>
          </p:cNvPr>
          <p:cNvGrpSpPr/>
          <p:nvPr/>
        </p:nvGrpSpPr>
        <p:grpSpPr>
          <a:xfrm>
            <a:off x="2133333" y="2552700"/>
            <a:ext cx="1922729" cy="1922729"/>
            <a:chOff x="2133333" y="2382688"/>
            <a:chExt cx="1922729" cy="1922729"/>
          </a:xfrm>
        </p:grpSpPr>
        <p:pic>
          <p:nvPicPr>
            <p:cNvPr id="33" name="Object 9">
              <a:extLst>
                <a:ext uri="{FF2B5EF4-FFF2-40B4-BE49-F238E27FC236}">
                  <a16:creationId xmlns:a16="http://schemas.microsoft.com/office/drawing/2014/main" id="{FCADA327-62D5-4117-B490-711A016DFF5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33333" y="2382688"/>
              <a:ext cx="1922729" cy="1922729"/>
            </a:xfrm>
            <a:prstGeom prst="rect">
              <a:avLst/>
            </a:prstGeom>
          </p:spPr>
        </p:pic>
      </p:grpSp>
      <p:sp>
        <p:nvSpPr>
          <p:cNvPr id="34" name="Object 12">
            <a:extLst>
              <a:ext uri="{FF2B5EF4-FFF2-40B4-BE49-F238E27FC236}">
                <a16:creationId xmlns:a16="http://schemas.microsoft.com/office/drawing/2014/main" id="{67826E80-E01D-4652-B8D8-4B67E4083CB5}"/>
              </a:ext>
            </a:extLst>
          </p:cNvPr>
          <p:cNvSpPr txBox="1"/>
          <p:nvPr/>
        </p:nvSpPr>
        <p:spPr>
          <a:xfrm>
            <a:off x="1923293" y="3078327"/>
            <a:ext cx="2342810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0" cap="none" spc="-1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S-Core Dream 6 Bold" pitchFamily="34" charset="0"/>
              </a:rPr>
              <a:t>데이터 준비</a:t>
            </a:r>
            <a:endParaRPr kumimoji="0" lang="en-US" altLang="ko-KR" sz="1800" b="0" i="0" u="none" strike="noStrike" kern="0" cap="none" spc="-1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6 Bold" panose="020B0703030302020204" pitchFamily="34" charset="-127"/>
              <a:ea typeface="에스코어 드림 6 Bold" panose="020B0703030302020204" pitchFamily="34" charset="-127"/>
              <a:cs typeface="S-Core Dream 6 Bold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0" cap="none" spc="-1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&amp;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0" cap="none" spc="-10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전처리</a:t>
            </a:r>
            <a:endParaRPr kumimoji="0" lang="en-US" sz="1800" b="0" i="0" u="none" strike="noStrike" kern="0" cap="none" spc="-1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6 Bold" panose="020B0703030302020204" pitchFamily="34" charset="-127"/>
              <a:ea typeface="에스코어 드림 6 Bold" panose="020B0703030302020204" pitchFamily="34" charset="-127"/>
              <a:cs typeface="+mn-cs"/>
            </a:endParaRPr>
          </a:p>
        </p:txBody>
      </p:sp>
      <p:pic>
        <p:nvPicPr>
          <p:cNvPr id="37" name="Object 9">
            <a:extLst>
              <a:ext uri="{FF2B5EF4-FFF2-40B4-BE49-F238E27FC236}">
                <a16:creationId xmlns:a16="http://schemas.microsoft.com/office/drawing/2014/main" id="{27333DC6-2766-419D-8F0D-D1625B7BFCCC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133333" y="2534972"/>
            <a:ext cx="1922729" cy="1935174"/>
          </a:xfrm>
          <a:prstGeom prst="rect">
            <a:avLst/>
          </a:prstGeom>
        </p:spPr>
      </p:pic>
      <p:sp>
        <p:nvSpPr>
          <p:cNvPr id="38" name="Object 12">
            <a:extLst>
              <a:ext uri="{FF2B5EF4-FFF2-40B4-BE49-F238E27FC236}">
                <a16:creationId xmlns:a16="http://schemas.microsoft.com/office/drawing/2014/main" id="{DAF0EA76-26B1-43E5-8871-650718F1EE81}"/>
              </a:ext>
            </a:extLst>
          </p:cNvPr>
          <p:cNvSpPr txBox="1"/>
          <p:nvPr/>
        </p:nvSpPr>
        <p:spPr>
          <a:xfrm>
            <a:off x="1923293" y="3078327"/>
            <a:ext cx="2342810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0" cap="none" spc="-100" normalizeH="0" baseline="0" noProof="0" dirty="0">
                <a:ln>
                  <a:noFill/>
                </a:ln>
                <a:solidFill>
                  <a:srgbClr val="22CC88"/>
                </a:solidFill>
                <a:effectLst/>
                <a:uLnTx/>
                <a:uFillTx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S-Core Dream 6 Bold" pitchFamily="34" charset="0"/>
              </a:rPr>
              <a:t>데이터 준비</a:t>
            </a:r>
            <a:endParaRPr kumimoji="0" lang="en-US" altLang="ko-KR" sz="1800" b="0" i="0" u="none" strike="noStrike" kern="0" cap="none" spc="-100" normalizeH="0" baseline="0" noProof="0" dirty="0">
              <a:ln>
                <a:noFill/>
              </a:ln>
              <a:solidFill>
                <a:srgbClr val="22CC88"/>
              </a:solidFill>
              <a:effectLst/>
              <a:uLnTx/>
              <a:uFillTx/>
              <a:latin typeface="에스코어 드림 6 Bold" panose="020B0703030302020204" pitchFamily="34" charset="-127"/>
              <a:ea typeface="에스코어 드림 6 Bold" panose="020B0703030302020204" pitchFamily="34" charset="-127"/>
              <a:cs typeface="S-Core Dream 6 Bold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0" cap="none" spc="-100" normalizeH="0" baseline="0" noProof="0" dirty="0">
                <a:ln>
                  <a:noFill/>
                </a:ln>
                <a:solidFill>
                  <a:srgbClr val="22CC88"/>
                </a:solidFill>
                <a:effectLst/>
                <a:uLnTx/>
                <a:uFillTx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&amp;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0" cap="none" spc="-100" normalizeH="0" baseline="0" noProof="0" dirty="0" err="1">
                <a:ln>
                  <a:noFill/>
                </a:ln>
                <a:solidFill>
                  <a:srgbClr val="22CC88"/>
                </a:solidFill>
                <a:effectLst/>
                <a:uLnTx/>
                <a:uFillTx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전처리</a:t>
            </a:r>
            <a:endParaRPr kumimoji="0" lang="en-US" sz="1800" b="0" i="0" u="none" strike="noStrike" kern="0" cap="none" spc="-100" normalizeH="0" baseline="0" noProof="0" dirty="0">
              <a:ln>
                <a:noFill/>
              </a:ln>
              <a:solidFill>
                <a:srgbClr val="22CC88"/>
              </a:solidFill>
              <a:effectLst/>
              <a:uLnTx/>
              <a:uFillTx/>
              <a:latin typeface="에스코어 드림 6 Bold" panose="020B0703030302020204" pitchFamily="34" charset="-127"/>
              <a:ea typeface="에스코어 드림 6 Bold" panose="020B0703030302020204" pitchFamily="34" charset="-127"/>
              <a:cs typeface="+mn-cs"/>
            </a:endParaRPr>
          </a:p>
        </p:txBody>
      </p:sp>
      <p:sp>
        <p:nvSpPr>
          <p:cNvPr id="25" name="Object 42">
            <a:extLst>
              <a:ext uri="{FF2B5EF4-FFF2-40B4-BE49-F238E27FC236}">
                <a16:creationId xmlns:a16="http://schemas.microsoft.com/office/drawing/2014/main" id="{E6963230-03F8-4272-A8E9-D0A8C08D3D6F}"/>
              </a:ext>
            </a:extLst>
          </p:cNvPr>
          <p:cNvSpPr txBox="1"/>
          <p:nvPr/>
        </p:nvSpPr>
        <p:spPr>
          <a:xfrm>
            <a:off x="991127" y="837069"/>
            <a:ext cx="6400273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4000">
                <a:solidFill>
                  <a:srgbClr val="35363A"/>
                </a:solidFill>
                <a:latin typeface="Jalnan OTF" pitchFamily="34" charset="0"/>
                <a:cs typeface="Jalnan OTF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분석 내용 및 결과 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: 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방법론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70960E9-F2C1-4420-9A5C-37F5FBC58A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3860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B2106DFC-3912-4942-BC5F-B42ADD5C5AA3}"/>
              </a:ext>
            </a:extLst>
          </p:cNvPr>
          <p:cNvCxnSpPr>
            <a:cxnSpLocks/>
          </p:cNvCxnSpPr>
          <p:nvPr/>
        </p:nvCxnSpPr>
        <p:spPr>
          <a:xfrm>
            <a:off x="1905000" y="5531836"/>
            <a:ext cx="6568440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B8B3294E-DE8A-4EF0-8E32-8BEB01C27B50}"/>
              </a:ext>
            </a:extLst>
          </p:cNvPr>
          <p:cNvCxnSpPr>
            <a:cxnSpLocks/>
          </p:cNvCxnSpPr>
          <p:nvPr/>
        </p:nvCxnSpPr>
        <p:spPr>
          <a:xfrm flipV="1">
            <a:off x="5199529" y="2229972"/>
            <a:ext cx="0" cy="643951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타원 56">
            <a:extLst>
              <a:ext uri="{FF2B5EF4-FFF2-40B4-BE49-F238E27FC236}">
                <a16:creationId xmlns:a16="http://schemas.microsoft.com/office/drawing/2014/main" id="{268727C9-77FD-411A-8433-9B19D339A396}"/>
              </a:ext>
            </a:extLst>
          </p:cNvPr>
          <p:cNvSpPr/>
          <p:nvPr/>
        </p:nvSpPr>
        <p:spPr>
          <a:xfrm>
            <a:off x="4147474" y="2890174"/>
            <a:ext cx="957926" cy="957926"/>
          </a:xfrm>
          <a:prstGeom prst="ellipse">
            <a:avLst/>
          </a:prstGeom>
          <a:solidFill>
            <a:srgbClr val="22CC88">
              <a:alpha val="66667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solidFill>
                <a:prstClr val="white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2F36F0A8-354B-4C7B-B60C-A2A6DF0088F1}"/>
              </a:ext>
            </a:extLst>
          </p:cNvPr>
          <p:cNvSpPr/>
          <p:nvPr/>
        </p:nvSpPr>
        <p:spPr>
          <a:xfrm>
            <a:off x="7467600" y="5829300"/>
            <a:ext cx="1295400" cy="1295400"/>
          </a:xfrm>
          <a:prstGeom prst="ellipse">
            <a:avLst/>
          </a:prstGeom>
          <a:solidFill>
            <a:srgbClr val="22CC88">
              <a:alpha val="66667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solidFill>
                <a:prstClr val="white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C171330D-5D6A-4F80-AF58-DB8297996F7E}"/>
              </a:ext>
            </a:extLst>
          </p:cNvPr>
          <p:cNvSpPr/>
          <p:nvPr/>
        </p:nvSpPr>
        <p:spPr>
          <a:xfrm>
            <a:off x="4837944" y="5758750"/>
            <a:ext cx="1213658" cy="1213658"/>
          </a:xfrm>
          <a:prstGeom prst="ellipse">
            <a:avLst/>
          </a:prstGeom>
          <a:solidFill>
            <a:srgbClr val="22CC88">
              <a:alpha val="66667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solidFill>
                <a:prstClr val="white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84661422-7E77-437F-B1D9-47CF87F15FAA}"/>
              </a:ext>
            </a:extLst>
          </p:cNvPr>
          <p:cNvSpPr/>
          <p:nvPr/>
        </p:nvSpPr>
        <p:spPr>
          <a:xfrm>
            <a:off x="4455818" y="6566247"/>
            <a:ext cx="1792582" cy="1792582"/>
          </a:xfrm>
          <a:prstGeom prst="ellipse">
            <a:avLst/>
          </a:prstGeom>
          <a:solidFill>
            <a:srgbClr val="22CC88">
              <a:alpha val="66667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solidFill>
                <a:prstClr val="white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756D96B8-D0F4-4303-8275-1313AD6FDAD7}"/>
              </a:ext>
            </a:extLst>
          </p:cNvPr>
          <p:cNvSpPr/>
          <p:nvPr/>
        </p:nvSpPr>
        <p:spPr>
          <a:xfrm>
            <a:off x="3035950" y="6583687"/>
            <a:ext cx="2069450" cy="2069450"/>
          </a:xfrm>
          <a:prstGeom prst="ellipse">
            <a:avLst/>
          </a:prstGeom>
          <a:solidFill>
            <a:srgbClr val="22CC88">
              <a:alpha val="66667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solidFill>
                <a:prstClr val="white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1009302" y="495300"/>
            <a:ext cx="588720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0" cap="none" spc="-100" normalizeH="0" baseline="0" noProof="0" dirty="0">
                <a:ln>
                  <a:noFill/>
                </a:ln>
                <a:solidFill>
                  <a:srgbClr val="787878"/>
                </a:solidFill>
                <a:effectLst/>
                <a:uLnTx/>
                <a:uFillTx/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+mn-cs"/>
              </a:rPr>
              <a:t>1. PM</a:t>
            </a:r>
            <a:r>
              <a:rPr kumimoji="0" lang="ko-KR" altLang="en-US" sz="2000" b="0" i="0" u="none" strike="noStrike" kern="0" cap="none" spc="-100" normalizeH="0" baseline="0" noProof="0" dirty="0">
                <a:ln>
                  <a:noFill/>
                </a:ln>
                <a:solidFill>
                  <a:srgbClr val="787878"/>
                </a:solidFill>
                <a:effectLst/>
                <a:uLnTx/>
                <a:uFillTx/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+mn-cs"/>
              </a:rPr>
              <a:t>에 대한 인식</a:t>
            </a:r>
            <a:endParaRPr kumimoji="0" lang="en-US" sz="2000" b="0" i="0" u="none" strike="noStrike" kern="0" cap="none" spc="-100" normalizeH="0" baseline="0" noProof="0" dirty="0">
              <a:ln>
                <a:noFill/>
              </a:ln>
              <a:solidFill>
                <a:srgbClr val="787878"/>
              </a:solidFill>
              <a:effectLst/>
              <a:uLnTx/>
              <a:uFillTx/>
              <a:latin typeface="여기어때 잘난체 OTF" panose="020B0600000101010101" pitchFamily="34" charset="-127"/>
              <a:ea typeface="여기어때 잘난체 OTF" panose="020B0600000101010101" pitchFamily="34" charset="-127"/>
              <a:cs typeface="+mn-cs"/>
            </a:endParaRPr>
          </a:p>
        </p:txBody>
      </p:sp>
      <p:grpSp>
        <p:nvGrpSpPr>
          <p:cNvPr id="1011" name="그룹 1011"/>
          <p:cNvGrpSpPr/>
          <p:nvPr/>
        </p:nvGrpSpPr>
        <p:grpSpPr>
          <a:xfrm>
            <a:off x="977358" y="1678192"/>
            <a:ext cx="16330999" cy="55418"/>
            <a:chOff x="977358" y="1220958"/>
            <a:chExt cx="16330999" cy="55418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77358" y="1220958"/>
              <a:ext cx="16330999" cy="55418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977358" y="9202882"/>
            <a:ext cx="16330999" cy="55418"/>
            <a:chOff x="977358" y="9073658"/>
            <a:chExt cx="16330999" cy="55418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77358" y="9073658"/>
              <a:ext cx="16330999" cy="55418"/>
            </a:xfrm>
            <a:prstGeom prst="rect">
              <a:avLst/>
            </a:prstGeom>
          </p:spPr>
        </p:pic>
      </p:grpSp>
      <p:sp>
        <p:nvSpPr>
          <p:cNvPr id="50" name="Object 50"/>
          <p:cNvSpPr txBox="1"/>
          <p:nvPr/>
        </p:nvSpPr>
        <p:spPr>
          <a:xfrm>
            <a:off x="13868400" y="9410700"/>
            <a:ext cx="354157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0" cap="none" spc="-100" normalizeH="0" baseline="0" noProof="0" dirty="0">
                <a:ln>
                  <a:noFill/>
                </a:ln>
                <a:solidFill>
                  <a:srgbClr val="9E9E9E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-Core Dream 4 Regular" pitchFamily="34" charset="0"/>
              </a:rPr>
              <a:t>도로교통공단 서울지부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pic>
        <p:nvPicPr>
          <p:cNvPr id="44" name="그림 43" descr="텍스트이(가) 표시된 사진&#10;&#10;자동 생성된 설명">
            <a:extLst>
              <a:ext uri="{FF2B5EF4-FFF2-40B4-BE49-F238E27FC236}">
                <a16:creationId xmlns:a16="http://schemas.microsoft.com/office/drawing/2014/main" id="{3C32C3C7-B828-4DA8-933A-AF7F5C935D4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06" t="37395" r="606" b="37554"/>
          <a:stretch/>
        </p:blipFill>
        <p:spPr>
          <a:xfrm>
            <a:off x="838200" y="9234666"/>
            <a:ext cx="2002044" cy="709434"/>
          </a:xfrm>
          <a:prstGeom prst="rect">
            <a:avLst/>
          </a:prstGeom>
        </p:spPr>
      </p:pic>
      <p:sp>
        <p:nvSpPr>
          <p:cNvPr id="5" name="타원 4">
            <a:extLst>
              <a:ext uri="{FF2B5EF4-FFF2-40B4-BE49-F238E27FC236}">
                <a16:creationId xmlns:a16="http://schemas.microsoft.com/office/drawing/2014/main" id="{C48BF03D-23A6-4AE4-A2FF-2DF2B797A58D}"/>
              </a:ext>
            </a:extLst>
          </p:cNvPr>
          <p:cNvSpPr/>
          <p:nvPr/>
        </p:nvSpPr>
        <p:spPr>
          <a:xfrm>
            <a:off x="1600200" y="5869478"/>
            <a:ext cx="1407622" cy="1407622"/>
          </a:xfrm>
          <a:prstGeom prst="ellipse">
            <a:avLst/>
          </a:prstGeom>
          <a:solidFill>
            <a:srgbClr val="22CC88">
              <a:alpha val="66667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solidFill>
                <a:prstClr val="white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49B8C6A-6056-40F3-9601-1FECB5B7B067}"/>
              </a:ext>
            </a:extLst>
          </p:cNvPr>
          <p:cNvSpPr/>
          <p:nvPr/>
        </p:nvSpPr>
        <p:spPr>
          <a:xfrm>
            <a:off x="1697181" y="6487628"/>
            <a:ext cx="1213658" cy="381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n-cs"/>
              </a:rPr>
              <a:t>법규위반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n-cs"/>
              </a:rPr>
              <a:t>처벌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FF4559A5-8F75-416C-B4A2-A95C6F6EF6D5}"/>
              </a:ext>
            </a:extLst>
          </p:cNvPr>
          <p:cNvSpPr/>
          <p:nvPr/>
        </p:nvSpPr>
        <p:spPr>
          <a:xfrm>
            <a:off x="7728550" y="6368869"/>
            <a:ext cx="767542" cy="381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n-cs"/>
              </a:rPr>
              <a:t>기업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n-cs"/>
              </a:rPr>
              <a:t>기술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+mn-cs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C33E3B9B-B94D-4459-B614-05F1B66C7775}"/>
              </a:ext>
            </a:extLst>
          </p:cNvPr>
          <p:cNvSpPr/>
          <p:nvPr/>
        </p:nvSpPr>
        <p:spPr>
          <a:xfrm>
            <a:off x="3279101" y="7537292"/>
            <a:ext cx="1577232" cy="3131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n-cs"/>
              </a:rPr>
              <a:t>도로교통법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n-cs"/>
              </a:rPr>
              <a:t>안전모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n-cs"/>
              </a:rPr>
              <a:t>,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n-cs"/>
              </a:rPr>
              <a:t>나이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DEAD866-5E70-46AA-AA46-04C223FAFF41}"/>
              </a:ext>
            </a:extLst>
          </p:cNvPr>
          <p:cNvSpPr/>
          <p:nvPr/>
        </p:nvSpPr>
        <p:spPr>
          <a:xfrm>
            <a:off x="5037125" y="7353300"/>
            <a:ext cx="832658" cy="381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n-cs"/>
              </a:rPr>
              <a:t>견인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FFA48BA-3135-4778-AA69-70C7AC625A4B}"/>
              </a:ext>
            </a:extLst>
          </p:cNvPr>
          <p:cNvSpPr/>
          <p:nvPr/>
        </p:nvSpPr>
        <p:spPr>
          <a:xfrm>
            <a:off x="4832434" y="6251326"/>
            <a:ext cx="1213658" cy="381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n-cs"/>
              </a:rPr>
              <a:t>사고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n-cs"/>
              </a:rPr>
              <a:t>보험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+mn-cs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19A15922-66C1-402E-8356-14BE3E5E370B}"/>
              </a:ext>
            </a:extLst>
          </p:cNvPr>
          <p:cNvSpPr/>
          <p:nvPr/>
        </p:nvSpPr>
        <p:spPr>
          <a:xfrm>
            <a:off x="4100632" y="3280399"/>
            <a:ext cx="1058614" cy="381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n-cs"/>
              </a:rPr>
              <a:t>화재 배터리</a:t>
            </a:r>
          </a:p>
        </p:txBody>
      </p:sp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6A981AEF-5149-4E37-8C9F-0B3413B471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6475839"/>
              </p:ext>
            </p:extLst>
          </p:nvPr>
        </p:nvGraphicFramePr>
        <p:xfrm>
          <a:off x="9530090" y="2552700"/>
          <a:ext cx="7545787" cy="4315144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389255">
                  <a:extLst>
                    <a:ext uri="{9D8B030D-6E8A-4147-A177-3AD203B41FA5}">
                      <a16:colId xmlns:a16="http://schemas.microsoft.com/office/drawing/2014/main" val="1138160194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2978258398"/>
                    </a:ext>
                  </a:extLst>
                </a:gridCol>
                <a:gridCol w="5175332">
                  <a:extLst>
                    <a:ext uri="{9D8B030D-6E8A-4147-A177-3AD203B41FA5}">
                      <a16:colId xmlns:a16="http://schemas.microsoft.com/office/drawing/2014/main" val="1008229661"/>
                    </a:ext>
                  </a:extLst>
                </a:gridCol>
              </a:tblGrid>
              <a:tr h="47466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2000" kern="1200" dirty="0">
                          <a:solidFill>
                            <a:schemeClr val="bg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 토픽</a:t>
                      </a:r>
                    </a:p>
                  </a:txBody>
                  <a:tcPr anchor="ctr">
                    <a:solidFill>
                      <a:srgbClr val="3BD19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r>
                        <a:rPr lang="ko-KR" altLang="en-US" sz="2000" kern="1200" dirty="0">
                          <a:solidFill>
                            <a:schemeClr val="bg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토픽</a:t>
                      </a:r>
                    </a:p>
                  </a:txBody>
                  <a:tcPr anchor="ctr">
                    <a:solidFill>
                      <a:srgbClr val="66BA9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kern="1200" dirty="0" err="1">
                          <a:solidFill>
                            <a:schemeClr val="bg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빈출어</a:t>
                      </a:r>
                      <a:endParaRPr lang="ko-KR" altLang="en-US" sz="2000" kern="1200" dirty="0">
                        <a:solidFill>
                          <a:schemeClr val="bg1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+mn-cs"/>
                      </a:endParaRPr>
                    </a:p>
                  </a:txBody>
                  <a:tcPr anchor="ctr">
                    <a:solidFill>
                      <a:srgbClr val="3BD19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7776957"/>
                  </a:ext>
                </a:extLst>
              </a:tr>
              <a:tr h="48679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>
                          <a:solidFill>
                            <a:prstClr val="black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1</a:t>
                      </a:r>
                      <a:endParaRPr lang="ko-KR" altLang="en-US" sz="1800" kern="1200" dirty="0">
                        <a:solidFill>
                          <a:prstClr val="black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kern="1200" dirty="0">
                          <a:solidFill>
                            <a:prstClr val="black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+mn-cs"/>
                        </a:rPr>
                        <a:t>견인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>
                          <a:solidFill>
                            <a:prstClr val="black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견인</a:t>
                      </a:r>
                      <a:r>
                        <a:rPr lang="en-US" altLang="ko-KR" sz="1800" kern="1200" dirty="0">
                          <a:solidFill>
                            <a:prstClr val="black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, </a:t>
                      </a:r>
                      <a:r>
                        <a:rPr lang="ko-KR" altLang="en-US" sz="1800" kern="1200" dirty="0">
                          <a:solidFill>
                            <a:prstClr val="black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자전거</a:t>
                      </a:r>
                      <a:r>
                        <a:rPr lang="en-US" altLang="ko-KR" sz="1800" kern="1200" dirty="0">
                          <a:solidFill>
                            <a:prstClr val="black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, </a:t>
                      </a:r>
                      <a:r>
                        <a:rPr lang="ko-KR" altLang="en-US" sz="1800" kern="1200" dirty="0">
                          <a:solidFill>
                            <a:prstClr val="black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공유</a:t>
                      </a:r>
                      <a:r>
                        <a:rPr lang="en-US" altLang="ko-KR" sz="1800" kern="1200" dirty="0">
                          <a:solidFill>
                            <a:prstClr val="black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, </a:t>
                      </a:r>
                      <a:r>
                        <a:rPr lang="ko-KR" altLang="en-US" sz="1800" kern="1200" dirty="0">
                          <a:solidFill>
                            <a:prstClr val="black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주차</a:t>
                      </a:r>
                      <a:r>
                        <a:rPr lang="en-US" altLang="ko-KR" sz="1800" kern="1200" dirty="0">
                          <a:solidFill>
                            <a:prstClr val="black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, </a:t>
                      </a:r>
                      <a:r>
                        <a:rPr lang="ko-KR" altLang="en-US" sz="1800" kern="1200" dirty="0">
                          <a:solidFill>
                            <a:prstClr val="black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업체</a:t>
                      </a:r>
                      <a:r>
                        <a:rPr lang="en-US" altLang="ko-KR" sz="1800" kern="1200" dirty="0">
                          <a:solidFill>
                            <a:prstClr val="black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, </a:t>
                      </a:r>
                      <a:r>
                        <a:rPr lang="ko-KR" altLang="en-US" sz="1800" kern="1200" dirty="0">
                          <a:solidFill>
                            <a:prstClr val="black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서울시</a:t>
                      </a:r>
                      <a:r>
                        <a:rPr lang="en-US" altLang="ko-KR" sz="1800" kern="1200" dirty="0">
                          <a:solidFill>
                            <a:prstClr val="black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, </a:t>
                      </a:r>
                      <a:r>
                        <a:rPr lang="ko-KR" altLang="en-US" sz="1800" kern="1200" dirty="0">
                          <a:solidFill>
                            <a:prstClr val="black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도로</a:t>
                      </a:r>
                      <a:r>
                        <a:rPr lang="en-US" altLang="ko-KR" sz="1800" kern="1200" dirty="0">
                          <a:solidFill>
                            <a:prstClr val="black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, </a:t>
                      </a:r>
                      <a:r>
                        <a:rPr lang="ko-KR" altLang="en-US" sz="1800" kern="1200" dirty="0">
                          <a:solidFill>
                            <a:prstClr val="black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이용</a:t>
                      </a:r>
                      <a:r>
                        <a:rPr lang="en-US" altLang="ko-KR" sz="1800" kern="1200" dirty="0">
                          <a:solidFill>
                            <a:prstClr val="black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, </a:t>
                      </a:r>
                    </a:p>
                    <a:p>
                      <a:pPr latinLnBrk="1"/>
                      <a:r>
                        <a:rPr lang="ko-KR" altLang="en-US" sz="1800" kern="1200" dirty="0">
                          <a:solidFill>
                            <a:prstClr val="black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안전</a:t>
                      </a:r>
                      <a:r>
                        <a:rPr lang="en-US" altLang="ko-KR" sz="1800" kern="1200" dirty="0">
                          <a:solidFill>
                            <a:prstClr val="black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, </a:t>
                      </a:r>
                      <a:r>
                        <a:rPr lang="ko-KR" altLang="en-US" sz="1800" kern="1200" dirty="0">
                          <a:solidFill>
                            <a:prstClr val="black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불법</a:t>
                      </a:r>
                      <a:r>
                        <a:rPr lang="en-US" altLang="ko-KR" sz="1800" kern="1200" dirty="0">
                          <a:solidFill>
                            <a:prstClr val="black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, </a:t>
                      </a:r>
                      <a:r>
                        <a:rPr lang="ko-KR" altLang="en-US" sz="1800" kern="1200" dirty="0">
                          <a:solidFill>
                            <a:prstClr val="black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구역</a:t>
                      </a:r>
                      <a:r>
                        <a:rPr lang="en-US" altLang="ko-KR" sz="1800" kern="1200" dirty="0">
                          <a:solidFill>
                            <a:prstClr val="black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, </a:t>
                      </a:r>
                      <a:r>
                        <a:rPr lang="ko-KR" altLang="en-US" sz="1800" kern="1200" dirty="0">
                          <a:solidFill>
                            <a:prstClr val="black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주행</a:t>
                      </a:r>
                      <a:r>
                        <a:rPr lang="en-US" altLang="ko-KR" sz="1800" kern="1200" dirty="0">
                          <a:solidFill>
                            <a:prstClr val="black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, </a:t>
                      </a:r>
                      <a:r>
                        <a:rPr lang="ko-KR" altLang="en-US" sz="1800" kern="1200" dirty="0">
                          <a:solidFill>
                            <a:prstClr val="black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인도</a:t>
                      </a:r>
                      <a:r>
                        <a:rPr lang="en-US" altLang="ko-KR" sz="1800" kern="1200" dirty="0">
                          <a:solidFill>
                            <a:prstClr val="black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, </a:t>
                      </a:r>
                      <a:r>
                        <a:rPr lang="ko-KR" altLang="en-US" sz="1800" kern="1200" dirty="0">
                          <a:solidFill>
                            <a:prstClr val="black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방치</a:t>
                      </a:r>
                      <a:r>
                        <a:rPr lang="en-US" altLang="ko-KR" sz="1800" kern="1200" dirty="0">
                          <a:solidFill>
                            <a:prstClr val="black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, </a:t>
                      </a:r>
                      <a:r>
                        <a:rPr lang="ko-KR" altLang="en-US" sz="1800" kern="1200" dirty="0">
                          <a:solidFill>
                            <a:prstClr val="black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시행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97042217"/>
                  </a:ext>
                </a:extLst>
              </a:tr>
              <a:tr h="48679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>
                          <a:solidFill>
                            <a:prstClr val="black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2</a:t>
                      </a:r>
                      <a:endParaRPr lang="ko-KR" altLang="en-US" sz="1800" kern="1200" dirty="0">
                        <a:solidFill>
                          <a:prstClr val="black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kern="1200" dirty="0">
                          <a:solidFill>
                            <a:prstClr val="black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+mn-cs"/>
                        </a:rPr>
                        <a:t>화재</a:t>
                      </a:r>
                      <a:r>
                        <a:rPr lang="en-US" altLang="ko-KR" sz="2000" kern="1200" dirty="0">
                          <a:solidFill>
                            <a:prstClr val="black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+mn-cs"/>
                        </a:rPr>
                        <a:t>, </a:t>
                      </a:r>
                      <a:r>
                        <a:rPr lang="ko-KR" altLang="en-US" sz="2000" kern="1200" dirty="0">
                          <a:solidFill>
                            <a:prstClr val="black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+mn-cs"/>
                        </a:rPr>
                        <a:t>배터리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>
                          <a:solidFill>
                            <a:prstClr val="black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충전</a:t>
                      </a:r>
                      <a:r>
                        <a:rPr lang="en-US" altLang="ko-KR" sz="1800" kern="1200" dirty="0">
                          <a:solidFill>
                            <a:prstClr val="black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, </a:t>
                      </a:r>
                      <a:r>
                        <a:rPr lang="ko-KR" altLang="en-US" sz="1800" kern="1200" dirty="0">
                          <a:solidFill>
                            <a:prstClr val="black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화재</a:t>
                      </a:r>
                      <a:r>
                        <a:rPr lang="en-US" altLang="ko-KR" sz="1800" kern="1200" dirty="0">
                          <a:solidFill>
                            <a:prstClr val="black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, </a:t>
                      </a:r>
                      <a:r>
                        <a:rPr lang="ko-KR" altLang="en-US" sz="1800" kern="1200" dirty="0">
                          <a:solidFill>
                            <a:prstClr val="black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제품</a:t>
                      </a:r>
                      <a:r>
                        <a:rPr lang="en-US" altLang="ko-KR" sz="1800" kern="1200" dirty="0">
                          <a:solidFill>
                            <a:prstClr val="black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, </a:t>
                      </a:r>
                      <a:r>
                        <a:rPr lang="ko-KR" altLang="en-US" sz="1800" kern="1200" dirty="0">
                          <a:solidFill>
                            <a:prstClr val="black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배터리</a:t>
                      </a:r>
                      <a:r>
                        <a:rPr lang="en-US" altLang="ko-KR" sz="1800" kern="1200" dirty="0">
                          <a:solidFill>
                            <a:prstClr val="black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, </a:t>
                      </a:r>
                      <a:r>
                        <a:rPr lang="ko-KR" altLang="en-US" sz="1800" kern="1200" dirty="0">
                          <a:solidFill>
                            <a:prstClr val="black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발생</a:t>
                      </a:r>
                      <a:r>
                        <a:rPr lang="en-US" altLang="ko-KR" sz="1800" kern="1200" dirty="0">
                          <a:solidFill>
                            <a:prstClr val="black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, </a:t>
                      </a:r>
                      <a:r>
                        <a:rPr lang="ko-KR" altLang="en-US" sz="1800" kern="1200" dirty="0">
                          <a:solidFill>
                            <a:prstClr val="black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사고</a:t>
                      </a:r>
                      <a:r>
                        <a:rPr lang="en-US" altLang="ko-KR" sz="1800" kern="1200" dirty="0">
                          <a:solidFill>
                            <a:prstClr val="black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, </a:t>
                      </a:r>
                      <a:r>
                        <a:rPr lang="ko-KR" altLang="en-US" sz="1800" kern="1200" dirty="0">
                          <a:solidFill>
                            <a:prstClr val="black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아파트</a:t>
                      </a:r>
                      <a:r>
                        <a:rPr lang="en-US" altLang="ko-KR" sz="1800" kern="1200" dirty="0">
                          <a:solidFill>
                            <a:prstClr val="black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, </a:t>
                      </a:r>
                      <a:r>
                        <a:rPr lang="ko-KR" altLang="en-US" sz="1800" kern="1200" dirty="0">
                          <a:solidFill>
                            <a:prstClr val="black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피해</a:t>
                      </a:r>
                      <a:r>
                        <a:rPr lang="en-US" altLang="ko-KR" sz="1800" kern="1200" dirty="0">
                          <a:solidFill>
                            <a:prstClr val="black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, </a:t>
                      </a:r>
                    </a:p>
                    <a:p>
                      <a:pPr latinLnBrk="1"/>
                      <a:r>
                        <a:rPr lang="ko-KR" altLang="en-US" sz="1800" kern="1200" dirty="0">
                          <a:solidFill>
                            <a:prstClr val="black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소방</a:t>
                      </a:r>
                      <a:r>
                        <a:rPr lang="en-US" altLang="ko-KR" sz="1800" kern="1200" dirty="0">
                          <a:solidFill>
                            <a:prstClr val="black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, </a:t>
                      </a:r>
                      <a:r>
                        <a:rPr lang="ko-KR" altLang="en-US" sz="1800" kern="1200" dirty="0">
                          <a:solidFill>
                            <a:prstClr val="black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조사</a:t>
                      </a:r>
                      <a:r>
                        <a:rPr lang="en-US" altLang="ko-KR" sz="1800" kern="1200" dirty="0">
                          <a:solidFill>
                            <a:prstClr val="black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, </a:t>
                      </a:r>
                      <a:r>
                        <a:rPr lang="ko-KR" altLang="en-US" sz="1800" kern="1200" dirty="0">
                          <a:solidFill>
                            <a:prstClr val="black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표시</a:t>
                      </a:r>
                      <a:r>
                        <a:rPr lang="en-US" altLang="ko-KR" sz="1800" kern="1200" dirty="0">
                          <a:solidFill>
                            <a:prstClr val="black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, </a:t>
                      </a:r>
                      <a:r>
                        <a:rPr lang="ko-KR" altLang="en-US" sz="1800" kern="1200" dirty="0">
                          <a:solidFill>
                            <a:prstClr val="black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소비자</a:t>
                      </a:r>
                      <a:r>
                        <a:rPr lang="en-US" altLang="ko-KR" sz="1800" kern="1200" dirty="0">
                          <a:solidFill>
                            <a:prstClr val="black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, </a:t>
                      </a:r>
                      <a:r>
                        <a:rPr lang="ko-KR" altLang="en-US" sz="1800" kern="1200" dirty="0">
                          <a:solidFill>
                            <a:prstClr val="black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경우</a:t>
                      </a:r>
                      <a:r>
                        <a:rPr lang="en-US" altLang="ko-KR" sz="1800" kern="1200" dirty="0">
                          <a:solidFill>
                            <a:prstClr val="black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, </a:t>
                      </a:r>
                      <a:r>
                        <a:rPr lang="ko-KR" altLang="en-US" sz="1800" kern="1200" dirty="0">
                          <a:solidFill>
                            <a:prstClr val="black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무단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110448"/>
                  </a:ext>
                </a:extLst>
              </a:tr>
              <a:tr h="48679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>
                          <a:solidFill>
                            <a:prstClr val="black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3</a:t>
                      </a:r>
                      <a:endParaRPr lang="ko-KR" altLang="en-US" sz="1800" kern="1200" dirty="0">
                        <a:solidFill>
                          <a:prstClr val="black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kern="1200" dirty="0">
                          <a:solidFill>
                            <a:prstClr val="black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+mn-cs"/>
                        </a:rPr>
                        <a:t>법규위반</a:t>
                      </a:r>
                      <a:r>
                        <a:rPr lang="en-US" altLang="ko-KR" sz="2000" kern="1200" dirty="0">
                          <a:solidFill>
                            <a:prstClr val="black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+mn-cs"/>
                        </a:rPr>
                        <a:t>, </a:t>
                      </a:r>
                      <a:r>
                        <a:rPr lang="ko-KR" altLang="en-US" sz="2000" kern="1200" dirty="0">
                          <a:solidFill>
                            <a:prstClr val="black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+mn-cs"/>
                        </a:rPr>
                        <a:t>처벌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>
                          <a:solidFill>
                            <a:prstClr val="black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사고</a:t>
                      </a:r>
                      <a:r>
                        <a:rPr lang="en-US" altLang="ko-KR" sz="1800" kern="1200" dirty="0">
                          <a:solidFill>
                            <a:prstClr val="black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, </a:t>
                      </a:r>
                      <a:r>
                        <a:rPr lang="ko-KR" altLang="en-US" sz="1800" kern="1200" dirty="0">
                          <a:solidFill>
                            <a:prstClr val="black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경찰</a:t>
                      </a:r>
                      <a:r>
                        <a:rPr lang="en-US" altLang="ko-KR" sz="1800" kern="1200" dirty="0">
                          <a:solidFill>
                            <a:prstClr val="black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, </a:t>
                      </a:r>
                      <a:r>
                        <a:rPr lang="ko-KR" altLang="en-US" sz="1800" kern="1200" dirty="0">
                          <a:solidFill>
                            <a:prstClr val="black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면허</a:t>
                      </a:r>
                      <a:r>
                        <a:rPr lang="en-US" altLang="ko-KR" sz="1800" kern="1200" dirty="0">
                          <a:solidFill>
                            <a:prstClr val="black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, </a:t>
                      </a:r>
                      <a:r>
                        <a:rPr lang="ko-KR" altLang="en-US" sz="1800" kern="1200" dirty="0">
                          <a:solidFill>
                            <a:prstClr val="black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운전자</a:t>
                      </a:r>
                      <a:r>
                        <a:rPr lang="en-US" altLang="ko-KR" sz="1800" kern="1200" dirty="0">
                          <a:solidFill>
                            <a:prstClr val="black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, </a:t>
                      </a:r>
                      <a:r>
                        <a:rPr lang="ko-KR" altLang="en-US" sz="1800" kern="1200" dirty="0">
                          <a:solidFill>
                            <a:prstClr val="black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음주운전</a:t>
                      </a:r>
                      <a:r>
                        <a:rPr lang="en-US" altLang="ko-KR" sz="1800" kern="1200" dirty="0">
                          <a:solidFill>
                            <a:prstClr val="black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, </a:t>
                      </a:r>
                      <a:r>
                        <a:rPr lang="ko-KR" altLang="en-US" sz="1800" kern="1200" dirty="0">
                          <a:solidFill>
                            <a:prstClr val="black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음주</a:t>
                      </a:r>
                      <a:r>
                        <a:rPr lang="en-US" altLang="ko-KR" sz="1800" kern="1200" dirty="0">
                          <a:solidFill>
                            <a:prstClr val="black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, </a:t>
                      </a:r>
                      <a:r>
                        <a:rPr lang="ko-KR" altLang="en-US" sz="1800" kern="1200" dirty="0">
                          <a:solidFill>
                            <a:prstClr val="black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상태</a:t>
                      </a:r>
                      <a:r>
                        <a:rPr lang="en-US" altLang="ko-KR" sz="1800" kern="1200" dirty="0">
                          <a:solidFill>
                            <a:prstClr val="black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, </a:t>
                      </a:r>
                    </a:p>
                    <a:p>
                      <a:pPr latinLnBrk="1"/>
                      <a:r>
                        <a:rPr lang="ko-KR" altLang="en-US" sz="1800" kern="1200" dirty="0">
                          <a:solidFill>
                            <a:prstClr val="black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운전</a:t>
                      </a:r>
                      <a:r>
                        <a:rPr lang="en-US" altLang="ko-KR" sz="1800" kern="1200" dirty="0">
                          <a:solidFill>
                            <a:prstClr val="black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, </a:t>
                      </a:r>
                      <a:r>
                        <a:rPr lang="ko-KR" altLang="en-US" sz="1800" kern="1200" dirty="0">
                          <a:solidFill>
                            <a:prstClr val="black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도로교통법</a:t>
                      </a:r>
                      <a:r>
                        <a:rPr lang="en-US" altLang="ko-KR" sz="1800" kern="1200" dirty="0">
                          <a:solidFill>
                            <a:prstClr val="black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, </a:t>
                      </a:r>
                      <a:r>
                        <a:rPr lang="ko-KR" altLang="en-US" sz="1800" kern="1200" dirty="0">
                          <a:solidFill>
                            <a:prstClr val="black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처벌</a:t>
                      </a:r>
                      <a:r>
                        <a:rPr lang="en-US" altLang="ko-KR" sz="1800" kern="1200" dirty="0">
                          <a:solidFill>
                            <a:prstClr val="black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, </a:t>
                      </a:r>
                      <a:r>
                        <a:rPr lang="ko-KR" altLang="en-US" sz="1800" kern="1200" dirty="0">
                          <a:solidFill>
                            <a:prstClr val="black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도로</a:t>
                      </a:r>
                      <a:r>
                        <a:rPr lang="en-US" altLang="ko-KR" sz="1800" kern="1200" dirty="0">
                          <a:solidFill>
                            <a:prstClr val="black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, </a:t>
                      </a:r>
                      <a:r>
                        <a:rPr lang="ko-KR" altLang="en-US" sz="1800" kern="1200" dirty="0">
                          <a:solidFill>
                            <a:prstClr val="black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자전거</a:t>
                      </a:r>
                      <a:r>
                        <a:rPr lang="en-US" altLang="ko-KR" sz="1800" kern="1200" dirty="0">
                          <a:solidFill>
                            <a:prstClr val="black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, </a:t>
                      </a:r>
                      <a:r>
                        <a:rPr lang="ko-KR" altLang="en-US" sz="1800" kern="1200" dirty="0">
                          <a:solidFill>
                            <a:prstClr val="black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차량</a:t>
                      </a:r>
                      <a:r>
                        <a:rPr lang="en-US" altLang="ko-KR" sz="1800" kern="1200" dirty="0">
                          <a:solidFill>
                            <a:prstClr val="black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, </a:t>
                      </a:r>
                      <a:r>
                        <a:rPr lang="ko-KR" altLang="en-US" sz="1800" kern="1200" dirty="0">
                          <a:solidFill>
                            <a:prstClr val="black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단속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25397414"/>
                  </a:ext>
                </a:extLst>
              </a:tr>
              <a:tr h="48679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>
                          <a:solidFill>
                            <a:prstClr val="black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4</a:t>
                      </a:r>
                      <a:endParaRPr lang="ko-KR" altLang="en-US" sz="1800" kern="1200" dirty="0">
                        <a:solidFill>
                          <a:prstClr val="black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kern="1200" dirty="0">
                          <a:solidFill>
                            <a:prstClr val="black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+mn-cs"/>
                        </a:rPr>
                        <a:t>사고</a:t>
                      </a:r>
                      <a:r>
                        <a:rPr lang="en-US" altLang="ko-KR" sz="2000" kern="1200" dirty="0">
                          <a:solidFill>
                            <a:prstClr val="black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+mn-cs"/>
                        </a:rPr>
                        <a:t>, </a:t>
                      </a:r>
                      <a:r>
                        <a:rPr lang="ko-KR" altLang="en-US" sz="2000" kern="1200" dirty="0">
                          <a:solidFill>
                            <a:prstClr val="black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+mn-cs"/>
                        </a:rPr>
                        <a:t>보험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>
                          <a:solidFill>
                            <a:prstClr val="black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사고</a:t>
                      </a:r>
                      <a:r>
                        <a:rPr lang="en-US" altLang="ko-KR" sz="1800" kern="1200" dirty="0">
                          <a:solidFill>
                            <a:prstClr val="black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, </a:t>
                      </a:r>
                      <a:r>
                        <a:rPr lang="ko-KR" altLang="en-US" sz="1800" kern="1200" dirty="0">
                          <a:solidFill>
                            <a:prstClr val="black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보험</a:t>
                      </a:r>
                      <a:r>
                        <a:rPr lang="en-US" altLang="ko-KR" sz="1800" kern="1200" dirty="0">
                          <a:solidFill>
                            <a:prstClr val="black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, </a:t>
                      </a:r>
                      <a:r>
                        <a:rPr lang="ko-KR" altLang="en-US" sz="1800" kern="1200" dirty="0">
                          <a:solidFill>
                            <a:prstClr val="black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이동</a:t>
                      </a:r>
                      <a:r>
                        <a:rPr lang="en-US" altLang="ko-KR" sz="1800" kern="1200" dirty="0">
                          <a:solidFill>
                            <a:prstClr val="black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, </a:t>
                      </a:r>
                      <a:r>
                        <a:rPr lang="ko-KR" altLang="en-US" sz="1800" kern="1200" dirty="0">
                          <a:solidFill>
                            <a:prstClr val="black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가입</a:t>
                      </a:r>
                      <a:r>
                        <a:rPr lang="en-US" altLang="ko-KR" sz="1800" kern="1200" dirty="0">
                          <a:solidFill>
                            <a:prstClr val="black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, </a:t>
                      </a:r>
                      <a:r>
                        <a:rPr lang="ko-KR" altLang="en-US" sz="1800" kern="1200" dirty="0">
                          <a:solidFill>
                            <a:prstClr val="black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수단</a:t>
                      </a:r>
                      <a:r>
                        <a:rPr lang="en-US" altLang="ko-KR" sz="1800" kern="1200" dirty="0">
                          <a:solidFill>
                            <a:prstClr val="black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, </a:t>
                      </a:r>
                      <a:r>
                        <a:rPr lang="ko-KR" altLang="en-US" sz="1800" kern="1200" dirty="0">
                          <a:solidFill>
                            <a:prstClr val="black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자동차</a:t>
                      </a:r>
                      <a:r>
                        <a:rPr lang="en-US" altLang="ko-KR" sz="1800" kern="1200" dirty="0">
                          <a:solidFill>
                            <a:prstClr val="black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, </a:t>
                      </a:r>
                      <a:r>
                        <a:rPr lang="ko-KR" altLang="en-US" sz="1800" kern="1200" dirty="0">
                          <a:solidFill>
                            <a:prstClr val="black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공유</a:t>
                      </a:r>
                      <a:r>
                        <a:rPr lang="en-US" altLang="ko-KR" sz="1800" kern="1200" dirty="0">
                          <a:solidFill>
                            <a:prstClr val="black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, </a:t>
                      </a:r>
                      <a:r>
                        <a:rPr lang="ko-KR" altLang="en-US" sz="1800" kern="1200" dirty="0">
                          <a:solidFill>
                            <a:prstClr val="black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보상</a:t>
                      </a:r>
                      <a:r>
                        <a:rPr lang="en-US" altLang="ko-KR" sz="1800" kern="1200" dirty="0">
                          <a:solidFill>
                            <a:prstClr val="black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, </a:t>
                      </a:r>
                      <a:r>
                        <a:rPr lang="ko-KR" altLang="en-US" sz="1800" kern="1200" dirty="0">
                          <a:solidFill>
                            <a:prstClr val="black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경우</a:t>
                      </a:r>
                      <a:r>
                        <a:rPr lang="en-US" altLang="ko-KR" sz="1800" kern="1200" dirty="0">
                          <a:solidFill>
                            <a:prstClr val="black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, </a:t>
                      </a:r>
                      <a:r>
                        <a:rPr lang="ko-KR" altLang="en-US" sz="1800" kern="1200" dirty="0">
                          <a:solidFill>
                            <a:prstClr val="black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발생</a:t>
                      </a:r>
                      <a:r>
                        <a:rPr lang="en-US" altLang="ko-KR" sz="1800" kern="1200" dirty="0">
                          <a:solidFill>
                            <a:prstClr val="black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, </a:t>
                      </a:r>
                      <a:r>
                        <a:rPr lang="ko-KR" altLang="en-US" sz="1800" kern="1200" dirty="0">
                          <a:solidFill>
                            <a:prstClr val="black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서비스</a:t>
                      </a:r>
                      <a:r>
                        <a:rPr lang="en-US" altLang="ko-KR" sz="1800" kern="1200" dirty="0">
                          <a:solidFill>
                            <a:prstClr val="black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, </a:t>
                      </a:r>
                      <a:r>
                        <a:rPr lang="ko-KR" altLang="en-US" sz="1800" kern="1200" dirty="0">
                          <a:solidFill>
                            <a:prstClr val="black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서울</a:t>
                      </a:r>
                      <a:r>
                        <a:rPr lang="en-US" altLang="ko-KR" sz="1800" kern="1200" dirty="0">
                          <a:solidFill>
                            <a:prstClr val="black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, </a:t>
                      </a:r>
                      <a:r>
                        <a:rPr lang="ko-KR" altLang="en-US" sz="1800" kern="1200" dirty="0">
                          <a:solidFill>
                            <a:prstClr val="black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업체</a:t>
                      </a:r>
                      <a:r>
                        <a:rPr lang="en-US" altLang="ko-KR" sz="1800" kern="1200" dirty="0">
                          <a:solidFill>
                            <a:prstClr val="black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, </a:t>
                      </a:r>
                      <a:r>
                        <a:rPr lang="ko-KR" altLang="en-US" sz="1800" kern="1200" dirty="0">
                          <a:solidFill>
                            <a:prstClr val="black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보상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06424677"/>
                  </a:ext>
                </a:extLst>
              </a:tr>
              <a:tr h="48679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>
                          <a:solidFill>
                            <a:prstClr val="black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5</a:t>
                      </a:r>
                      <a:endParaRPr lang="ko-KR" altLang="en-US" sz="1800" kern="1200" dirty="0">
                        <a:solidFill>
                          <a:prstClr val="black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kern="1200" dirty="0">
                          <a:solidFill>
                            <a:prstClr val="black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+mn-cs"/>
                        </a:rPr>
                        <a:t>기업</a:t>
                      </a:r>
                      <a:r>
                        <a:rPr lang="en-US" altLang="ko-KR" sz="2000" kern="1200" dirty="0">
                          <a:solidFill>
                            <a:prstClr val="black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+mn-cs"/>
                        </a:rPr>
                        <a:t>, </a:t>
                      </a:r>
                      <a:r>
                        <a:rPr lang="ko-KR" altLang="en-US" sz="2000" kern="1200" dirty="0">
                          <a:solidFill>
                            <a:prstClr val="black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+mn-cs"/>
                        </a:rPr>
                        <a:t>기술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>
                          <a:solidFill>
                            <a:prstClr val="black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서비스</a:t>
                      </a:r>
                      <a:r>
                        <a:rPr lang="en-US" altLang="ko-KR" sz="1800" kern="1200" dirty="0">
                          <a:solidFill>
                            <a:prstClr val="black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, </a:t>
                      </a:r>
                      <a:r>
                        <a:rPr lang="ko-KR" altLang="en-US" sz="1800" kern="1200" dirty="0" err="1">
                          <a:solidFill>
                            <a:prstClr val="black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모빌리티</a:t>
                      </a:r>
                      <a:r>
                        <a:rPr lang="en-US" altLang="ko-KR" sz="1800" kern="1200" dirty="0">
                          <a:solidFill>
                            <a:prstClr val="black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, </a:t>
                      </a:r>
                      <a:r>
                        <a:rPr lang="ko-KR" altLang="en-US" sz="1800" kern="1200" dirty="0">
                          <a:solidFill>
                            <a:prstClr val="black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공유</a:t>
                      </a:r>
                      <a:r>
                        <a:rPr lang="en-US" altLang="ko-KR" sz="1800" kern="1200" dirty="0">
                          <a:solidFill>
                            <a:prstClr val="black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, </a:t>
                      </a:r>
                      <a:r>
                        <a:rPr lang="ko-KR" altLang="en-US" sz="1800" kern="1200" dirty="0">
                          <a:solidFill>
                            <a:prstClr val="black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운영</a:t>
                      </a:r>
                      <a:r>
                        <a:rPr lang="en-US" altLang="ko-KR" sz="1800" kern="1200" dirty="0">
                          <a:solidFill>
                            <a:prstClr val="black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, </a:t>
                      </a:r>
                      <a:r>
                        <a:rPr lang="ko-KR" altLang="en-US" sz="1800" kern="1200" dirty="0">
                          <a:solidFill>
                            <a:prstClr val="black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사업</a:t>
                      </a:r>
                      <a:r>
                        <a:rPr lang="en-US" altLang="ko-KR" sz="1800" kern="1200" dirty="0">
                          <a:solidFill>
                            <a:prstClr val="black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, </a:t>
                      </a:r>
                      <a:r>
                        <a:rPr lang="ko-KR" altLang="en-US" sz="1800" kern="1200" dirty="0">
                          <a:solidFill>
                            <a:prstClr val="black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제공</a:t>
                      </a:r>
                      <a:r>
                        <a:rPr lang="en-US" altLang="ko-KR" sz="1800" kern="1200" dirty="0">
                          <a:solidFill>
                            <a:prstClr val="black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, </a:t>
                      </a:r>
                      <a:r>
                        <a:rPr lang="ko-KR" altLang="en-US" sz="1800" kern="1200" dirty="0">
                          <a:solidFill>
                            <a:prstClr val="black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주행</a:t>
                      </a:r>
                      <a:r>
                        <a:rPr lang="en-US" altLang="ko-KR" sz="1800" kern="1200" dirty="0">
                          <a:solidFill>
                            <a:prstClr val="black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, </a:t>
                      </a:r>
                    </a:p>
                    <a:p>
                      <a:pPr latinLnBrk="1"/>
                      <a:r>
                        <a:rPr lang="ko-KR" altLang="en-US" sz="1800" kern="1200" dirty="0">
                          <a:solidFill>
                            <a:prstClr val="black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이용</a:t>
                      </a:r>
                      <a:r>
                        <a:rPr lang="en-US" altLang="ko-KR" sz="1800" kern="1200" dirty="0">
                          <a:solidFill>
                            <a:prstClr val="black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, </a:t>
                      </a:r>
                      <a:r>
                        <a:rPr lang="ko-KR" altLang="en-US" sz="1800" kern="1200" dirty="0">
                          <a:solidFill>
                            <a:prstClr val="black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기술</a:t>
                      </a:r>
                      <a:r>
                        <a:rPr lang="en-US" altLang="ko-KR" sz="1800" kern="1200" dirty="0">
                          <a:solidFill>
                            <a:prstClr val="black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, </a:t>
                      </a:r>
                      <a:r>
                        <a:rPr lang="ko-KR" altLang="en-US" sz="1800" kern="1200" dirty="0">
                          <a:solidFill>
                            <a:prstClr val="black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안전</a:t>
                      </a:r>
                      <a:r>
                        <a:rPr lang="en-US" altLang="ko-KR" sz="1800" kern="1200" dirty="0">
                          <a:solidFill>
                            <a:prstClr val="black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, </a:t>
                      </a:r>
                      <a:r>
                        <a:rPr lang="ko-KR" altLang="en-US" sz="1800" kern="1200" dirty="0">
                          <a:solidFill>
                            <a:prstClr val="black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개발</a:t>
                      </a:r>
                      <a:r>
                        <a:rPr lang="en-US" altLang="ko-KR" sz="1800" kern="1200" dirty="0">
                          <a:solidFill>
                            <a:prstClr val="black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, </a:t>
                      </a:r>
                      <a:r>
                        <a:rPr lang="ko-KR" altLang="en-US" sz="1800" kern="1200" dirty="0">
                          <a:solidFill>
                            <a:prstClr val="black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국내</a:t>
                      </a:r>
                      <a:r>
                        <a:rPr lang="en-US" altLang="ko-KR" sz="1800" kern="1200" dirty="0">
                          <a:solidFill>
                            <a:prstClr val="black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, </a:t>
                      </a:r>
                      <a:r>
                        <a:rPr lang="ko-KR" altLang="en-US" sz="1800" kern="1200" dirty="0">
                          <a:solidFill>
                            <a:prstClr val="black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업체</a:t>
                      </a:r>
                      <a:r>
                        <a:rPr lang="en-US" altLang="ko-KR" sz="1800" kern="1200" dirty="0">
                          <a:solidFill>
                            <a:prstClr val="black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, </a:t>
                      </a:r>
                      <a:r>
                        <a:rPr lang="ko-KR" altLang="en-US" sz="1800" kern="1200" dirty="0">
                          <a:solidFill>
                            <a:prstClr val="black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이용자</a:t>
                      </a:r>
                      <a:r>
                        <a:rPr lang="en-US" altLang="ko-KR" sz="1800" kern="1200" dirty="0">
                          <a:solidFill>
                            <a:prstClr val="black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, </a:t>
                      </a:r>
                      <a:r>
                        <a:rPr lang="ko-KR" altLang="en-US" sz="1800" kern="1200" dirty="0">
                          <a:solidFill>
                            <a:prstClr val="black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시장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7143860"/>
                  </a:ext>
                </a:extLst>
              </a:tr>
              <a:tr h="48679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>
                          <a:solidFill>
                            <a:prstClr val="black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6</a:t>
                      </a:r>
                      <a:endParaRPr lang="ko-KR" altLang="en-US" sz="1800" kern="1200" dirty="0">
                        <a:solidFill>
                          <a:prstClr val="black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kern="1200" dirty="0">
                          <a:solidFill>
                            <a:prstClr val="black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+mn-cs"/>
                        </a:rPr>
                        <a:t>도로교통법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>
                          <a:solidFill>
                            <a:prstClr val="black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안전</a:t>
                      </a:r>
                      <a:r>
                        <a:rPr lang="en-US" altLang="ko-KR" sz="1800" kern="1200" dirty="0">
                          <a:solidFill>
                            <a:prstClr val="black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, </a:t>
                      </a:r>
                      <a:r>
                        <a:rPr lang="ko-KR" altLang="en-US" sz="1800" kern="1200" dirty="0">
                          <a:solidFill>
                            <a:prstClr val="black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이동</a:t>
                      </a:r>
                      <a:r>
                        <a:rPr lang="en-US" altLang="ko-KR" sz="1800" kern="1200" dirty="0">
                          <a:solidFill>
                            <a:prstClr val="black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, </a:t>
                      </a:r>
                      <a:r>
                        <a:rPr lang="ko-KR" altLang="en-US" sz="1800" kern="1200" dirty="0">
                          <a:solidFill>
                            <a:prstClr val="black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착용</a:t>
                      </a:r>
                      <a:r>
                        <a:rPr lang="en-US" altLang="ko-KR" sz="1800" kern="1200" dirty="0">
                          <a:solidFill>
                            <a:prstClr val="black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, </a:t>
                      </a:r>
                      <a:r>
                        <a:rPr lang="ko-KR" altLang="en-US" sz="1800" kern="1200" dirty="0">
                          <a:solidFill>
                            <a:prstClr val="black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정지</a:t>
                      </a:r>
                      <a:r>
                        <a:rPr lang="en-US" altLang="ko-KR" sz="1800" kern="1200" dirty="0">
                          <a:solidFill>
                            <a:prstClr val="black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, </a:t>
                      </a:r>
                      <a:r>
                        <a:rPr lang="ko-KR" altLang="en-US" sz="1800" kern="1200" dirty="0">
                          <a:solidFill>
                            <a:prstClr val="black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헬멧</a:t>
                      </a:r>
                      <a:r>
                        <a:rPr lang="en-US" altLang="ko-KR" sz="1800" kern="1200" dirty="0">
                          <a:solidFill>
                            <a:prstClr val="black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, </a:t>
                      </a:r>
                      <a:r>
                        <a:rPr lang="ko-KR" altLang="en-US" sz="1800" kern="1200" dirty="0">
                          <a:solidFill>
                            <a:prstClr val="black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이용자</a:t>
                      </a:r>
                      <a:r>
                        <a:rPr lang="en-US" altLang="ko-KR" sz="1800" kern="1200" dirty="0">
                          <a:solidFill>
                            <a:prstClr val="black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, </a:t>
                      </a:r>
                      <a:r>
                        <a:rPr lang="ko-KR" altLang="en-US" sz="1800" kern="1200" dirty="0">
                          <a:solidFill>
                            <a:prstClr val="black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도로교통법</a:t>
                      </a:r>
                      <a:r>
                        <a:rPr lang="en-US" altLang="ko-KR" sz="1800" kern="1200" dirty="0">
                          <a:solidFill>
                            <a:prstClr val="black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, </a:t>
                      </a:r>
                    </a:p>
                    <a:p>
                      <a:pPr latinLnBrk="1"/>
                      <a:r>
                        <a:rPr lang="ko-KR" altLang="en-US" sz="1800" kern="1200" dirty="0">
                          <a:solidFill>
                            <a:prstClr val="black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안전모</a:t>
                      </a:r>
                      <a:r>
                        <a:rPr lang="en-US" altLang="ko-KR" sz="1800" kern="1200" dirty="0">
                          <a:solidFill>
                            <a:prstClr val="black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, </a:t>
                      </a:r>
                      <a:r>
                        <a:rPr lang="ko-KR" altLang="en-US" sz="1800" kern="1200" dirty="0">
                          <a:solidFill>
                            <a:prstClr val="black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사고</a:t>
                      </a:r>
                      <a:r>
                        <a:rPr lang="en-US" altLang="ko-KR" sz="1800" kern="1200" dirty="0">
                          <a:solidFill>
                            <a:prstClr val="black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, </a:t>
                      </a:r>
                      <a:r>
                        <a:rPr lang="ko-KR" altLang="en-US" sz="1800" kern="1200" dirty="0">
                          <a:solidFill>
                            <a:prstClr val="black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면허</a:t>
                      </a:r>
                      <a:r>
                        <a:rPr lang="en-US" altLang="ko-KR" sz="1800" kern="1200" dirty="0">
                          <a:solidFill>
                            <a:prstClr val="black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, </a:t>
                      </a:r>
                      <a:r>
                        <a:rPr lang="ko-KR" altLang="en-US" sz="1800" kern="1200" dirty="0">
                          <a:solidFill>
                            <a:prstClr val="black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범칙금</a:t>
                      </a:r>
                      <a:r>
                        <a:rPr lang="en-US" altLang="ko-KR" sz="1800" kern="1200" dirty="0">
                          <a:solidFill>
                            <a:prstClr val="black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, </a:t>
                      </a:r>
                      <a:r>
                        <a:rPr lang="ko-KR" altLang="en-US" sz="1800" kern="1200" dirty="0">
                          <a:solidFill>
                            <a:prstClr val="black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시행</a:t>
                      </a:r>
                      <a:r>
                        <a:rPr lang="en-US" altLang="ko-KR" sz="1800" kern="1200" dirty="0">
                          <a:solidFill>
                            <a:prstClr val="black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, </a:t>
                      </a:r>
                      <a:r>
                        <a:rPr lang="ko-KR" altLang="en-US" sz="1800" kern="1200" dirty="0">
                          <a:solidFill>
                            <a:prstClr val="black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개정</a:t>
                      </a:r>
                      <a:r>
                        <a:rPr lang="en-US" altLang="ko-KR" sz="1800" kern="1200" dirty="0">
                          <a:solidFill>
                            <a:prstClr val="black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, </a:t>
                      </a:r>
                      <a:r>
                        <a:rPr lang="ko-KR" altLang="en-US" sz="1800" kern="1200" dirty="0">
                          <a:solidFill>
                            <a:prstClr val="black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만원</a:t>
                      </a:r>
                      <a:r>
                        <a:rPr lang="en-US" altLang="ko-KR" sz="1800" kern="1200" dirty="0">
                          <a:solidFill>
                            <a:prstClr val="black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, </a:t>
                      </a:r>
                      <a:r>
                        <a:rPr lang="ko-KR" altLang="en-US" sz="1800" kern="1200" dirty="0">
                          <a:solidFill>
                            <a:prstClr val="black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운전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59922777"/>
                  </a:ext>
                </a:extLst>
              </a:tr>
            </a:tbl>
          </a:graphicData>
        </a:graphic>
      </p:graphicFrame>
      <p:sp>
        <p:nvSpPr>
          <p:cNvPr id="31" name="직사각형 30">
            <a:extLst>
              <a:ext uri="{FF2B5EF4-FFF2-40B4-BE49-F238E27FC236}">
                <a16:creationId xmlns:a16="http://schemas.microsoft.com/office/drawing/2014/main" id="{099095C4-9A8F-4649-AEAE-73C81D26A734}"/>
              </a:ext>
            </a:extLst>
          </p:cNvPr>
          <p:cNvSpPr/>
          <p:nvPr/>
        </p:nvSpPr>
        <p:spPr>
          <a:xfrm>
            <a:off x="1690915" y="5186362"/>
            <a:ext cx="1058614" cy="381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n-cs"/>
              </a:rPr>
              <a:t>PC1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+mn-cs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B1BF9C2-4DA6-46B1-AD89-8A14E41735CA}"/>
              </a:ext>
            </a:extLst>
          </p:cNvPr>
          <p:cNvSpPr/>
          <p:nvPr/>
        </p:nvSpPr>
        <p:spPr>
          <a:xfrm>
            <a:off x="4961186" y="2171700"/>
            <a:ext cx="1058614" cy="381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n-cs"/>
              </a:rPr>
              <a:t>PC2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+mn-cs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42845F2-D370-4EB3-8BB4-2126C5FD3014}"/>
              </a:ext>
            </a:extLst>
          </p:cNvPr>
          <p:cNvSpPr/>
          <p:nvPr/>
        </p:nvSpPr>
        <p:spPr>
          <a:xfrm>
            <a:off x="5092563" y="7052335"/>
            <a:ext cx="423755" cy="3771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n-cs"/>
              </a:rPr>
              <a:t>(1)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+mn-cs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791295BD-C326-4C3B-8143-0D9BF11C8A10}"/>
              </a:ext>
            </a:extLst>
          </p:cNvPr>
          <p:cNvSpPr/>
          <p:nvPr/>
        </p:nvSpPr>
        <p:spPr>
          <a:xfrm>
            <a:off x="4392812" y="2895712"/>
            <a:ext cx="423755" cy="3771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n-cs"/>
              </a:rPr>
              <a:t>(2)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+mn-cs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681E4DED-C1A2-43C5-9223-17926F2A964A}"/>
              </a:ext>
            </a:extLst>
          </p:cNvPr>
          <p:cNvSpPr/>
          <p:nvPr/>
        </p:nvSpPr>
        <p:spPr>
          <a:xfrm>
            <a:off x="2070756" y="6083814"/>
            <a:ext cx="423755" cy="3771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n-cs"/>
              </a:rPr>
              <a:t>(3)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+mn-cs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76F3FBF-28BD-4CF4-8013-49FC4BE0255D}"/>
              </a:ext>
            </a:extLst>
          </p:cNvPr>
          <p:cNvSpPr/>
          <p:nvPr/>
        </p:nvSpPr>
        <p:spPr>
          <a:xfrm>
            <a:off x="5211518" y="5874098"/>
            <a:ext cx="423755" cy="3771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n-cs"/>
              </a:rPr>
              <a:t>(4)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+mn-cs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AB5C2206-7888-4B9E-B742-64615CFEFF64}"/>
              </a:ext>
            </a:extLst>
          </p:cNvPr>
          <p:cNvSpPr/>
          <p:nvPr/>
        </p:nvSpPr>
        <p:spPr>
          <a:xfrm>
            <a:off x="7882045" y="5995905"/>
            <a:ext cx="423755" cy="3771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n-cs"/>
              </a:rPr>
              <a:t>(5)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+mn-cs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178D7F3D-FB56-4922-B57F-730CEF314B7C}"/>
              </a:ext>
            </a:extLst>
          </p:cNvPr>
          <p:cNvSpPr/>
          <p:nvPr/>
        </p:nvSpPr>
        <p:spPr>
          <a:xfrm>
            <a:off x="3816073" y="7050367"/>
            <a:ext cx="423755" cy="3771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n-cs"/>
              </a:rPr>
              <a:t>(6)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+mn-cs"/>
            </a:endParaRPr>
          </a:p>
        </p:txBody>
      </p:sp>
      <p:sp>
        <p:nvSpPr>
          <p:cNvPr id="63" name="Object 2">
            <a:extLst>
              <a:ext uri="{FF2B5EF4-FFF2-40B4-BE49-F238E27FC236}">
                <a16:creationId xmlns:a16="http://schemas.microsoft.com/office/drawing/2014/main" id="{278500E5-BCF5-4B19-8C79-7528BC8EE315}"/>
              </a:ext>
            </a:extLst>
          </p:cNvPr>
          <p:cNvSpPr txBox="1"/>
          <p:nvPr/>
        </p:nvSpPr>
        <p:spPr>
          <a:xfrm>
            <a:off x="9067800" y="7278329"/>
            <a:ext cx="8165500" cy="188763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733425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언론에서 다뤄지는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PM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은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6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가지 토픽으로 구분될 수 있음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  <a:p>
            <a:pPr marL="733425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견인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(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전체 기사의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22%),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화재 배터리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(8%),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법규위반 처벌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(21%), </a:t>
            </a:r>
          </a:p>
          <a:p>
            <a:pPr marL="733425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사고 보험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(8%),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기업 기술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(10%),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도로교통법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(31%)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의 토픽으로 구성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  <a:p>
            <a:pPr marL="733425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38" name="Object 42">
            <a:extLst>
              <a:ext uri="{FF2B5EF4-FFF2-40B4-BE49-F238E27FC236}">
                <a16:creationId xmlns:a16="http://schemas.microsoft.com/office/drawing/2014/main" id="{0431B9AA-2FA8-49BB-8DB2-4D5E4B59300B}"/>
              </a:ext>
            </a:extLst>
          </p:cNvPr>
          <p:cNvSpPr txBox="1"/>
          <p:nvPr/>
        </p:nvSpPr>
        <p:spPr>
          <a:xfrm>
            <a:off x="991127" y="837069"/>
            <a:ext cx="6400273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4000">
                <a:solidFill>
                  <a:srgbClr val="35363A"/>
                </a:solidFill>
                <a:latin typeface="Jalnan OTF" pitchFamily="34" charset="0"/>
                <a:cs typeface="Jalnan OTF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분석 내용 및 결과 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: 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결과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A86404B-8FC3-4C6F-AF44-4A840A2F1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2909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Object 43"/>
          <p:cNvSpPr txBox="1"/>
          <p:nvPr/>
        </p:nvSpPr>
        <p:spPr>
          <a:xfrm>
            <a:off x="1009302" y="495300"/>
            <a:ext cx="588720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0" cap="none" spc="-100" normalizeH="0" baseline="0" noProof="0" dirty="0">
                <a:ln>
                  <a:noFill/>
                </a:ln>
                <a:solidFill>
                  <a:srgbClr val="787878"/>
                </a:solidFill>
                <a:effectLst/>
                <a:uLnTx/>
                <a:uFillTx/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+mn-cs"/>
              </a:rPr>
              <a:t>1. PM</a:t>
            </a:r>
            <a:r>
              <a:rPr kumimoji="0" lang="ko-KR" altLang="en-US" sz="2000" b="0" i="0" u="none" strike="noStrike" kern="0" cap="none" spc="-100" normalizeH="0" baseline="0" noProof="0" dirty="0">
                <a:ln>
                  <a:noFill/>
                </a:ln>
                <a:solidFill>
                  <a:srgbClr val="787878"/>
                </a:solidFill>
                <a:effectLst/>
                <a:uLnTx/>
                <a:uFillTx/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+mn-cs"/>
              </a:rPr>
              <a:t>에 대한 인식</a:t>
            </a:r>
            <a:endParaRPr kumimoji="0" lang="en-US" sz="2000" b="0" i="0" u="none" strike="noStrike" kern="0" cap="none" spc="-100" normalizeH="0" baseline="0" noProof="0" dirty="0">
              <a:ln>
                <a:noFill/>
              </a:ln>
              <a:solidFill>
                <a:srgbClr val="787878"/>
              </a:solidFill>
              <a:effectLst/>
              <a:uLnTx/>
              <a:uFillTx/>
              <a:latin typeface="여기어때 잘난체 OTF" panose="020B0600000101010101" pitchFamily="34" charset="-127"/>
              <a:ea typeface="여기어때 잘난체 OTF" panose="020B0600000101010101" pitchFamily="34" charset="-127"/>
              <a:cs typeface="+mn-cs"/>
            </a:endParaRPr>
          </a:p>
        </p:txBody>
      </p:sp>
      <p:grpSp>
        <p:nvGrpSpPr>
          <p:cNvPr id="1011" name="그룹 1011"/>
          <p:cNvGrpSpPr/>
          <p:nvPr/>
        </p:nvGrpSpPr>
        <p:grpSpPr>
          <a:xfrm>
            <a:off x="977358" y="1678192"/>
            <a:ext cx="16330999" cy="55418"/>
            <a:chOff x="977358" y="1220958"/>
            <a:chExt cx="16330999" cy="55418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77358" y="1220958"/>
              <a:ext cx="16330999" cy="55418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977358" y="9202882"/>
            <a:ext cx="16330999" cy="55418"/>
            <a:chOff x="977358" y="9073658"/>
            <a:chExt cx="16330999" cy="55418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77358" y="9073658"/>
              <a:ext cx="16330999" cy="55418"/>
            </a:xfrm>
            <a:prstGeom prst="rect">
              <a:avLst/>
            </a:prstGeom>
          </p:spPr>
        </p:pic>
      </p:grpSp>
      <p:sp>
        <p:nvSpPr>
          <p:cNvPr id="50" name="Object 50"/>
          <p:cNvSpPr txBox="1"/>
          <p:nvPr/>
        </p:nvSpPr>
        <p:spPr>
          <a:xfrm>
            <a:off x="13868400" y="9410700"/>
            <a:ext cx="354157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0" cap="none" spc="-100" normalizeH="0" baseline="0" noProof="0" dirty="0">
                <a:ln>
                  <a:noFill/>
                </a:ln>
                <a:solidFill>
                  <a:srgbClr val="9E9E9E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-Core Dream 4 Regular" pitchFamily="34" charset="0"/>
              </a:rPr>
              <a:t>도로교통공단 서울지부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pic>
        <p:nvPicPr>
          <p:cNvPr id="44" name="그림 43" descr="텍스트이(가) 표시된 사진&#10;&#10;자동 생성된 설명">
            <a:extLst>
              <a:ext uri="{FF2B5EF4-FFF2-40B4-BE49-F238E27FC236}">
                <a16:creationId xmlns:a16="http://schemas.microsoft.com/office/drawing/2014/main" id="{3C32C3C7-B828-4DA8-933A-AF7F5C935D4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06" t="37395" r="606" b="37554"/>
          <a:stretch/>
        </p:blipFill>
        <p:spPr>
          <a:xfrm>
            <a:off x="838200" y="9234666"/>
            <a:ext cx="2002044" cy="709434"/>
          </a:xfrm>
          <a:prstGeom prst="rect">
            <a:avLst/>
          </a:prstGeom>
        </p:spPr>
      </p:pic>
      <p:pic>
        <p:nvPicPr>
          <p:cNvPr id="38" name="그림 37" descr="텍스트, 표지판, 판매이(가) 표시된 사진&#10;&#10;자동 생성된 설명">
            <a:extLst>
              <a:ext uri="{FF2B5EF4-FFF2-40B4-BE49-F238E27FC236}">
                <a16:creationId xmlns:a16="http://schemas.microsoft.com/office/drawing/2014/main" id="{BF43AAFC-390A-44F8-BE8B-C9059B250A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2302932"/>
            <a:ext cx="9767456" cy="6362413"/>
          </a:xfrm>
          <a:prstGeom prst="rect">
            <a:avLst/>
          </a:prstGeom>
        </p:spPr>
      </p:pic>
      <p:sp>
        <p:nvSpPr>
          <p:cNvPr id="42" name="Object 2">
            <a:extLst>
              <a:ext uri="{FF2B5EF4-FFF2-40B4-BE49-F238E27FC236}">
                <a16:creationId xmlns:a16="http://schemas.microsoft.com/office/drawing/2014/main" id="{79AFA24F-9FD5-42F2-AF51-2A1145F95A4A}"/>
              </a:ext>
            </a:extLst>
          </p:cNvPr>
          <p:cNvSpPr txBox="1"/>
          <p:nvPr/>
        </p:nvSpPr>
        <p:spPr>
          <a:xfrm>
            <a:off x="11455416" y="4284655"/>
            <a:ext cx="5954557" cy="25750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2200" b="0" i="0" u="none" strike="noStrike" kern="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각 토픽에 대한 대중들의 반응을 살펴본 결과</a:t>
            </a:r>
            <a:r>
              <a:rPr kumimoji="0" lang="en-US" altLang="ko-KR" sz="2200" b="0" i="0" u="none" strike="noStrike" kern="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, </a:t>
            </a:r>
            <a:r>
              <a:rPr kumimoji="0" lang="ko-KR" altLang="en-US" sz="2200" b="0" i="0" u="none" strike="noStrike" kern="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전반적으로 혐오와 분노와 같은 부정적인 감정이 주를 이루고 있음</a:t>
            </a:r>
            <a:endParaRPr kumimoji="0" lang="en-US" altLang="ko-KR" sz="2200" b="0" i="0" u="none" strike="noStrike" kern="0" cap="none" spc="-1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kern="0" spc="-10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그러나 토픽 별로 반응의 차이가 존재하며</a:t>
            </a:r>
            <a:r>
              <a:rPr lang="en-US" altLang="ko-KR" sz="2200" kern="0" spc="-10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2200" kern="0" spc="-10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특히 기업과 기술에 대한 반응은 타 토픽과 상이</a:t>
            </a:r>
            <a:endParaRPr lang="en-US" altLang="ko-KR" sz="2200" kern="0" spc="-100" dirty="0">
              <a:solidFill>
                <a:prstClr val="black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47" name="Object 42">
            <a:extLst>
              <a:ext uri="{FF2B5EF4-FFF2-40B4-BE49-F238E27FC236}">
                <a16:creationId xmlns:a16="http://schemas.microsoft.com/office/drawing/2014/main" id="{10196E74-54D1-4483-BE22-0F14E42F1D66}"/>
              </a:ext>
            </a:extLst>
          </p:cNvPr>
          <p:cNvSpPr txBox="1"/>
          <p:nvPr/>
        </p:nvSpPr>
        <p:spPr>
          <a:xfrm>
            <a:off x="991127" y="837069"/>
            <a:ext cx="6400273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4000">
                <a:solidFill>
                  <a:srgbClr val="35363A"/>
                </a:solidFill>
                <a:latin typeface="Jalnan OTF" pitchFamily="34" charset="0"/>
                <a:cs typeface="Jalnan OTF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분석 내용 및 결과 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: 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결과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0828ED8-5C47-479B-9C82-53C28E0812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8569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1127" y="513160"/>
            <a:ext cx="3781067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4000" dirty="0">
                <a:solidFill>
                  <a:srgbClr val="35363A"/>
                </a:solidFill>
                <a:latin typeface="Jalnan OTF" pitchFamily="34" charset="0"/>
                <a:cs typeface="Jalnan OTF" pitchFamily="34" charset="0"/>
              </a:rPr>
              <a:t>INDEX</a:t>
            </a:r>
            <a:endParaRPr lang="en-US" sz="2000" dirty="0"/>
          </a:p>
        </p:txBody>
      </p:sp>
      <p:grpSp>
        <p:nvGrpSpPr>
          <p:cNvPr id="1008" name="그룹 1008"/>
          <p:cNvGrpSpPr/>
          <p:nvPr/>
        </p:nvGrpSpPr>
        <p:grpSpPr>
          <a:xfrm>
            <a:off x="977358" y="1220958"/>
            <a:ext cx="16330999" cy="55418"/>
            <a:chOff x="977358" y="1220958"/>
            <a:chExt cx="16330999" cy="55418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77358" y="1220958"/>
              <a:ext cx="16330999" cy="5541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77358" y="9073658"/>
            <a:ext cx="16330999" cy="55418"/>
            <a:chOff x="977358" y="9073658"/>
            <a:chExt cx="16330999" cy="55418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77358" y="9073658"/>
              <a:ext cx="16330999" cy="55418"/>
            </a:xfrm>
            <a:prstGeom prst="rect">
              <a:avLst/>
            </a:prstGeom>
          </p:spPr>
        </p:pic>
      </p:grpSp>
      <p:sp>
        <p:nvSpPr>
          <p:cNvPr id="46" name="Object 4">
            <a:extLst>
              <a:ext uri="{FF2B5EF4-FFF2-40B4-BE49-F238E27FC236}">
                <a16:creationId xmlns:a16="http://schemas.microsoft.com/office/drawing/2014/main" id="{E17815B2-610B-4BCD-B77A-637E596464F0}"/>
              </a:ext>
            </a:extLst>
          </p:cNvPr>
          <p:cNvSpPr txBox="1"/>
          <p:nvPr/>
        </p:nvSpPr>
        <p:spPr>
          <a:xfrm>
            <a:off x="977358" y="4284324"/>
            <a:ext cx="3169486" cy="7694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인턴십</a:t>
            </a:r>
            <a:r>
              <a:rPr lang="en-US" sz="2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ko-KR" altLang="en-US" sz="2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개요</a:t>
            </a:r>
            <a:endParaRPr lang="en-US" sz="24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r>
              <a:rPr lang="ko-KR" altLang="en-US" sz="2000" dirty="0">
                <a:latin typeface="S-Core Dream 3 Light" panose="020B0303030302020204" pitchFamily="34" charset="-127"/>
                <a:ea typeface="S-Core Dream 3 Light" panose="020B0303030302020204" pitchFamily="34" charset="-127"/>
              </a:rPr>
              <a:t>과제 목적과 일정</a:t>
            </a:r>
            <a:endParaRPr lang="en-US" sz="2000" dirty="0">
              <a:latin typeface="S-Core Dream 3 Light" panose="020B0303030302020204" pitchFamily="34" charset="-127"/>
              <a:ea typeface="S-Core Dream 3 Light" panose="020B0303030302020204" pitchFamily="34" charset="-127"/>
            </a:endParaRPr>
          </a:p>
        </p:txBody>
      </p:sp>
      <p:grpSp>
        <p:nvGrpSpPr>
          <p:cNvPr id="47" name="그룹 1002">
            <a:extLst>
              <a:ext uri="{FF2B5EF4-FFF2-40B4-BE49-F238E27FC236}">
                <a16:creationId xmlns:a16="http://schemas.microsoft.com/office/drawing/2014/main" id="{B217DD3B-F315-4BA4-89DC-1744600B32BB}"/>
              </a:ext>
            </a:extLst>
          </p:cNvPr>
          <p:cNvGrpSpPr/>
          <p:nvPr/>
        </p:nvGrpSpPr>
        <p:grpSpPr>
          <a:xfrm>
            <a:off x="1001958" y="5277060"/>
            <a:ext cx="16171510" cy="125301"/>
            <a:chOff x="1057102" y="5177051"/>
            <a:chExt cx="16171510" cy="125301"/>
          </a:xfrm>
        </p:grpSpPr>
        <p:pic>
          <p:nvPicPr>
            <p:cNvPr id="48" name="Object 8">
              <a:extLst>
                <a:ext uri="{FF2B5EF4-FFF2-40B4-BE49-F238E27FC236}">
                  <a16:creationId xmlns:a16="http://schemas.microsoft.com/office/drawing/2014/main" id="{CC03DD17-B3D5-4D56-8D70-DAF3D9A9CD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57102" y="5177051"/>
              <a:ext cx="16171510" cy="125301"/>
            </a:xfrm>
            <a:prstGeom prst="rect">
              <a:avLst/>
            </a:prstGeom>
          </p:spPr>
        </p:pic>
      </p:grpSp>
      <p:sp>
        <p:nvSpPr>
          <p:cNvPr id="51" name="Object 14">
            <a:extLst>
              <a:ext uri="{FF2B5EF4-FFF2-40B4-BE49-F238E27FC236}">
                <a16:creationId xmlns:a16="http://schemas.microsoft.com/office/drawing/2014/main" id="{EA608A1D-FA80-4C2D-994B-3D489CED2FCD}"/>
              </a:ext>
            </a:extLst>
          </p:cNvPr>
          <p:cNvSpPr txBox="1"/>
          <p:nvPr/>
        </p:nvSpPr>
        <p:spPr>
          <a:xfrm>
            <a:off x="4193831" y="4278316"/>
            <a:ext cx="3169486" cy="7694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S-Core Dream 6 Bold" pitchFamily="34" charset="0"/>
              </a:rPr>
              <a:t>프로젝트 개요</a:t>
            </a:r>
            <a:endParaRPr lang="en-US" sz="2400" dirty="0">
              <a:latin typeface="에스코어 드림 6 Bold" panose="020B0703030302020204" pitchFamily="34" charset="-127"/>
              <a:ea typeface="에스코어 드림 6 Bold" panose="020B0703030302020204" pitchFamily="34" charset="-127"/>
              <a:cs typeface="S-Core Dream 6 Bold" pitchFamily="34" charset="0"/>
            </a:endParaRPr>
          </a:p>
          <a:p>
            <a:r>
              <a:rPr lang="en-US" altLang="ko-KR" sz="2000" dirty="0">
                <a:latin typeface="S-Core Dream 3 Light" panose="020B0303030302020204" pitchFamily="34" charset="-127"/>
                <a:ea typeface="S-Core Dream 3 Light" panose="020B0303030302020204" pitchFamily="34" charset="-127"/>
              </a:rPr>
              <a:t>PM</a:t>
            </a:r>
            <a:r>
              <a:rPr lang="ko-KR" altLang="en-US" sz="2000" dirty="0">
                <a:latin typeface="S-Core Dream 3 Light" panose="020B0303030302020204" pitchFamily="34" charset="-127"/>
                <a:ea typeface="S-Core Dream 3 Light" panose="020B0303030302020204" pitchFamily="34" charset="-127"/>
              </a:rPr>
              <a:t>의 정의와 현황</a:t>
            </a:r>
            <a:endParaRPr lang="en-US" sz="2000" dirty="0">
              <a:latin typeface="S-Core Dream 3 Light" panose="020B0303030302020204" pitchFamily="34" charset="-127"/>
              <a:ea typeface="S-Core Dream 3 Light" panose="020B0303030302020204" pitchFamily="34" charset="-127"/>
            </a:endParaRPr>
          </a:p>
        </p:txBody>
      </p:sp>
      <p:sp>
        <p:nvSpPr>
          <p:cNvPr id="52" name="Object 15">
            <a:extLst>
              <a:ext uri="{FF2B5EF4-FFF2-40B4-BE49-F238E27FC236}">
                <a16:creationId xmlns:a16="http://schemas.microsoft.com/office/drawing/2014/main" id="{DAAED356-71C3-4382-8741-64575ED938C9}"/>
              </a:ext>
            </a:extLst>
          </p:cNvPr>
          <p:cNvSpPr txBox="1"/>
          <p:nvPr/>
        </p:nvSpPr>
        <p:spPr>
          <a:xfrm>
            <a:off x="7564856" y="4276570"/>
            <a:ext cx="3169486" cy="7694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dirty="0" err="1">
                <a:latin typeface="S-Core Dream 6 Bold" pitchFamily="34" charset="0"/>
                <a:cs typeface="S-Core Dream 6 Bold" pitchFamily="34" charset="0"/>
              </a:rPr>
              <a:t>프로젝트</a:t>
            </a:r>
            <a:r>
              <a:rPr lang="en-US" sz="2400" dirty="0">
                <a:latin typeface="S-Core Dream 6 Bold" pitchFamily="34" charset="0"/>
                <a:cs typeface="S-Core Dream 6 Bold" pitchFamily="34" charset="0"/>
              </a:rPr>
              <a:t> 1</a:t>
            </a:r>
          </a:p>
          <a:p>
            <a:r>
              <a:rPr lang="en-US" altLang="ko-KR" sz="2000" dirty="0">
                <a:latin typeface="S-Core Dream 3 Light" panose="020B0303030302020204" pitchFamily="34" charset="-127"/>
                <a:ea typeface="S-Core Dream 3 Light" panose="020B0303030302020204" pitchFamily="34" charset="-127"/>
              </a:rPr>
              <a:t>PM</a:t>
            </a:r>
            <a:r>
              <a:rPr lang="ko-KR" altLang="en-US" sz="2000" dirty="0">
                <a:latin typeface="S-Core Dream 3 Light" panose="020B0303030302020204" pitchFamily="34" charset="-127"/>
                <a:ea typeface="S-Core Dream 3 Light" panose="020B0303030302020204" pitchFamily="34" charset="-127"/>
              </a:rPr>
              <a:t>에 대한 인식</a:t>
            </a:r>
            <a:endParaRPr lang="en-US" sz="2000" dirty="0">
              <a:latin typeface="S-Core Dream 3 Light" panose="020B0303030302020204" pitchFamily="34" charset="-127"/>
              <a:ea typeface="S-Core Dream 3 Light" panose="020B0303030302020204" pitchFamily="34" charset="-127"/>
            </a:endParaRPr>
          </a:p>
        </p:txBody>
      </p:sp>
      <p:sp>
        <p:nvSpPr>
          <p:cNvPr id="53" name="Object 16">
            <a:extLst>
              <a:ext uri="{FF2B5EF4-FFF2-40B4-BE49-F238E27FC236}">
                <a16:creationId xmlns:a16="http://schemas.microsoft.com/office/drawing/2014/main" id="{E61F9156-7BF7-425E-AE8D-CBB3307FBE40}"/>
              </a:ext>
            </a:extLst>
          </p:cNvPr>
          <p:cNvSpPr txBox="1"/>
          <p:nvPr/>
        </p:nvSpPr>
        <p:spPr>
          <a:xfrm>
            <a:off x="10799219" y="4276571"/>
            <a:ext cx="3169486" cy="7694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dirty="0" err="1">
                <a:latin typeface="S-Core Dream 6 Bold" pitchFamily="34" charset="0"/>
                <a:cs typeface="S-Core Dream 6 Bold" pitchFamily="34" charset="0"/>
              </a:rPr>
              <a:t>프로젝트</a:t>
            </a:r>
            <a:r>
              <a:rPr lang="en-US" sz="2400" dirty="0">
                <a:latin typeface="S-Core Dream 6 Bold" pitchFamily="34" charset="0"/>
                <a:cs typeface="S-Core Dream 6 Bold" pitchFamily="34" charset="0"/>
              </a:rPr>
              <a:t> 2</a:t>
            </a:r>
          </a:p>
          <a:p>
            <a:r>
              <a:rPr lang="en-US" altLang="ko-KR" sz="2000" dirty="0">
                <a:latin typeface="S-Core Dream 3 Light" panose="020B0303030302020204" pitchFamily="34" charset="-127"/>
                <a:ea typeface="S-Core Dream 3 Light" panose="020B0303030302020204" pitchFamily="34" charset="-127"/>
              </a:rPr>
              <a:t>PM</a:t>
            </a:r>
            <a:r>
              <a:rPr lang="ko-KR" altLang="en-US" sz="2000" dirty="0">
                <a:latin typeface="S-Core Dream 3 Light" panose="020B0303030302020204" pitchFamily="34" charset="-127"/>
                <a:ea typeface="S-Core Dream 3 Light" panose="020B0303030302020204" pitchFamily="34" charset="-127"/>
              </a:rPr>
              <a:t>과 다른 차종 차이</a:t>
            </a:r>
            <a:endParaRPr lang="en-US" sz="2000" dirty="0">
              <a:latin typeface="S-Core Dream 3 Light" panose="020B0303030302020204" pitchFamily="34" charset="-127"/>
              <a:ea typeface="S-Core Dream 3 Light" panose="020B0303030302020204" pitchFamily="34" charset="-127"/>
            </a:endParaRPr>
          </a:p>
        </p:txBody>
      </p:sp>
      <p:sp>
        <p:nvSpPr>
          <p:cNvPr id="54" name="Object 17">
            <a:extLst>
              <a:ext uri="{FF2B5EF4-FFF2-40B4-BE49-F238E27FC236}">
                <a16:creationId xmlns:a16="http://schemas.microsoft.com/office/drawing/2014/main" id="{2AD28286-1B7F-49AC-B186-7364423ED502}"/>
              </a:ext>
            </a:extLst>
          </p:cNvPr>
          <p:cNvSpPr txBox="1"/>
          <p:nvPr/>
        </p:nvSpPr>
        <p:spPr>
          <a:xfrm>
            <a:off x="14152354" y="4276571"/>
            <a:ext cx="3169486" cy="7694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프로젝트 </a:t>
            </a:r>
            <a:r>
              <a:rPr lang="en-US" altLang="ko-KR" sz="2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3</a:t>
            </a:r>
            <a:endParaRPr lang="en-US" sz="24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r>
              <a:rPr lang="en-US" altLang="ko-KR" sz="2000" dirty="0">
                <a:latin typeface="S-Core Dream 3 Light" panose="020B0303030302020204" pitchFamily="34" charset="-127"/>
                <a:ea typeface="S-Core Dream 3 Light" panose="020B0303030302020204" pitchFamily="34" charset="-127"/>
              </a:rPr>
              <a:t>PM </a:t>
            </a:r>
            <a:r>
              <a:rPr lang="ko-KR" altLang="en-US" sz="2000" dirty="0">
                <a:latin typeface="S-Core Dream 3 Light" panose="020B0303030302020204" pitchFamily="34" charset="-127"/>
                <a:ea typeface="S-Core Dream 3 Light" panose="020B0303030302020204" pitchFamily="34" charset="-127"/>
              </a:rPr>
              <a:t>주행 위반 탐지</a:t>
            </a:r>
            <a:endParaRPr lang="en-US" sz="2000" dirty="0">
              <a:latin typeface="S-Core Dream 3 Light" panose="020B0303030302020204" pitchFamily="34" charset="-127"/>
              <a:ea typeface="S-Core Dream 3 Light" panose="020B0303030302020204" pitchFamily="34" charset="-127"/>
            </a:endParaRPr>
          </a:p>
        </p:txBody>
      </p:sp>
      <p:sp>
        <p:nvSpPr>
          <p:cNvPr id="55" name="Object 19">
            <a:extLst>
              <a:ext uri="{FF2B5EF4-FFF2-40B4-BE49-F238E27FC236}">
                <a16:creationId xmlns:a16="http://schemas.microsoft.com/office/drawing/2014/main" id="{B15411C7-85FD-4A75-90CD-FFE99DD8CF19}"/>
              </a:ext>
            </a:extLst>
          </p:cNvPr>
          <p:cNvSpPr txBox="1"/>
          <p:nvPr/>
        </p:nvSpPr>
        <p:spPr>
          <a:xfrm>
            <a:off x="1002177" y="5847988"/>
            <a:ext cx="3255544" cy="4821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9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1. </a:t>
            </a:r>
            <a:r>
              <a:rPr lang="ko-KR" altLang="en-US" sz="19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과제 목적 및 계획</a:t>
            </a:r>
            <a:endParaRPr lang="en-US" altLang="ko-KR" sz="1900" dirty="0">
              <a:solidFill>
                <a:schemeClr val="tx1">
                  <a:lumMod val="75000"/>
                  <a:lumOff val="2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61" name="Object 19">
            <a:extLst>
              <a:ext uri="{FF2B5EF4-FFF2-40B4-BE49-F238E27FC236}">
                <a16:creationId xmlns:a16="http://schemas.microsoft.com/office/drawing/2014/main" id="{7C090DA7-E8AF-4147-849F-893B8F9DA5F9}"/>
              </a:ext>
            </a:extLst>
          </p:cNvPr>
          <p:cNvSpPr txBox="1"/>
          <p:nvPr/>
        </p:nvSpPr>
        <p:spPr>
          <a:xfrm>
            <a:off x="4191000" y="5842203"/>
            <a:ext cx="3255544" cy="223644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9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1. </a:t>
            </a:r>
            <a:r>
              <a:rPr lang="ko-KR" altLang="en-US" sz="19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개인형 이동장치</a:t>
            </a:r>
            <a:r>
              <a:rPr lang="en-US" altLang="ko-KR" sz="19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(PM)</a:t>
            </a:r>
            <a:r>
              <a:rPr lang="ko-KR" altLang="en-US" sz="19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란</a:t>
            </a:r>
            <a:r>
              <a:rPr lang="en-US" altLang="ko-KR" sz="19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en-US" altLang="ko-KR" sz="19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2. </a:t>
            </a:r>
            <a:r>
              <a:rPr lang="en-US" sz="19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PM </a:t>
            </a:r>
            <a:r>
              <a:rPr lang="ko-KR" altLang="en-US" sz="19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사고 현황</a:t>
            </a:r>
            <a:endParaRPr lang="en-US" altLang="ko-KR" sz="1900" dirty="0">
              <a:solidFill>
                <a:schemeClr val="tx1">
                  <a:lumMod val="75000"/>
                  <a:lumOff val="2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9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3. </a:t>
            </a:r>
            <a:r>
              <a:rPr lang="en-US" sz="19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PM </a:t>
            </a:r>
            <a:r>
              <a:rPr lang="ko-KR" altLang="en-US" sz="19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관련 법률</a:t>
            </a:r>
            <a:endParaRPr lang="en-US" altLang="ko-KR" sz="1900" dirty="0">
              <a:solidFill>
                <a:schemeClr val="tx1">
                  <a:lumMod val="75000"/>
                  <a:lumOff val="2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9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4. PM </a:t>
            </a:r>
            <a:r>
              <a:rPr lang="ko-KR" altLang="en-US" sz="19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현황</a:t>
            </a:r>
            <a:endParaRPr lang="en-US" altLang="ko-KR" sz="1900" dirty="0">
              <a:solidFill>
                <a:schemeClr val="tx1">
                  <a:lumMod val="75000"/>
                  <a:lumOff val="2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9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5. </a:t>
            </a:r>
            <a:r>
              <a:rPr lang="ko-KR" altLang="en-US" sz="19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프로젝트 방향성</a:t>
            </a:r>
            <a:endParaRPr lang="en-US" sz="1900" dirty="0">
              <a:solidFill>
                <a:schemeClr val="tx1">
                  <a:lumMod val="75000"/>
                  <a:lumOff val="2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44FA6B5A-020C-4DD0-A427-E49CFBD3CB03}"/>
              </a:ext>
            </a:extLst>
          </p:cNvPr>
          <p:cNvSpPr/>
          <p:nvPr/>
        </p:nvSpPr>
        <p:spPr>
          <a:xfrm>
            <a:off x="4158080" y="5271275"/>
            <a:ext cx="3228202" cy="125301"/>
          </a:xfrm>
          <a:prstGeom prst="rect">
            <a:avLst/>
          </a:prstGeom>
          <a:solidFill>
            <a:srgbClr val="22CC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3" name="그룹 1001">
            <a:extLst>
              <a:ext uri="{FF2B5EF4-FFF2-40B4-BE49-F238E27FC236}">
                <a16:creationId xmlns:a16="http://schemas.microsoft.com/office/drawing/2014/main" id="{10139B13-7B4D-4C53-A4CC-7C91EBD154C5}"/>
              </a:ext>
            </a:extLst>
          </p:cNvPr>
          <p:cNvGrpSpPr/>
          <p:nvPr/>
        </p:nvGrpSpPr>
        <p:grpSpPr>
          <a:xfrm>
            <a:off x="15240000" y="1809457"/>
            <a:ext cx="1679980" cy="1505243"/>
            <a:chOff x="2040576" y="3287341"/>
            <a:chExt cx="4838633" cy="4335360"/>
          </a:xfrm>
        </p:grpSpPr>
        <p:grpSp>
          <p:nvGrpSpPr>
            <p:cNvPr id="64" name="그룹 1002">
              <a:extLst>
                <a:ext uri="{FF2B5EF4-FFF2-40B4-BE49-F238E27FC236}">
                  <a16:creationId xmlns:a16="http://schemas.microsoft.com/office/drawing/2014/main" id="{051DE003-1E87-4932-BF3A-34317C4528F0}"/>
                </a:ext>
              </a:extLst>
            </p:cNvPr>
            <p:cNvGrpSpPr/>
            <p:nvPr/>
          </p:nvGrpSpPr>
          <p:grpSpPr>
            <a:xfrm>
              <a:off x="2040576" y="4938176"/>
              <a:ext cx="2684525" cy="2684525"/>
              <a:chOff x="2040576" y="4938176"/>
              <a:chExt cx="2684525" cy="2684525"/>
            </a:xfrm>
          </p:grpSpPr>
          <p:pic>
            <p:nvPicPr>
              <p:cNvPr id="69" name="Object 4">
                <a:extLst>
                  <a:ext uri="{FF2B5EF4-FFF2-40B4-BE49-F238E27FC236}">
                    <a16:creationId xmlns:a16="http://schemas.microsoft.com/office/drawing/2014/main" id="{F00F2321-C4A0-4EC3-9297-148FE3F930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2040576" y="4938176"/>
                <a:ext cx="2684525" cy="2684525"/>
              </a:xfrm>
              <a:prstGeom prst="rect">
                <a:avLst/>
              </a:prstGeom>
            </p:spPr>
          </p:pic>
        </p:grpSp>
        <p:grpSp>
          <p:nvGrpSpPr>
            <p:cNvPr id="65" name="그룹 1003">
              <a:extLst>
                <a:ext uri="{FF2B5EF4-FFF2-40B4-BE49-F238E27FC236}">
                  <a16:creationId xmlns:a16="http://schemas.microsoft.com/office/drawing/2014/main" id="{F55866B7-95FF-4707-B2E9-70DB31DADEFC}"/>
                </a:ext>
              </a:extLst>
            </p:cNvPr>
            <p:cNvGrpSpPr/>
            <p:nvPr/>
          </p:nvGrpSpPr>
          <p:grpSpPr>
            <a:xfrm>
              <a:off x="3131992" y="3287341"/>
              <a:ext cx="2684525" cy="2684525"/>
              <a:chOff x="3131992" y="3287341"/>
              <a:chExt cx="2684525" cy="2684525"/>
            </a:xfrm>
          </p:grpSpPr>
          <p:pic>
            <p:nvPicPr>
              <p:cNvPr id="68" name="Object 7">
                <a:extLst>
                  <a:ext uri="{FF2B5EF4-FFF2-40B4-BE49-F238E27FC236}">
                    <a16:creationId xmlns:a16="http://schemas.microsoft.com/office/drawing/2014/main" id="{09BC8EE9-05CB-46EC-9F15-B7E6F8C1AC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3131992" y="3287341"/>
                <a:ext cx="2684525" cy="2684525"/>
              </a:xfrm>
              <a:prstGeom prst="rect">
                <a:avLst/>
              </a:prstGeom>
            </p:spPr>
          </p:pic>
        </p:grpSp>
        <p:grpSp>
          <p:nvGrpSpPr>
            <p:cNvPr id="66" name="그룹 1004">
              <a:extLst>
                <a:ext uri="{FF2B5EF4-FFF2-40B4-BE49-F238E27FC236}">
                  <a16:creationId xmlns:a16="http://schemas.microsoft.com/office/drawing/2014/main" id="{D37A636D-1D02-45EA-A4AE-8DF716E46172}"/>
                </a:ext>
              </a:extLst>
            </p:cNvPr>
            <p:cNvGrpSpPr/>
            <p:nvPr/>
          </p:nvGrpSpPr>
          <p:grpSpPr>
            <a:xfrm>
              <a:off x="4194684" y="4938176"/>
              <a:ext cx="2684525" cy="2684525"/>
              <a:chOff x="4194684" y="4938176"/>
              <a:chExt cx="2684525" cy="2684525"/>
            </a:xfrm>
          </p:grpSpPr>
          <p:pic>
            <p:nvPicPr>
              <p:cNvPr id="67" name="Object 10">
                <a:extLst>
                  <a:ext uri="{FF2B5EF4-FFF2-40B4-BE49-F238E27FC236}">
                    <a16:creationId xmlns:a16="http://schemas.microsoft.com/office/drawing/2014/main" id="{6B311CFE-F461-45AE-A329-19B6BFEF23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194684" y="4938176"/>
                <a:ext cx="2684525" cy="2684525"/>
              </a:xfrm>
              <a:prstGeom prst="rect">
                <a:avLst/>
              </a:prstGeom>
            </p:spPr>
          </p:pic>
        </p:grpSp>
      </p:grpSp>
      <p:sp>
        <p:nvSpPr>
          <p:cNvPr id="30" name="Object 19">
            <a:extLst>
              <a:ext uri="{FF2B5EF4-FFF2-40B4-BE49-F238E27FC236}">
                <a16:creationId xmlns:a16="http://schemas.microsoft.com/office/drawing/2014/main" id="{74EB7EF7-EF07-4785-B7ED-25E6D3D7E217}"/>
              </a:ext>
            </a:extLst>
          </p:cNvPr>
          <p:cNvSpPr txBox="1"/>
          <p:nvPr/>
        </p:nvSpPr>
        <p:spPr>
          <a:xfrm>
            <a:off x="7564856" y="5842203"/>
            <a:ext cx="3255544" cy="17978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9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1. </a:t>
            </a:r>
            <a:r>
              <a:rPr lang="ko-KR" altLang="en-US" sz="19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분석 주제와 목적</a:t>
            </a:r>
            <a:endParaRPr lang="en-US" altLang="ko-KR" sz="1900" dirty="0">
              <a:solidFill>
                <a:schemeClr val="tx1">
                  <a:lumMod val="75000"/>
                  <a:lumOff val="2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9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2. </a:t>
            </a:r>
            <a:r>
              <a:rPr lang="ko-KR" altLang="en-US" sz="19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분석 내용 및 결과</a:t>
            </a:r>
            <a:endParaRPr lang="en-US" altLang="ko-KR" sz="1900" dirty="0">
              <a:solidFill>
                <a:schemeClr val="tx1">
                  <a:lumMod val="75000"/>
                  <a:lumOff val="2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sz="19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 </a:t>
            </a:r>
            <a:r>
              <a:rPr lang="en-US" altLang="ko-KR" sz="19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- NLP </a:t>
            </a:r>
            <a:r>
              <a:rPr lang="ko-KR" altLang="en-US" sz="19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방법론</a:t>
            </a:r>
            <a:endParaRPr lang="en-US" altLang="ko-KR" sz="1900" dirty="0">
              <a:solidFill>
                <a:schemeClr val="tx1">
                  <a:lumMod val="75000"/>
                  <a:lumOff val="2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sz="19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 </a:t>
            </a:r>
            <a:r>
              <a:rPr lang="en-US" altLang="ko-KR" sz="19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- </a:t>
            </a:r>
            <a:r>
              <a:rPr lang="ko-KR" altLang="en-US" sz="19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분석 결과 </a:t>
            </a:r>
            <a:endParaRPr lang="en-US" sz="1900" dirty="0">
              <a:solidFill>
                <a:schemeClr val="tx1">
                  <a:lumMod val="75000"/>
                  <a:lumOff val="2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1" name="Object 19">
            <a:extLst>
              <a:ext uri="{FF2B5EF4-FFF2-40B4-BE49-F238E27FC236}">
                <a16:creationId xmlns:a16="http://schemas.microsoft.com/office/drawing/2014/main" id="{7D28DA44-B27C-4736-B0F9-D4BC16A0193F}"/>
              </a:ext>
            </a:extLst>
          </p:cNvPr>
          <p:cNvSpPr txBox="1"/>
          <p:nvPr/>
        </p:nvSpPr>
        <p:spPr>
          <a:xfrm>
            <a:off x="10841456" y="5842203"/>
            <a:ext cx="3255544" cy="223644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9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1. TAAS </a:t>
            </a:r>
            <a:r>
              <a:rPr lang="ko-KR" altLang="en-US" sz="19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사고 데이터</a:t>
            </a:r>
            <a:endParaRPr lang="en-US" altLang="ko-KR" sz="1900" dirty="0">
              <a:solidFill>
                <a:schemeClr val="tx1">
                  <a:lumMod val="75000"/>
                  <a:lumOff val="2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9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2. </a:t>
            </a:r>
            <a:r>
              <a:rPr lang="ko-KR" altLang="en-US" sz="19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교통체계 구성 요소</a:t>
            </a:r>
            <a:endParaRPr lang="en-US" altLang="ko-KR" sz="1900" dirty="0">
              <a:solidFill>
                <a:schemeClr val="tx1">
                  <a:lumMod val="75000"/>
                  <a:lumOff val="2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9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3. </a:t>
            </a:r>
            <a:r>
              <a:rPr lang="ko-KR" altLang="en-US" sz="19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분석 내용 및 결과 </a:t>
            </a:r>
            <a:endParaRPr lang="en-US" altLang="ko-KR" sz="1900" dirty="0">
              <a:solidFill>
                <a:schemeClr val="tx1">
                  <a:lumMod val="75000"/>
                  <a:lumOff val="2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sz="19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 </a:t>
            </a:r>
            <a:r>
              <a:rPr lang="en-US" altLang="ko-KR" sz="19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- </a:t>
            </a:r>
            <a:r>
              <a:rPr lang="ko-KR" altLang="en-US" sz="19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차량 종류 별 비교 분석</a:t>
            </a:r>
            <a:endParaRPr lang="en-US" altLang="ko-KR" sz="1900" dirty="0">
              <a:solidFill>
                <a:schemeClr val="tx1">
                  <a:lumMod val="75000"/>
                  <a:lumOff val="2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sz="19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 </a:t>
            </a:r>
            <a:r>
              <a:rPr lang="en-US" altLang="ko-KR" sz="19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- </a:t>
            </a:r>
            <a:r>
              <a:rPr lang="ko-KR" altLang="en-US" sz="19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차량 종류 예측 모델</a:t>
            </a:r>
            <a:endParaRPr lang="en-US" sz="1900" dirty="0">
              <a:solidFill>
                <a:schemeClr val="tx1">
                  <a:lumMod val="75000"/>
                  <a:lumOff val="2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3" name="Object 19">
            <a:extLst>
              <a:ext uri="{FF2B5EF4-FFF2-40B4-BE49-F238E27FC236}">
                <a16:creationId xmlns:a16="http://schemas.microsoft.com/office/drawing/2014/main" id="{BDBA5DE6-1F7B-4474-9FD8-D421D5D61A9D}"/>
              </a:ext>
            </a:extLst>
          </p:cNvPr>
          <p:cNvSpPr txBox="1"/>
          <p:nvPr/>
        </p:nvSpPr>
        <p:spPr>
          <a:xfrm>
            <a:off x="14154429" y="5842203"/>
            <a:ext cx="3255544" cy="92070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9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1. </a:t>
            </a:r>
            <a:r>
              <a:rPr lang="ko-KR" altLang="en-US" sz="19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프로그램 개발</a:t>
            </a:r>
            <a:endParaRPr lang="en-US" altLang="ko-KR" sz="1900" dirty="0">
              <a:solidFill>
                <a:schemeClr val="tx1">
                  <a:lumMod val="75000"/>
                  <a:lumOff val="2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9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2. </a:t>
            </a:r>
            <a:r>
              <a:rPr lang="ko-KR" altLang="en-US" sz="19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프로그램 적용</a:t>
            </a:r>
            <a:endParaRPr lang="en-US" altLang="ko-KR" sz="1900" dirty="0">
              <a:solidFill>
                <a:schemeClr val="tx1">
                  <a:lumMod val="75000"/>
                  <a:lumOff val="2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A1EB9F1-D1D8-480C-B02C-85C4F6411990}"/>
              </a:ext>
            </a:extLst>
          </p:cNvPr>
          <p:cNvSpPr/>
          <p:nvPr/>
        </p:nvSpPr>
        <p:spPr>
          <a:xfrm>
            <a:off x="10744200" y="5282845"/>
            <a:ext cx="3228202" cy="113731"/>
          </a:xfrm>
          <a:prstGeom prst="rect">
            <a:avLst/>
          </a:prstGeom>
          <a:solidFill>
            <a:srgbClr val="22CC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Object 50">
            <a:extLst>
              <a:ext uri="{FF2B5EF4-FFF2-40B4-BE49-F238E27FC236}">
                <a16:creationId xmlns:a16="http://schemas.microsoft.com/office/drawing/2014/main" id="{A731A4BF-0628-4AC7-82D8-2A5C375B8F6A}"/>
              </a:ext>
            </a:extLst>
          </p:cNvPr>
          <p:cNvSpPr txBox="1"/>
          <p:nvPr/>
        </p:nvSpPr>
        <p:spPr>
          <a:xfrm>
            <a:off x="13868400" y="9410700"/>
            <a:ext cx="354157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ko-KR" altLang="en-US" sz="1600" kern="0" spc="-100" dirty="0">
                <a:solidFill>
                  <a:srgbClr val="9E9E9E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-Core Dream 4 Regular" pitchFamily="34" charset="0"/>
              </a:rPr>
              <a:t>도로교통공단 서울지부</a:t>
            </a:r>
            <a:endParaRPr lang="en-US" sz="2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40" name="그림 39" descr="텍스트이(가) 표시된 사진&#10;&#10;자동 생성된 설명">
            <a:extLst>
              <a:ext uri="{FF2B5EF4-FFF2-40B4-BE49-F238E27FC236}">
                <a16:creationId xmlns:a16="http://schemas.microsoft.com/office/drawing/2014/main" id="{56FD1B09-6DC6-4600-A6A1-E3E993FA3DB4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06" t="37395" r="606" b="37554"/>
          <a:stretch/>
        </p:blipFill>
        <p:spPr>
          <a:xfrm>
            <a:off x="838200" y="9234666"/>
            <a:ext cx="2002044" cy="709434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55E35A46-6C86-4DAD-B37B-2440B7477C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2344676"/>
            <a:ext cx="9767455" cy="6330545"/>
          </a:xfrm>
          <a:prstGeom prst="rect">
            <a:avLst/>
          </a:prstGeom>
        </p:spPr>
      </p:pic>
      <p:sp>
        <p:nvSpPr>
          <p:cNvPr id="43" name="Object 43"/>
          <p:cNvSpPr txBox="1"/>
          <p:nvPr/>
        </p:nvSpPr>
        <p:spPr>
          <a:xfrm>
            <a:off x="1009302" y="495300"/>
            <a:ext cx="588720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0" cap="none" spc="-100" normalizeH="0" baseline="0" noProof="0" dirty="0">
                <a:ln>
                  <a:noFill/>
                </a:ln>
                <a:solidFill>
                  <a:srgbClr val="787878"/>
                </a:solidFill>
                <a:effectLst/>
                <a:uLnTx/>
                <a:uFillTx/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+mn-cs"/>
              </a:rPr>
              <a:t>1. PM</a:t>
            </a:r>
            <a:r>
              <a:rPr kumimoji="0" lang="ko-KR" altLang="en-US" sz="2000" b="0" i="0" u="none" strike="noStrike" kern="0" cap="none" spc="-100" normalizeH="0" baseline="0" noProof="0" dirty="0">
                <a:ln>
                  <a:noFill/>
                </a:ln>
                <a:solidFill>
                  <a:srgbClr val="787878"/>
                </a:solidFill>
                <a:effectLst/>
                <a:uLnTx/>
                <a:uFillTx/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+mn-cs"/>
              </a:rPr>
              <a:t>에 대한 인식</a:t>
            </a:r>
            <a:endParaRPr kumimoji="0" lang="en-US" sz="2000" b="0" i="0" u="none" strike="noStrike" kern="0" cap="none" spc="-100" normalizeH="0" baseline="0" noProof="0" dirty="0">
              <a:ln>
                <a:noFill/>
              </a:ln>
              <a:solidFill>
                <a:srgbClr val="787878"/>
              </a:solidFill>
              <a:effectLst/>
              <a:uLnTx/>
              <a:uFillTx/>
              <a:latin typeface="여기어때 잘난체 OTF" panose="020B0600000101010101" pitchFamily="34" charset="-127"/>
              <a:ea typeface="여기어때 잘난체 OTF" panose="020B0600000101010101" pitchFamily="34" charset="-127"/>
              <a:cs typeface="+mn-cs"/>
            </a:endParaRPr>
          </a:p>
        </p:txBody>
      </p:sp>
      <p:grpSp>
        <p:nvGrpSpPr>
          <p:cNvPr id="1011" name="그룹 1011"/>
          <p:cNvGrpSpPr/>
          <p:nvPr/>
        </p:nvGrpSpPr>
        <p:grpSpPr>
          <a:xfrm>
            <a:off x="977358" y="1678192"/>
            <a:ext cx="16330999" cy="55418"/>
            <a:chOff x="977358" y="1220958"/>
            <a:chExt cx="16330999" cy="55418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77358" y="1220958"/>
              <a:ext cx="16330999" cy="55418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977358" y="9202882"/>
            <a:ext cx="16330999" cy="55418"/>
            <a:chOff x="977358" y="9073658"/>
            <a:chExt cx="16330999" cy="55418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77358" y="9073658"/>
              <a:ext cx="16330999" cy="55418"/>
            </a:xfrm>
            <a:prstGeom prst="rect">
              <a:avLst/>
            </a:prstGeom>
          </p:spPr>
        </p:pic>
      </p:grpSp>
      <p:sp>
        <p:nvSpPr>
          <p:cNvPr id="50" name="Object 50"/>
          <p:cNvSpPr txBox="1"/>
          <p:nvPr/>
        </p:nvSpPr>
        <p:spPr>
          <a:xfrm>
            <a:off x="13868400" y="9410700"/>
            <a:ext cx="354157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0" cap="none" spc="-100" normalizeH="0" baseline="0" noProof="0" dirty="0">
                <a:ln>
                  <a:noFill/>
                </a:ln>
                <a:solidFill>
                  <a:srgbClr val="9E9E9E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-Core Dream 4 Regular" pitchFamily="34" charset="0"/>
              </a:rPr>
              <a:t>도로교통공단 서울지부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pic>
        <p:nvPicPr>
          <p:cNvPr id="44" name="그림 43" descr="텍스트이(가) 표시된 사진&#10;&#10;자동 생성된 설명">
            <a:extLst>
              <a:ext uri="{FF2B5EF4-FFF2-40B4-BE49-F238E27FC236}">
                <a16:creationId xmlns:a16="http://schemas.microsoft.com/office/drawing/2014/main" id="{3C32C3C7-B828-4DA8-933A-AF7F5C935D4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06" t="37395" r="606" b="37554"/>
          <a:stretch/>
        </p:blipFill>
        <p:spPr>
          <a:xfrm>
            <a:off x="838200" y="9234666"/>
            <a:ext cx="2002044" cy="709434"/>
          </a:xfrm>
          <a:prstGeom prst="rect">
            <a:avLst/>
          </a:prstGeom>
        </p:spPr>
      </p:pic>
      <p:sp>
        <p:nvSpPr>
          <p:cNvPr id="42" name="Object 2">
            <a:extLst>
              <a:ext uri="{FF2B5EF4-FFF2-40B4-BE49-F238E27FC236}">
                <a16:creationId xmlns:a16="http://schemas.microsoft.com/office/drawing/2014/main" id="{79AFA24F-9FD5-42F2-AF51-2A1145F95A4A}"/>
              </a:ext>
            </a:extLst>
          </p:cNvPr>
          <p:cNvSpPr txBox="1"/>
          <p:nvPr/>
        </p:nvSpPr>
        <p:spPr>
          <a:xfrm>
            <a:off x="11506760" y="4538571"/>
            <a:ext cx="5801598" cy="206716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200" kern="0" spc="-10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Reference</a:t>
            </a:r>
            <a:r>
              <a:rPr lang="ko-KR" altLang="en-US" sz="2200" kern="0" spc="-10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로</a:t>
            </a:r>
            <a:r>
              <a:rPr lang="en-US" altLang="ko-KR" sz="2200" kern="0" spc="-10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2200" kern="0" spc="-10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삼기 위해 일반 사회의 대표적인 토픽</a:t>
            </a:r>
            <a:r>
              <a:rPr lang="en-US" altLang="ko-KR" sz="2200" kern="0" spc="-10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6</a:t>
            </a:r>
            <a:r>
              <a:rPr lang="ko-KR" altLang="en-US" sz="2200" kern="0" spc="-10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가지에 대해서도 같은 분석을 진행함</a:t>
            </a:r>
            <a:endParaRPr lang="en-US" altLang="ko-KR" sz="2200" kern="0" spc="-100" dirty="0">
              <a:solidFill>
                <a:prstClr val="black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kern="0" spc="-10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이들 역시 부정적인 감정이 주를 이루고 있으나</a:t>
            </a:r>
            <a:r>
              <a:rPr lang="en-US" altLang="ko-KR" sz="2200" kern="0" spc="-10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</a:t>
            </a:r>
            <a:r>
              <a:rPr lang="ko-KR" altLang="en-US" sz="2200" kern="0" spc="-10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토픽 별로 다른 양상이 나타남</a:t>
            </a:r>
            <a:endParaRPr lang="en-US" altLang="ko-KR" sz="2200" kern="0" spc="-100" dirty="0">
              <a:solidFill>
                <a:prstClr val="black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3" name="Object 42">
            <a:extLst>
              <a:ext uri="{FF2B5EF4-FFF2-40B4-BE49-F238E27FC236}">
                <a16:creationId xmlns:a16="http://schemas.microsoft.com/office/drawing/2014/main" id="{F2A55249-2211-47CA-941D-3DF0F5C6995F}"/>
              </a:ext>
            </a:extLst>
          </p:cNvPr>
          <p:cNvSpPr txBox="1"/>
          <p:nvPr/>
        </p:nvSpPr>
        <p:spPr>
          <a:xfrm>
            <a:off x="991127" y="837069"/>
            <a:ext cx="6400273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4000">
                <a:solidFill>
                  <a:srgbClr val="35363A"/>
                </a:solidFill>
                <a:latin typeface="Jalnan OTF" pitchFamily="34" charset="0"/>
                <a:cs typeface="Jalnan OTF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분석 내용 및 결과 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: 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결과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DFC2D23-EC23-427D-8490-EE1EF99AA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5289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Object 43"/>
          <p:cNvSpPr txBox="1"/>
          <p:nvPr/>
        </p:nvSpPr>
        <p:spPr>
          <a:xfrm>
            <a:off x="1009302" y="495300"/>
            <a:ext cx="588720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0" cap="none" spc="-100" normalizeH="0" baseline="0" noProof="0" dirty="0">
                <a:ln>
                  <a:noFill/>
                </a:ln>
                <a:solidFill>
                  <a:srgbClr val="787878"/>
                </a:solidFill>
                <a:effectLst/>
                <a:uLnTx/>
                <a:uFillTx/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+mn-cs"/>
              </a:rPr>
              <a:t>1. PM</a:t>
            </a:r>
            <a:r>
              <a:rPr kumimoji="0" lang="ko-KR" altLang="en-US" sz="2000" b="0" i="0" u="none" strike="noStrike" kern="0" cap="none" spc="-100" normalizeH="0" baseline="0" noProof="0" dirty="0">
                <a:ln>
                  <a:noFill/>
                </a:ln>
                <a:solidFill>
                  <a:srgbClr val="787878"/>
                </a:solidFill>
                <a:effectLst/>
                <a:uLnTx/>
                <a:uFillTx/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+mn-cs"/>
              </a:rPr>
              <a:t>에 대한 인식</a:t>
            </a:r>
            <a:endParaRPr kumimoji="0" lang="en-US" sz="2000" b="0" i="0" u="none" strike="noStrike" kern="0" cap="none" spc="-100" normalizeH="0" baseline="0" noProof="0" dirty="0">
              <a:ln>
                <a:noFill/>
              </a:ln>
              <a:solidFill>
                <a:srgbClr val="787878"/>
              </a:solidFill>
              <a:effectLst/>
              <a:uLnTx/>
              <a:uFillTx/>
              <a:latin typeface="여기어때 잘난체 OTF" panose="020B0600000101010101" pitchFamily="34" charset="-127"/>
              <a:ea typeface="여기어때 잘난체 OTF" panose="020B0600000101010101" pitchFamily="34" charset="-127"/>
              <a:cs typeface="+mn-cs"/>
            </a:endParaRPr>
          </a:p>
        </p:txBody>
      </p:sp>
      <p:grpSp>
        <p:nvGrpSpPr>
          <p:cNvPr id="1011" name="그룹 1011"/>
          <p:cNvGrpSpPr/>
          <p:nvPr/>
        </p:nvGrpSpPr>
        <p:grpSpPr>
          <a:xfrm>
            <a:off x="977358" y="1678192"/>
            <a:ext cx="16330999" cy="55418"/>
            <a:chOff x="977358" y="1220958"/>
            <a:chExt cx="16330999" cy="55418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77358" y="1220958"/>
              <a:ext cx="16330999" cy="55418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977358" y="9202882"/>
            <a:ext cx="16330999" cy="55418"/>
            <a:chOff x="977358" y="9073658"/>
            <a:chExt cx="16330999" cy="55418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77358" y="9073658"/>
              <a:ext cx="16330999" cy="55418"/>
            </a:xfrm>
            <a:prstGeom prst="rect">
              <a:avLst/>
            </a:prstGeom>
          </p:spPr>
        </p:pic>
      </p:grpSp>
      <p:sp>
        <p:nvSpPr>
          <p:cNvPr id="50" name="Object 50"/>
          <p:cNvSpPr txBox="1"/>
          <p:nvPr/>
        </p:nvSpPr>
        <p:spPr>
          <a:xfrm>
            <a:off x="13868400" y="9410700"/>
            <a:ext cx="354157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0" cap="none" spc="-100" normalizeH="0" baseline="0" noProof="0" dirty="0">
                <a:ln>
                  <a:noFill/>
                </a:ln>
                <a:solidFill>
                  <a:srgbClr val="9E9E9E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-Core Dream 4 Regular" pitchFamily="34" charset="0"/>
              </a:rPr>
              <a:t>도로교통공단 서울지부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pic>
        <p:nvPicPr>
          <p:cNvPr id="44" name="그림 43" descr="텍스트이(가) 표시된 사진&#10;&#10;자동 생성된 설명">
            <a:extLst>
              <a:ext uri="{FF2B5EF4-FFF2-40B4-BE49-F238E27FC236}">
                <a16:creationId xmlns:a16="http://schemas.microsoft.com/office/drawing/2014/main" id="{3C32C3C7-B828-4DA8-933A-AF7F5C935D4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06" t="37395" r="606" b="37554"/>
          <a:stretch/>
        </p:blipFill>
        <p:spPr>
          <a:xfrm>
            <a:off x="838200" y="9234666"/>
            <a:ext cx="2002044" cy="709434"/>
          </a:xfrm>
          <a:prstGeom prst="rect">
            <a:avLst/>
          </a:prstGeom>
        </p:spPr>
      </p:pic>
      <p:sp>
        <p:nvSpPr>
          <p:cNvPr id="13" name="Object 42">
            <a:extLst>
              <a:ext uri="{FF2B5EF4-FFF2-40B4-BE49-F238E27FC236}">
                <a16:creationId xmlns:a16="http://schemas.microsoft.com/office/drawing/2014/main" id="{F2A55249-2211-47CA-941D-3DF0F5C6995F}"/>
              </a:ext>
            </a:extLst>
          </p:cNvPr>
          <p:cNvSpPr txBox="1"/>
          <p:nvPr/>
        </p:nvSpPr>
        <p:spPr>
          <a:xfrm>
            <a:off x="991127" y="837069"/>
            <a:ext cx="6400273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4000">
                <a:solidFill>
                  <a:srgbClr val="35363A"/>
                </a:solidFill>
                <a:latin typeface="Jalnan OTF" pitchFamily="34" charset="0"/>
                <a:cs typeface="Jalnan OTF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분석 내용 및 결과 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: 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결과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AD13255E-9E36-4944-B6A1-B77B548A4C8E}"/>
              </a:ext>
            </a:extLst>
          </p:cNvPr>
          <p:cNvGrpSpPr/>
          <p:nvPr/>
        </p:nvGrpSpPr>
        <p:grpSpPr>
          <a:xfrm>
            <a:off x="914400" y="2873026"/>
            <a:ext cx="10829854" cy="5735782"/>
            <a:chOff x="696598" y="2857500"/>
            <a:chExt cx="10829853" cy="5735782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BC15CBB8-A54B-43F4-8A2C-E30798F5E2E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11296" y="2857500"/>
              <a:ext cx="10315155" cy="5735782"/>
            </a:xfrm>
            <a:prstGeom prst="rect">
              <a:avLst/>
            </a:prstGeom>
          </p:spPr>
        </p:pic>
        <p:sp>
          <p:nvSpPr>
            <p:cNvPr id="42" name="Object 2">
              <a:extLst>
                <a:ext uri="{FF2B5EF4-FFF2-40B4-BE49-F238E27FC236}">
                  <a16:creationId xmlns:a16="http://schemas.microsoft.com/office/drawing/2014/main" id="{79AFA24F-9FD5-42F2-AF51-2A1145F95A4A}"/>
                </a:ext>
              </a:extLst>
            </p:cNvPr>
            <p:cNvSpPr txBox="1"/>
            <p:nvPr/>
          </p:nvSpPr>
          <p:spPr>
            <a:xfrm>
              <a:off x="696598" y="2857500"/>
              <a:ext cx="1518540" cy="5046446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rtlCol="0" anchor="t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29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b="0" i="0" u="none" strike="noStrike" kern="0" cap="none" spc="-10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+mn-cs"/>
                </a:rPr>
                <a:t>견인</a:t>
              </a:r>
            </a:p>
            <a:p>
              <a:pPr marL="0" marR="0" lvl="0" indent="0" algn="r" defTabSz="914400" rtl="0" eaLnBrk="1" fontAlgn="auto" latinLnBrk="0" hangingPunct="1">
                <a:lnSpc>
                  <a:spcPct val="29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b="0" i="0" u="none" strike="noStrike" kern="0" cap="none" spc="-10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+mn-cs"/>
                </a:rPr>
                <a:t>화재 배터리</a:t>
              </a:r>
            </a:p>
            <a:p>
              <a:pPr marL="0" marR="0" lvl="0" indent="0" algn="r" defTabSz="914400" rtl="0" eaLnBrk="1" fontAlgn="auto" latinLnBrk="0" hangingPunct="1">
                <a:lnSpc>
                  <a:spcPct val="29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b="0" i="0" u="none" strike="noStrike" kern="0" cap="none" spc="-10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+mn-cs"/>
                </a:rPr>
                <a:t>법규위반 처벌</a:t>
              </a:r>
            </a:p>
            <a:p>
              <a:pPr marL="0" marR="0" lvl="0" indent="0" algn="r" defTabSz="914400" rtl="0" eaLnBrk="1" fontAlgn="auto" latinLnBrk="0" hangingPunct="1">
                <a:lnSpc>
                  <a:spcPct val="29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b="0" i="0" u="none" strike="noStrike" kern="0" cap="none" spc="-10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+mn-cs"/>
                </a:rPr>
                <a:t>사고 보험</a:t>
              </a:r>
            </a:p>
            <a:p>
              <a:pPr marL="0" marR="0" lvl="0" indent="0" algn="r" defTabSz="914400" rtl="0" eaLnBrk="1" fontAlgn="auto" latinLnBrk="0" hangingPunct="1">
                <a:lnSpc>
                  <a:spcPct val="29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b="0" i="0" u="none" strike="noStrike" kern="0" cap="none" spc="-10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+mn-cs"/>
                </a:rPr>
                <a:t>기업 기술</a:t>
              </a:r>
            </a:p>
            <a:p>
              <a:pPr marL="0" marR="0" lvl="0" indent="0" algn="r" defTabSz="914400" rtl="0" eaLnBrk="1" fontAlgn="auto" latinLnBrk="0" hangingPunct="1">
                <a:lnSpc>
                  <a:spcPct val="29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b="0" i="0" u="none" strike="noStrike" kern="0" cap="none" spc="-10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+mn-cs"/>
                </a:rPr>
                <a:t>도로교통법</a:t>
              </a:r>
              <a:endParaRPr kumimoji="0" lang="en-US" altLang="ko-KR" sz="1600" b="0" i="0" u="none" strike="noStrike" kern="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endParaRPr>
            </a:p>
            <a:p>
              <a:pPr marL="0" marR="0" lvl="0" indent="0" algn="r" defTabSz="914400" rtl="0" eaLnBrk="1" fontAlgn="auto" latinLnBrk="0" hangingPunct="1">
                <a:lnSpc>
                  <a:spcPct val="29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-10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+mn-cs"/>
                </a:rPr>
                <a:t>REF</a:t>
              </a:r>
            </a:p>
          </p:txBody>
        </p:sp>
      </p:grpSp>
      <p:sp>
        <p:nvSpPr>
          <p:cNvPr id="15" name="Object 2">
            <a:extLst>
              <a:ext uri="{FF2B5EF4-FFF2-40B4-BE49-F238E27FC236}">
                <a16:creationId xmlns:a16="http://schemas.microsoft.com/office/drawing/2014/main" id="{9925387E-DBDF-4BAC-8A65-C59731C80E4F}"/>
              </a:ext>
            </a:extLst>
          </p:cNvPr>
          <p:cNvSpPr txBox="1"/>
          <p:nvPr/>
        </p:nvSpPr>
        <p:spPr>
          <a:xfrm>
            <a:off x="11811000" y="2539271"/>
            <a:ext cx="5497357" cy="608365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kern="0" spc="-10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견인</a:t>
            </a:r>
            <a:r>
              <a:rPr lang="en-US" altLang="ko-KR" sz="2200" kern="0" spc="-10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2200" kern="0" spc="-10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사고 보험</a:t>
            </a:r>
            <a:r>
              <a:rPr lang="en-US" altLang="ko-KR" sz="2200" kern="0" spc="-10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2200" kern="0" spc="-10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도로교통법</a:t>
            </a:r>
            <a:r>
              <a:rPr lang="en-US" altLang="ko-KR" sz="2200" kern="0" spc="-10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2200" kern="0" spc="-10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법규위반 처벌에 관해서는 부정적인 감정들이 평균보다 높게 나타남</a:t>
            </a:r>
            <a:endParaRPr lang="en-US" altLang="ko-KR" sz="2200" kern="0" spc="-100" dirty="0">
              <a:solidFill>
                <a:prstClr val="black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kern="0" spc="-10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화재 배터리는 평균과 비슷한 수준</a:t>
            </a:r>
            <a:endParaRPr lang="en-US" altLang="ko-KR" sz="2200" kern="0" spc="-100" dirty="0">
              <a:solidFill>
                <a:prstClr val="black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kern="0" spc="-10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기술과 기업에 관해서는 긍정적 반응이 평균을 크게 웃돌았음</a:t>
            </a:r>
            <a:endParaRPr lang="en-US" altLang="ko-KR" sz="2200" kern="0" spc="-100" dirty="0">
              <a:solidFill>
                <a:prstClr val="black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0" i="0" u="none" strike="noStrike" kern="0" cap="none" spc="-1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에스코어 드림 4 Regular" panose="020B0503030302020204" pitchFamily="34" charset="-127"/>
              <a:buChar char="→"/>
              <a:tabLst/>
              <a:defRPr/>
            </a:pPr>
            <a:r>
              <a:rPr kumimoji="0" lang="en-US" altLang="ko-KR" sz="2200" b="0" i="0" u="none" strike="noStrike" kern="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PM</a:t>
            </a:r>
            <a:r>
              <a:rPr kumimoji="0" lang="ko-KR" altLang="en-US" sz="2200" b="0" i="0" u="none" strike="noStrike" kern="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에 관한 부정적인 영향은 결국 기술 자체가 아니라 </a:t>
            </a:r>
            <a:r>
              <a:rPr kumimoji="0" lang="en-US" altLang="ko-KR" sz="2200" b="0" i="0" u="none" strike="noStrike" kern="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PM</a:t>
            </a:r>
            <a:r>
              <a:rPr kumimoji="0" lang="ko-KR" altLang="en-US" sz="2200" b="0" i="0" u="none" strike="noStrike" kern="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에 의해 발생하는 사고와 관련이 있다는 것을 알 수 있음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에스코어 드림 4 Regular" panose="020B0503030302020204" pitchFamily="34" charset="-127"/>
              <a:buChar char="→"/>
              <a:tabLst/>
              <a:defRPr/>
            </a:pPr>
            <a:r>
              <a:rPr kumimoji="0" lang="en-US" altLang="ko-KR" sz="2200" i="0" u="none" strike="noStrike" kern="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PM</a:t>
            </a:r>
            <a:r>
              <a:rPr kumimoji="0" lang="ko-KR" altLang="en-US" sz="2200" i="0" u="none" strike="noStrike" kern="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의 교통사고 양상이 다른 차종과 어떻게 다른 지 분석해볼 필요가 있음 </a:t>
            </a:r>
            <a:endParaRPr kumimoji="0" lang="en-US" altLang="ko-KR" sz="2200" i="0" u="none" strike="noStrike" kern="0" cap="none" spc="-1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195A538-1F1D-49D9-BB07-1FD9C899E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4191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CC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4" name="그룹 1004"/>
          <p:cNvGrpSpPr/>
          <p:nvPr/>
        </p:nvGrpSpPr>
        <p:grpSpPr>
          <a:xfrm>
            <a:off x="977358" y="1220958"/>
            <a:ext cx="16330999" cy="55418"/>
            <a:chOff x="977358" y="1220958"/>
            <a:chExt cx="16330999" cy="5541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77358" y="1220958"/>
              <a:ext cx="16330999" cy="5541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77358" y="9073658"/>
            <a:ext cx="16330999" cy="55418"/>
            <a:chOff x="977358" y="9073658"/>
            <a:chExt cx="16330999" cy="5541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77358" y="9073658"/>
              <a:ext cx="16330999" cy="55418"/>
            </a:xfrm>
            <a:prstGeom prst="rect">
              <a:avLst/>
            </a:prstGeom>
          </p:spPr>
        </p:pic>
      </p:grpSp>
      <p:sp>
        <p:nvSpPr>
          <p:cNvPr id="22" name="Object 50">
            <a:extLst>
              <a:ext uri="{FF2B5EF4-FFF2-40B4-BE49-F238E27FC236}">
                <a16:creationId xmlns:a16="http://schemas.microsoft.com/office/drawing/2014/main" id="{7EAB113C-6E2B-4BBF-BAA3-368A4B35E291}"/>
              </a:ext>
            </a:extLst>
          </p:cNvPr>
          <p:cNvSpPr txBox="1"/>
          <p:nvPr/>
        </p:nvSpPr>
        <p:spPr>
          <a:xfrm>
            <a:off x="13868400" y="9410700"/>
            <a:ext cx="354157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0" cap="none" spc="-1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-Core Dream 4 Regular" pitchFamily="34" charset="0"/>
              </a:rPr>
              <a:t>도로교통공단 서울지부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pic>
        <p:nvPicPr>
          <p:cNvPr id="24" name="그림 23" descr="텍스트이(가) 표시된 사진&#10;&#10;자동 생성된 설명">
            <a:extLst>
              <a:ext uri="{FF2B5EF4-FFF2-40B4-BE49-F238E27FC236}">
                <a16:creationId xmlns:a16="http://schemas.microsoft.com/office/drawing/2014/main" id="{3FE07ED3-F77F-4D8E-A726-23043C6F5AF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biLevel thresh="25000"/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06" t="37395" r="606" b="37554"/>
          <a:stretch/>
        </p:blipFill>
        <p:spPr>
          <a:xfrm>
            <a:off x="838200" y="9234666"/>
            <a:ext cx="2002044" cy="709434"/>
          </a:xfrm>
          <a:prstGeom prst="rect">
            <a:avLst/>
          </a:prstGeom>
        </p:spPr>
      </p:pic>
      <p:sp>
        <p:nvSpPr>
          <p:cNvPr id="40" name="Object 2">
            <a:extLst>
              <a:ext uri="{FF2B5EF4-FFF2-40B4-BE49-F238E27FC236}">
                <a16:creationId xmlns:a16="http://schemas.microsoft.com/office/drawing/2014/main" id="{353E2DD2-CF32-46AC-AE32-F75E41247BF5}"/>
              </a:ext>
            </a:extLst>
          </p:cNvPr>
          <p:cNvSpPr txBox="1"/>
          <p:nvPr/>
        </p:nvSpPr>
        <p:spPr>
          <a:xfrm>
            <a:off x="991127" y="513160"/>
            <a:ext cx="3781067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Jalnan OTF" pitchFamily="34" charset="0"/>
                <a:ea typeface="+mn-ea"/>
                <a:cs typeface="Jalnan OTF" pitchFamily="34" charset="0"/>
              </a:rPr>
              <a:t>INDEX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42" name="그룹 1008">
            <a:extLst>
              <a:ext uri="{FF2B5EF4-FFF2-40B4-BE49-F238E27FC236}">
                <a16:creationId xmlns:a16="http://schemas.microsoft.com/office/drawing/2014/main" id="{C4F48BC8-C551-4642-B0D3-FD747DF5420B}"/>
              </a:ext>
            </a:extLst>
          </p:cNvPr>
          <p:cNvGrpSpPr/>
          <p:nvPr/>
        </p:nvGrpSpPr>
        <p:grpSpPr>
          <a:xfrm>
            <a:off x="977358" y="1220958"/>
            <a:ext cx="16330999" cy="55418"/>
            <a:chOff x="977358" y="1220958"/>
            <a:chExt cx="16330999" cy="55418"/>
          </a:xfrm>
        </p:grpSpPr>
        <p:pic>
          <p:nvPicPr>
            <p:cNvPr id="43" name="Object 31">
              <a:extLst>
                <a:ext uri="{FF2B5EF4-FFF2-40B4-BE49-F238E27FC236}">
                  <a16:creationId xmlns:a16="http://schemas.microsoft.com/office/drawing/2014/main" id="{511682F1-A422-4B69-849A-1B34C7689C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77358" y="1220958"/>
              <a:ext cx="16330999" cy="55418"/>
            </a:xfrm>
            <a:prstGeom prst="rect">
              <a:avLst/>
            </a:prstGeom>
          </p:spPr>
        </p:pic>
      </p:grpSp>
      <p:grpSp>
        <p:nvGrpSpPr>
          <p:cNvPr id="44" name="그룹 1009">
            <a:extLst>
              <a:ext uri="{FF2B5EF4-FFF2-40B4-BE49-F238E27FC236}">
                <a16:creationId xmlns:a16="http://schemas.microsoft.com/office/drawing/2014/main" id="{1145DED7-C2E7-4FA7-A320-A4741827A739}"/>
              </a:ext>
            </a:extLst>
          </p:cNvPr>
          <p:cNvGrpSpPr/>
          <p:nvPr/>
        </p:nvGrpSpPr>
        <p:grpSpPr>
          <a:xfrm>
            <a:off x="977358" y="9073658"/>
            <a:ext cx="16330999" cy="55418"/>
            <a:chOff x="977358" y="9073658"/>
            <a:chExt cx="16330999" cy="55418"/>
          </a:xfrm>
        </p:grpSpPr>
        <p:pic>
          <p:nvPicPr>
            <p:cNvPr id="45" name="Object 34">
              <a:extLst>
                <a:ext uri="{FF2B5EF4-FFF2-40B4-BE49-F238E27FC236}">
                  <a16:creationId xmlns:a16="http://schemas.microsoft.com/office/drawing/2014/main" id="{977CE386-FFDE-4B2E-8033-3720FE624F3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77358" y="9073658"/>
              <a:ext cx="16330999" cy="55418"/>
            </a:xfrm>
            <a:prstGeom prst="rect">
              <a:avLst/>
            </a:prstGeom>
          </p:spPr>
        </p:pic>
      </p:grpSp>
      <p:grpSp>
        <p:nvGrpSpPr>
          <p:cNvPr id="38" name="그룹 1001">
            <a:extLst>
              <a:ext uri="{FF2B5EF4-FFF2-40B4-BE49-F238E27FC236}">
                <a16:creationId xmlns:a16="http://schemas.microsoft.com/office/drawing/2014/main" id="{600A7DF4-35D5-4BC6-BA31-C4BC25286CCA}"/>
              </a:ext>
            </a:extLst>
          </p:cNvPr>
          <p:cNvGrpSpPr/>
          <p:nvPr/>
        </p:nvGrpSpPr>
        <p:grpSpPr>
          <a:xfrm>
            <a:off x="15240000" y="1866900"/>
            <a:ext cx="1679980" cy="1505243"/>
            <a:chOff x="2040576" y="3287341"/>
            <a:chExt cx="4838633" cy="4335360"/>
          </a:xfrm>
        </p:grpSpPr>
        <p:grpSp>
          <p:nvGrpSpPr>
            <p:cNvPr id="39" name="그룹 1002">
              <a:extLst>
                <a:ext uri="{FF2B5EF4-FFF2-40B4-BE49-F238E27FC236}">
                  <a16:creationId xmlns:a16="http://schemas.microsoft.com/office/drawing/2014/main" id="{551619F7-0F81-411C-BAA7-A0AB930B68A6}"/>
                </a:ext>
              </a:extLst>
            </p:cNvPr>
            <p:cNvGrpSpPr/>
            <p:nvPr/>
          </p:nvGrpSpPr>
          <p:grpSpPr>
            <a:xfrm>
              <a:off x="2040576" y="4938176"/>
              <a:ext cx="2684525" cy="2684525"/>
              <a:chOff x="2040576" y="4938176"/>
              <a:chExt cx="2684525" cy="2684525"/>
            </a:xfrm>
          </p:grpSpPr>
          <p:pic>
            <p:nvPicPr>
              <p:cNvPr id="51" name="Object 4">
                <a:extLst>
                  <a:ext uri="{FF2B5EF4-FFF2-40B4-BE49-F238E27FC236}">
                    <a16:creationId xmlns:a16="http://schemas.microsoft.com/office/drawing/2014/main" id="{DB789093-6C1A-4A73-A36E-0773A14749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biLevel thresh="25000"/>
              </a:blip>
              <a:stretch>
                <a:fillRect/>
              </a:stretch>
            </p:blipFill>
            <p:spPr>
              <a:xfrm>
                <a:off x="2040576" y="4938176"/>
                <a:ext cx="2684525" cy="2684525"/>
              </a:xfrm>
              <a:prstGeom prst="rect">
                <a:avLst/>
              </a:prstGeom>
            </p:spPr>
          </p:pic>
        </p:grpSp>
        <p:grpSp>
          <p:nvGrpSpPr>
            <p:cNvPr id="41" name="그룹 1003">
              <a:extLst>
                <a:ext uri="{FF2B5EF4-FFF2-40B4-BE49-F238E27FC236}">
                  <a16:creationId xmlns:a16="http://schemas.microsoft.com/office/drawing/2014/main" id="{B3E5B8B6-DE27-44F1-90C1-90DFF262F6F2}"/>
                </a:ext>
              </a:extLst>
            </p:cNvPr>
            <p:cNvGrpSpPr/>
            <p:nvPr/>
          </p:nvGrpSpPr>
          <p:grpSpPr>
            <a:xfrm>
              <a:off x="3131992" y="3287341"/>
              <a:ext cx="2684525" cy="2684525"/>
              <a:chOff x="3131992" y="3287341"/>
              <a:chExt cx="2684525" cy="2684525"/>
            </a:xfrm>
          </p:grpSpPr>
          <p:pic>
            <p:nvPicPr>
              <p:cNvPr id="50" name="Object 7">
                <a:extLst>
                  <a:ext uri="{FF2B5EF4-FFF2-40B4-BE49-F238E27FC236}">
                    <a16:creationId xmlns:a16="http://schemas.microsoft.com/office/drawing/2014/main" id="{6BB65325-48FF-45B3-AA55-8F8BFE200E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biLevel thresh="25000"/>
              </a:blip>
              <a:stretch>
                <a:fillRect/>
              </a:stretch>
            </p:blipFill>
            <p:spPr>
              <a:xfrm>
                <a:off x="3131992" y="3287341"/>
                <a:ext cx="2684525" cy="2684525"/>
              </a:xfrm>
              <a:prstGeom prst="rect">
                <a:avLst/>
              </a:prstGeom>
            </p:spPr>
          </p:pic>
        </p:grpSp>
        <p:grpSp>
          <p:nvGrpSpPr>
            <p:cNvPr id="46" name="그룹 1004">
              <a:extLst>
                <a:ext uri="{FF2B5EF4-FFF2-40B4-BE49-F238E27FC236}">
                  <a16:creationId xmlns:a16="http://schemas.microsoft.com/office/drawing/2014/main" id="{B7793FBE-77C9-4C59-B0FA-36E52FB09590}"/>
                </a:ext>
              </a:extLst>
            </p:cNvPr>
            <p:cNvGrpSpPr/>
            <p:nvPr/>
          </p:nvGrpSpPr>
          <p:grpSpPr>
            <a:xfrm>
              <a:off x="4194684" y="4938176"/>
              <a:ext cx="2684525" cy="2684525"/>
              <a:chOff x="4194684" y="4938176"/>
              <a:chExt cx="2684525" cy="2684525"/>
            </a:xfrm>
          </p:grpSpPr>
          <p:pic>
            <p:nvPicPr>
              <p:cNvPr id="47" name="Object 10">
                <a:extLst>
                  <a:ext uri="{FF2B5EF4-FFF2-40B4-BE49-F238E27FC236}">
                    <a16:creationId xmlns:a16="http://schemas.microsoft.com/office/drawing/2014/main" id="{AA0AB8FD-7062-4026-802B-083EA29E74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biLevel thresh="25000"/>
              </a:blip>
              <a:stretch>
                <a:fillRect/>
              </a:stretch>
            </p:blipFill>
            <p:spPr>
              <a:xfrm>
                <a:off x="4194684" y="4938176"/>
                <a:ext cx="2684525" cy="2684525"/>
              </a:xfrm>
              <a:prstGeom prst="rect">
                <a:avLst/>
              </a:prstGeom>
            </p:spPr>
          </p:pic>
        </p:grpSp>
      </p:grpSp>
      <p:sp>
        <p:nvSpPr>
          <p:cNvPr id="52" name="Object 4">
            <a:extLst>
              <a:ext uri="{FF2B5EF4-FFF2-40B4-BE49-F238E27FC236}">
                <a16:creationId xmlns:a16="http://schemas.microsoft.com/office/drawing/2014/main" id="{62FD3CB7-3DF4-4CEB-B114-C1A866A34D24}"/>
              </a:ext>
            </a:extLst>
          </p:cNvPr>
          <p:cNvSpPr txBox="1"/>
          <p:nvPr/>
        </p:nvSpPr>
        <p:spPr>
          <a:xfrm>
            <a:off x="977358" y="4276570"/>
            <a:ext cx="3169486" cy="7694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  <a:alpha val="80000"/>
                  </a:prstClr>
                </a:solidFill>
                <a:effectLst/>
                <a:uLnTx/>
                <a:uFillTx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인턴십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  <a:alpha val="80000"/>
                  </a:prstClr>
                </a:solidFill>
                <a:effectLst/>
                <a:uLnTx/>
                <a:uFillTx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  <a:alpha val="80000"/>
                  </a:prstClr>
                </a:solidFill>
                <a:effectLst/>
                <a:uLnTx/>
                <a:uFillTx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개요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  <a:alpha val="80000"/>
                </a:prstClr>
              </a:solidFill>
              <a:effectLst/>
              <a:uLnTx/>
              <a:uFillTx/>
              <a:latin typeface="에스코어 드림 6 Bold" panose="020B0703030302020204" pitchFamily="34" charset="-127"/>
              <a:ea typeface="에스코어 드림 6 Bold" panose="020B0703030302020204" pitchFamily="34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  <a:alpha val="80000"/>
                  </a:prstClr>
                </a:solidFill>
                <a:effectLst/>
                <a:uLnTx/>
                <a:uFillTx/>
                <a:latin typeface="S-Core Dream 3 Light" panose="020B0303030302020204" pitchFamily="34" charset="-127"/>
                <a:ea typeface="S-Core Dream 3 Light" panose="020B0303030302020204" pitchFamily="34" charset="-127"/>
                <a:cs typeface="+mn-cs"/>
              </a:rPr>
              <a:t>과제 목적과 일정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  <a:alpha val="80000"/>
                </a:prstClr>
              </a:solidFill>
              <a:effectLst/>
              <a:uLnTx/>
              <a:uFillTx/>
              <a:latin typeface="S-Core Dream 3 Light" panose="020B0303030302020204" pitchFamily="34" charset="-127"/>
              <a:ea typeface="S-Core Dream 3 Light" panose="020B0303030302020204" pitchFamily="34" charset="-127"/>
              <a:cs typeface="+mn-cs"/>
            </a:endParaRPr>
          </a:p>
        </p:txBody>
      </p:sp>
      <p:sp>
        <p:nvSpPr>
          <p:cNvPr id="55" name="Object 14">
            <a:extLst>
              <a:ext uri="{FF2B5EF4-FFF2-40B4-BE49-F238E27FC236}">
                <a16:creationId xmlns:a16="http://schemas.microsoft.com/office/drawing/2014/main" id="{FD846FC3-753D-4949-9EF0-BC194E76E15B}"/>
              </a:ext>
            </a:extLst>
          </p:cNvPr>
          <p:cNvSpPr txBox="1"/>
          <p:nvPr/>
        </p:nvSpPr>
        <p:spPr>
          <a:xfrm>
            <a:off x="4212056" y="4276570"/>
            <a:ext cx="3169486" cy="7694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  <a:alpha val="80000"/>
                  </a:prstClr>
                </a:solidFill>
                <a:effectLst/>
                <a:uLnTx/>
                <a:uFillTx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S-Core Dream 6 Bold" pitchFamily="34" charset="0"/>
              </a:rPr>
              <a:t>프로젝트 개요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  <a:alpha val="80000"/>
                </a:prstClr>
              </a:solidFill>
              <a:effectLst/>
              <a:uLnTx/>
              <a:uFillTx/>
              <a:latin typeface="에스코어 드림 6 Bold" panose="020B0703030302020204" pitchFamily="34" charset="-127"/>
              <a:ea typeface="에스코어 드림 6 Bold" panose="020B0703030302020204" pitchFamily="34" charset="-127"/>
              <a:cs typeface="S-Core Dream 6 Bold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  <a:alpha val="80000"/>
                  </a:prstClr>
                </a:solidFill>
                <a:effectLst/>
                <a:uLnTx/>
                <a:uFillTx/>
                <a:latin typeface="S-Core Dream 3 Light" panose="020B0303030302020204" pitchFamily="34" charset="-127"/>
                <a:ea typeface="S-Core Dream 3 Light" panose="020B0303030302020204" pitchFamily="34" charset="-127"/>
                <a:cs typeface="+mn-cs"/>
              </a:rPr>
              <a:t>PM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  <a:alpha val="80000"/>
                  </a:prstClr>
                </a:solidFill>
                <a:effectLst/>
                <a:uLnTx/>
                <a:uFillTx/>
                <a:latin typeface="S-Core Dream 3 Light" panose="020B0303030302020204" pitchFamily="34" charset="-127"/>
                <a:ea typeface="S-Core Dream 3 Light" panose="020B0303030302020204" pitchFamily="34" charset="-127"/>
                <a:cs typeface="+mn-cs"/>
              </a:rPr>
              <a:t>의 정의와 현황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  <a:alpha val="80000"/>
                </a:prstClr>
              </a:solidFill>
              <a:effectLst/>
              <a:uLnTx/>
              <a:uFillTx/>
              <a:latin typeface="S-Core Dream 3 Light" panose="020B0303030302020204" pitchFamily="34" charset="-127"/>
              <a:ea typeface="S-Core Dream 3 Light" panose="020B0303030302020204" pitchFamily="34" charset="-127"/>
              <a:cs typeface="+mn-cs"/>
            </a:endParaRPr>
          </a:p>
        </p:txBody>
      </p:sp>
      <p:sp>
        <p:nvSpPr>
          <p:cNvPr id="56" name="Object 15">
            <a:extLst>
              <a:ext uri="{FF2B5EF4-FFF2-40B4-BE49-F238E27FC236}">
                <a16:creationId xmlns:a16="http://schemas.microsoft.com/office/drawing/2014/main" id="{CCFBE6FD-F29B-4D04-A959-4C8D5EFD715B}"/>
              </a:ext>
            </a:extLst>
          </p:cNvPr>
          <p:cNvSpPr txBox="1"/>
          <p:nvPr/>
        </p:nvSpPr>
        <p:spPr>
          <a:xfrm>
            <a:off x="7564856" y="4276571"/>
            <a:ext cx="3169486" cy="7694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  <a:alpha val="80000"/>
                  </a:prstClr>
                </a:solidFill>
                <a:effectLst/>
                <a:uLnTx/>
                <a:uFillTx/>
                <a:latin typeface="S-Core Dream 6 Bold" pitchFamily="34" charset="0"/>
                <a:ea typeface="+mn-ea"/>
                <a:cs typeface="S-Core Dream 6 Bold" pitchFamily="34" charset="0"/>
              </a:rPr>
              <a:t>프로젝트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  <a:alpha val="80000"/>
                  </a:prstClr>
                </a:solidFill>
                <a:effectLst/>
                <a:uLnTx/>
                <a:uFillTx/>
                <a:latin typeface="S-Core Dream 6 Bold" pitchFamily="34" charset="0"/>
                <a:ea typeface="+mn-ea"/>
                <a:cs typeface="S-Core Dream 6 Bold" pitchFamily="34" charset="0"/>
              </a:rPr>
              <a:t> 1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  <a:alpha val="80000"/>
                  </a:prstClr>
                </a:solidFill>
                <a:effectLst/>
                <a:uLnTx/>
                <a:uFillTx/>
                <a:latin typeface="S-Core Dream 3 Light" panose="020B0303030302020204" pitchFamily="34" charset="-127"/>
                <a:ea typeface="S-Core Dream 3 Light" panose="020B0303030302020204" pitchFamily="34" charset="-127"/>
                <a:cs typeface="+mn-cs"/>
              </a:rPr>
              <a:t>PM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  <a:alpha val="80000"/>
                  </a:prstClr>
                </a:solidFill>
                <a:effectLst/>
                <a:uLnTx/>
                <a:uFillTx/>
                <a:latin typeface="S-Core Dream 3 Light" panose="020B0303030302020204" pitchFamily="34" charset="-127"/>
                <a:ea typeface="S-Core Dream 3 Light" panose="020B0303030302020204" pitchFamily="34" charset="-127"/>
                <a:cs typeface="+mn-cs"/>
              </a:rPr>
              <a:t>에 대한 인식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  <a:alpha val="80000"/>
                </a:prstClr>
              </a:solidFill>
              <a:effectLst/>
              <a:uLnTx/>
              <a:uFillTx/>
              <a:latin typeface="S-Core Dream 3 Light" panose="020B0303030302020204" pitchFamily="34" charset="-127"/>
              <a:ea typeface="S-Core Dream 3 Light" panose="020B0303030302020204" pitchFamily="34" charset="-127"/>
              <a:cs typeface="+mn-cs"/>
            </a:endParaRPr>
          </a:p>
        </p:txBody>
      </p:sp>
      <p:sp>
        <p:nvSpPr>
          <p:cNvPr id="57" name="Object 16">
            <a:extLst>
              <a:ext uri="{FF2B5EF4-FFF2-40B4-BE49-F238E27FC236}">
                <a16:creationId xmlns:a16="http://schemas.microsoft.com/office/drawing/2014/main" id="{D18C7EDE-07F9-45CC-BD6B-FF230E0A844E}"/>
              </a:ext>
            </a:extLst>
          </p:cNvPr>
          <p:cNvSpPr txBox="1"/>
          <p:nvPr/>
        </p:nvSpPr>
        <p:spPr>
          <a:xfrm>
            <a:off x="10691514" y="4071060"/>
            <a:ext cx="4548486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-Core Dream 6 Bold" pitchFamily="34" charset="0"/>
                <a:ea typeface="+mn-ea"/>
                <a:cs typeface="S-Core Dream 6 Bold" pitchFamily="34" charset="0"/>
              </a:rPr>
              <a:t>프로젝트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-Core Dream 6 Bold" pitchFamily="34" charset="0"/>
                <a:ea typeface="+mn-ea"/>
                <a:cs typeface="S-Core Dream 6 Bold" pitchFamily="34" charset="0"/>
              </a:rPr>
              <a:t> 2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-Core Dream 3 Light" panose="020B0303030302020204" pitchFamily="34" charset="-127"/>
                <a:ea typeface="S-Core Dream 3 Light" panose="020B0303030302020204" pitchFamily="34" charset="-127"/>
                <a:cs typeface="+mn-cs"/>
              </a:rPr>
              <a:t>PM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-Core Dream 3 Light" panose="020B0303030302020204" pitchFamily="34" charset="-127"/>
                <a:ea typeface="S-Core Dream 3 Light" panose="020B0303030302020204" pitchFamily="34" charset="-127"/>
                <a:cs typeface="+mn-cs"/>
              </a:rPr>
              <a:t>과 다른 차종 차이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-Core Dream 3 Light" panose="020B0303030302020204" pitchFamily="34" charset="-127"/>
              <a:ea typeface="S-Core Dream 3 Light" panose="020B0303030302020204" pitchFamily="34" charset="-127"/>
              <a:cs typeface="+mn-cs"/>
            </a:endParaRPr>
          </a:p>
        </p:txBody>
      </p:sp>
      <p:sp>
        <p:nvSpPr>
          <p:cNvPr id="59" name="Object 17">
            <a:extLst>
              <a:ext uri="{FF2B5EF4-FFF2-40B4-BE49-F238E27FC236}">
                <a16:creationId xmlns:a16="http://schemas.microsoft.com/office/drawing/2014/main" id="{B634DEE5-730A-470E-B5D6-B618E46BFC49}"/>
              </a:ext>
            </a:extLst>
          </p:cNvPr>
          <p:cNvSpPr txBox="1"/>
          <p:nvPr/>
        </p:nvSpPr>
        <p:spPr>
          <a:xfrm>
            <a:off x="14173200" y="4276571"/>
            <a:ext cx="3169486" cy="7694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  <a:alpha val="80000"/>
                  </a:prstClr>
                </a:solidFill>
                <a:effectLst/>
                <a:uLnTx/>
                <a:uFillTx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프로젝트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  <a:alpha val="80000"/>
                  </a:prstClr>
                </a:solidFill>
                <a:effectLst/>
                <a:uLnTx/>
                <a:uFillTx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3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  <a:alpha val="80000"/>
                </a:prstClr>
              </a:solidFill>
              <a:effectLst/>
              <a:uLnTx/>
              <a:uFillTx/>
              <a:latin typeface="에스코어 드림 6 Bold" panose="020B0703030302020204" pitchFamily="34" charset="-127"/>
              <a:ea typeface="에스코어 드림 6 Bold" panose="020B0703030302020204" pitchFamily="34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  <a:alpha val="80000"/>
                  </a:prstClr>
                </a:solidFill>
                <a:effectLst/>
                <a:uLnTx/>
                <a:uFillTx/>
                <a:latin typeface="S-Core Dream 3 Light" panose="020B0303030302020204" pitchFamily="34" charset="-127"/>
                <a:ea typeface="S-Core Dream 3 Light" panose="020B0303030302020204" pitchFamily="34" charset="-127"/>
                <a:cs typeface="+mn-cs"/>
              </a:rPr>
              <a:t>PM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  <a:alpha val="80000"/>
                  </a:prstClr>
                </a:solidFill>
                <a:effectLst/>
                <a:uLnTx/>
                <a:uFillTx/>
                <a:latin typeface="S-Core Dream 3 Light" panose="020B0303030302020204" pitchFamily="34" charset="-127"/>
                <a:ea typeface="S-Core Dream 3 Light" panose="020B0303030302020204" pitchFamily="34" charset="-127"/>
                <a:cs typeface="+mn-cs"/>
              </a:rPr>
              <a:t>주행 위반 탐지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  <a:alpha val="80000"/>
                </a:prstClr>
              </a:solidFill>
              <a:effectLst/>
              <a:uLnTx/>
              <a:uFillTx/>
              <a:latin typeface="S-Core Dream 3 Light" panose="020B0303030302020204" pitchFamily="34" charset="-127"/>
              <a:ea typeface="S-Core Dream 3 Light" panose="020B0303030302020204" pitchFamily="34" charset="-127"/>
              <a:cs typeface="+mn-cs"/>
            </a:endParaRPr>
          </a:p>
        </p:txBody>
      </p:sp>
      <p:sp>
        <p:nvSpPr>
          <p:cNvPr id="64" name="Object 19">
            <a:extLst>
              <a:ext uri="{FF2B5EF4-FFF2-40B4-BE49-F238E27FC236}">
                <a16:creationId xmlns:a16="http://schemas.microsoft.com/office/drawing/2014/main" id="{28154330-CE61-488F-91F4-752A57EA94E6}"/>
              </a:ext>
            </a:extLst>
          </p:cNvPr>
          <p:cNvSpPr txBox="1"/>
          <p:nvPr/>
        </p:nvSpPr>
        <p:spPr>
          <a:xfrm>
            <a:off x="10820400" y="5708108"/>
            <a:ext cx="3788944" cy="280063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1. TAAS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사고 데이터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2.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교통체계 구성 요소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3.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분석 내용 및 결과 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 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-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차량 종류 별 비교 분석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 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-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차량 종류 예측 모델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5100951-4E60-4C17-91D8-D84F2E7010FC}"/>
              </a:ext>
            </a:extLst>
          </p:cNvPr>
          <p:cNvSpPr/>
          <p:nvPr/>
        </p:nvSpPr>
        <p:spPr>
          <a:xfrm>
            <a:off x="10820400" y="5297877"/>
            <a:ext cx="6339299" cy="1286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44070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Object 42"/>
          <p:cNvSpPr txBox="1"/>
          <p:nvPr/>
        </p:nvSpPr>
        <p:spPr>
          <a:xfrm>
            <a:off x="991127" y="837069"/>
            <a:ext cx="6400273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4000">
                <a:solidFill>
                  <a:srgbClr val="35363A"/>
                </a:solidFill>
                <a:latin typeface="Jalnan OTF" pitchFamily="34" charset="0"/>
                <a:cs typeface="Jalnan OTF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TAAS 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사고 데이터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1009302" y="495300"/>
            <a:ext cx="588720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0" cap="none" spc="-100" normalizeH="0" baseline="0" noProof="0" dirty="0">
                <a:ln>
                  <a:noFill/>
                </a:ln>
                <a:solidFill>
                  <a:srgbClr val="787878"/>
                </a:solidFill>
                <a:effectLst/>
                <a:uLnTx/>
                <a:uFillTx/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+mn-cs"/>
              </a:rPr>
              <a:t>2. PM</a:t>
            </a:r>
            <a:r>
              <a:rPr kumimoji="0" lang="ko-KR" altLang="en-US" sz="2000" b="0" i="0" u="none" strike="noStrike" kern="0" cap="none" spc="-100" normalizeH="0" baseline="0" noProof="0" dirty="0">
                <a:ln>
                  <a:noFill/>
                </a:ln>
                <a:solidFill>
                  <a:srgbClr val="787878"/>
                </a:solidFill>
                <a:effectLst/>
                <a:uLnTx/>
                <a:uFillTx/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+mn-cs"/>
              </a:rPr>
              <a:t>과 다른 차종 차이</a:t>
            </a:r>
            <a:endParaRPr kumimoji="0" lang="en-US" sz="2000" b="0" i="0" u="none" strike="noStrike" kern="0" cap="none" spc="-100" normalizeH="0" baseline="0" noProof="0" dirty="0">
              <a:ln>
                <a:noFill/>
              </a:ln>
              <a:solidFill>
                <a:srgbClr val="787878"/>
              </a:solidFill>
              <a:effectLst/>
              <a:uLnTx/>
              <a:uFillTx/>
              <a:latin typeface="여기어때 잘난체 OTF" panose="020B0600000101010101" pitchFamily="34" charset="-127"/>
              <a:ea typeface="여기어때 잘난체 OTF" panose="020B0600000101010101" pitchFamily="34" charset="-127"/>
              <a:cs typeface="+mn-cs"/>
            </a:endParaRPr>
          </a:p>
        </p:txBody>
      </p:sp>
      <p:grpSp>
        <p:nvGrpSpPr>
          <p:cNvPr id="1011" name="그룹 1011"/>
          <p:cNvGrpSpPr/>
          <p:nvPr/>
        </p:nvGrpSpPr>
        <p:grpSpPr>
          <a:xfrm>
            <a:off x="977358" y="1678192"/>
            <a:ext cx="16330999" cy="55418"/>
            <a:chOff x="977358" y="1220958"/>
            <a:chExt cx="16330999" cy="55418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77358" y="1220958"/>
              <a:ext cx="16330999" cy="55418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977358" y="9202882"/>
            <a:ext cx="16330999" cy="55418"/>
            <a:chOff x="977358" y="9073658"/>
            <a:chExt cx="16330999" cy="55418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77358" y="9073658"/>
              <a:ext cx="16330999" cy="55418"/>
            </a:xfrm>
            <a:prstGeom prst="rect">
              <a:avLst/>
            </a:prstGeom>
          </p:spPr>
        </p:pic>
      </p:grpSp>
      <p:sp>
        <p:nvSpPr>
          <p:cNvPr id="50" name="Object 50"/>
          <p:cNvSpPr txBox="1"/>
          <p:nvPr/>
        </p:nvSpPr>
        <p:spPr>
          <a:xfrm>
            <a:off x="13868400" y="9410700"/>
            <a:ext cx="354157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0" cap="none" spc="-100" normalizeH="0" baseline="0" noProof="0" dirty="0">
                <a:ln>
                  <a:noFill/>
                </a:ln>
                <a:solidFill>
                  <a:srgbClr val="9E9E9E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-Core Dream 4 Regular" pitchFamily="34" charset="0"/>
              </a:rPr>
              <a:t>도로교통공단 서울지부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pic>
        <p:nvPicPr>
          <p:cNvPr id="44" name="그림 43" descr="텍스트이(가) 표시된 사진&#10;&#10;자동 생성된 설명">
            <a:extLst>
              <a:ext uri="{FF2B5EF4-FFF2-40B4-BE49-F238E27FC236}">
                <a16:creationId xmlns:a16="http://schemas.microsoft.com/office/drawing/2014/main" id="{3C32C3C7-B828-4DA8-933A-AF7F5C935D4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06" t="37395" r="606" b="37554"/>
          <a:stretch/>
        </p:blipFill>
        <p:spPr>
          <a:xfrm>
            <a:off x="838200" y="9234666"/>
            <a:ext cx="2002044" cy="709434"/>
          </a:xfrm>
          <a:prstGeom prst="rect">
            <a:avLst/>
          </a:prstGeom>
        </p:spPr>
      </p:pic>
      <p:sp>
        <p:nvSpPr>
          <p:cNvPr id="46" name="부제목 2">
            <a:extLst>
              <a:ext uri="{FF2B5EF4-FFF2-40B4-BE49-F238E27FC236}">
                <a16:creationId xmlns:a16="http://schemas.microsoft.com/office/drawing/2014/main" id="{4F309ADF-7D8A-449F-8B0D-86A65F1D179C}"/>
              </a:ext>
            </a:extLst>
          </p:cNvPr>
          <p:cNvSpPr txBox="1">
            <a:spLocks/>
          </p:cNvSpPr>
          <p:nvPr/>
        </p:nvSpPr>
        <p:spPr>
          <a:xfrm>
            <a:off x="1066800" y="3044008"/>
            <a:ext cx="14173200" cy="6167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경찰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·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보험사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·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공제조합 등의 교통사고 자료를 수집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·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통합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·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분석한 교통사고 정보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47" name="제목 1">
            <a:extLst>
              <a:ext uri="{FF2B5EF4-FFF2-40B4-BE49-F238E27FC236}">
                <a16:creationId xmlns:a16="http://schemas.microsoft.com/office/drawing/2014/main" id="{BCD19BF6-863F-4BCC-81BB-AC837738B083}"/>
              </a:ext>
            </a:extLst>
          </p:cNvPr>
          <p:cNvSpPr txBox="1">
            <a:spLocks/>
          </p:cNvSpPr>
          <p:nvPr/>
        </p:nvSpPr>
        <p:spPr>
          <a:xfrm>
            <a:off x="1143000" y="2238563"/>
            <a:ext cx="4870885" cy="6167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TAAS 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사고데이터란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?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graphicFrame>
        <p:nvGraphicFramePr>
          <p:cNvPr id="51" name="표 6">
            <a:extLst>
              <a:ext uri="{FF2B5EF4-FFF2-40B4-BE49-F238E27FC236}">
                <a16:creationId xmlns:a16="http://schemas.microsoft.com/office/drawing/2014/main" id="{519026B2-7369-479B-84FB-D65B35CE5F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6393871"/>
              </p:ext>
            </p:extLst>
          </p:nvPr>
        </p:nvGraphicFramePr>
        <p:xfrm>
          <a:off x="1344502" y="5472198"/>
          <a:ext cx="15596710" cy="3136610"/>
        </p:xfrm>
        <a:graphic>
          <a:graphicData uri="http://schemas.openxmlformats.org/drawingml/2006/table">
            <a:tbl>
              <a:tblPr firstRow="1" firstCol="1" bandRow="1">
                <a:tableStyleId>{7E9639D4-E3E2-4D34-9284-5A2195B3D0D7}</a:tableStyleId>
              </a:tblPr>
              <a:tblGrid>
                <a:gridCol w="4623910">
                  <a:extLst>
                    <a:ext uri="{9D8B030D-6E8A-4147-A177-3AD203B41FA5}">
                      <a16:colId xmlns:a16="http://schemas.microsoft.com/office/drawing/2014/main" val="1497799179"/>
                    </a:ext>
                  </a:extLst>
                </a:gridCol>
                <a:gridCol w="10972800">
                  <a:extLst>
                    <a:ext uri="{9D8B030D-6E8A-4147-A177-3AD203B41FA5}">
                      <a16:colId xmlns:a16="http://schemas.microsoft.com/office/drawing/2014/main" val="2370187111"/>
                    </a:ext>
                  </a:extLst>
                </a:gridCol>
              </a:tblGrid>
              <a:tr h="4099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bg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대분류</a:t>
                      </a:r>
                    </a:p>
                  </a:txBody>
                  <a:tcPr anchor="ctr">
                    <a:solidFill>
                      <a:srgbClr val="22CC8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bg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세부변수</a:t>
                      </a:r>
                    </a:p>
                  </a:txBody>
                  <a:tcPr anchor="ctr">
                    <a:solidFill>
                      <a:srgbClr val="22CC8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0441460"/>
                  </a:ext>
                </a:extLst>
              </a:tr>
              <a:tr h="53588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교통사고 일반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발생일시</a:t>
                      </a:r>
                      <a:r>
                        <a:rPr lang="en-US" altLang="ko-KR" sz="200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  <a:r>
                        <a:rPr lang="ko-KR" altLang="en-US" sz="200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주야</a:t>
                      </a:r>
                      <a:r>
                        <a:rPr lang="en-US" altLang="ko-KR" sz="200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  <a:r>
                        <a:rPr lang="ko-KR" altLang="en-US" sz="200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요일</a:t>
                      </a:r>
                      <a:r>
                        <a:rPr lang="en-US" altLang="ko-KR" sz="200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  <a:r>
                        <a:rPr lang="ko-KR" altLang="en-US" sz="200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발생 </a:t>
                      </a:r>
                      <a:r>
                        <a:rPr lang="ko-KR" altLang="en-US" sz="2000" dirty="0" err="1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시군구</a:t>
                      </a:r>
                      <a:r>
                        <a:rPr lang="en-US" altLang="ko-KR" sz="200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  <a:r>
                        <a:rPr lang="ko-KR" altLang="en-US" sz="200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기상상태</a:t>
                      </a:r>
                      <a:r>
                        <a:rPr lang="en-US" altLang="ko-KR" sz="200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  <a:r>
                        <a:rPr lang="ko-KR" altLang="en-US" sz="200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사고유형 등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84443058"/>
                  </a:ext>
                </a:extLst>
              </a:tr>
              <a:tr h="53588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교통사고 당사자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성별</a:t>
                      </a:r>
                      <a:r>
                        <a:rPr lang="en-US" altLang="ko-KR" sz="200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  <a:r>
                        <a:rPr lang="ko-KR" altLang="en-US" sz="200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연령</a:t>
                      </a:r>
                      <a:r>
                        <a:rPr lang="en-US" altLang="ko-KR" sz="200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  <a:r>
                        <a:rPr lang="ko-KR" altLang="en-US" sz="200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보호장구 착용여부</a:t>
                      </a:r>
                      <a:r>
                        <a:rPr lang="en-US" altLang="ko-KR" sz="200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  <a:r>
                        <a:rPr lang="ko-KR" altLang="en-US" sz="200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신체 상해정도</a:t>
                      </a:r>
                      <a:r>
                        <a:rPr lang="en-US" altLang="ko-KR" sz="200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  <a:r>
                        <a:rPr lang="ko-KR" altLang="en-US" sz="200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법규위반내용</a:t>
                      </a:r>
                      <a:r>
                        <a:rPr lang="en-US" altLang="ko-KR" sz="200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  <a:r>
                        <a:rPr lang="ko-KR" altLang="en-US" sz="200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행동유형 등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86288632"/>
                  </a:ext>
                </a:extLst>
              </a:tr>
              <a:tr h="53588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교통사고 차량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당사자 차종</a:t>
                      </a:r>
                      <a:r>
                        <a:rPr lang="en-US" altLang="ko-KR" sz="200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  <a:r>
                        <a:rPr lang="ko-KR" altLang="en-US" sz="200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차량용도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14332849"/>
                  </a:ext>
                </a:extLst>
              </a:tr>
              <a:tr h="53588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교통사고 도로환경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도로종류</a:t>
                      </a:r>
                      <a:r>
                        <a:rPr lang="en-US" altLang="ko-KR" sz="200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  <a:r>
                        <a:rPr lang="ko-KR" altLang="en-US" sz="200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도로형태</a:t>
                      </a:r>
                      <a:r>
                        <a:rPr lang="en-US" altLang="ko-KR" sz="200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  <a:r>
                        <a:rPr lang="ko-KR" altLang="en-US" sz="200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교차로 형태</a:t>
                      </a:r>
                      <a:r>
                        <a:rPr lang="en-US" altLang="ko-KR" sz="200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  <a:r>
                        <a:rPr lang="ko-KR" altLang="en-US" sz="200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특정도로 및 구역</a:t>
                      </a:r>
                      <a:r>
                        <a:rPr lang="en-US" altLang="ko-KR" sz="200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</a:t>
                      </a:r>
                      <a:r>
                        <a:rPr lang="ko-KR" altLang="en-US" sz="200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등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617794"/>
                  </a:ext>
                </a:extLst>
              </a:tr>
              <a:tr h="53588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기타 피해자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성별</a:t>
                      </a:r>
                      <a:r>
                        <a:rPr lang="en-US" altLang="ko-KR" sz="200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  <a:r>
                        <a:rPr lang="ko-KR" altLang="en-US" sz="200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연령</a:t>
                      </a:r>
                      <a:r>
                        <a:rPr lang="en-US" altLang="ko-KR" sz="200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  <a:r>
                        <a:rPr lang="ko-KR" altLang="en-US" sz="200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사고시 상태</a:t>
                      </a:r>
                      <a:r>
                        <a:rPr lang="en-US" altLang="ko-KR" sz="200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  <a:r>
                        <a:rPr lang="ko-KR" altLang="en-US" sz="200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보호장구 착용여부</a:t>
                      </a:r>
                      <a:r>
                        <a:rPr lang="en-US" altLang="ko-KR" sz="200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  <a:r>
                        <a:rPr lang="ko-KR" altLang="en-US" sz="200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신체 상해정도</a:t>
                      </a:r>
                      <a:r>
                        <a:rPr lang="en-US" altLang="ko-KR" sz="200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  <a:r>
                        <a:rPr lang="ko-KR" altLang="en-US" sz="200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피해당사자 차종 등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13673991"/>
                  </a:ext>
                </a:extLst>
              </a:tr>
            </a:tbl>
          </a:graphicData>
        </a:graphic>
      </p:graphicFrame>
      <p:sp>
        <p:nvSpPr>
          <p:cNvPr id="52" name="제목 1">
            <a:extLst>
              <a:ext uri="{FF2B5EF4-FFF2-40B4-BE49-F238E27FC236}">
                <a16:creationId xmlns:a16="http://schemas.microsoft.com/office/drawing/2014/main" id="{0D7B05AB-826C-4CDD-B302-C8E23E841B76}"/>
              </a:ext>
            </a:extLst>
          </p:cNvPr>
          <p:cNvSpPr txBox="1">
            <a:spLocks/>
          </p:cNvSpPr>
          <p:nvPr/>
        </p:nvSpPr>
        <p:spPr>
          <a:xfrm>
            <a:off x="1143000" y="4598979"/>
            <a:ext cx="5287753" cy="6167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TAAS 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사고데이터 주요 제공 변수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91DF166-E297-4E54-A189-469370D817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553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Object 42"/>
          <p:cNvSpPr txBox="1"/>
          <p:nvPr/>
        </p:nvSpPr>
        <p:spPr>
          <a:xfrm>
            <a:off x="991127" y="837069"/>
            <a:ext cx="6400273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4000">
                <a:solidFill>
                  <a:srgbClr val="35363A"/>
                </a:solidFill>
                <a:latin typeface="Jalnan OTF" pitchFamily="34" charset="0"/>
                <a:cs typeface="Jalnan OTF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solidFill>
                  <a:schemeClr val="tx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교통체계 구성 요소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grpSp>
        <p:nvGrpSpPr>
          <p:cNvPr id="1011" name="그룹 1011"/>
          <p:cNvGrpSpPr/>
          <p:nvPr/>
        </p:nvGrpSpPr>
        <p:grpSpPr>
          <a:xfrm>
            <a:off x="977358" y="1678192"/>
            <a:ext cx="16330999" cy="55418"/>
            <a:chOff x="977358" y="1220958"/>
            <a:chExt cx="16330999" cy="55418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77358" y="1220958"/>
              <a:ext cx="16330999" cy="55418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977358" y="9202882"/>
            <a:ext cx="16330999" cy="55418"/>
            <a:chOff x="977358" y="9073658"/>
            <a:chExt cx="16330999" cy="55418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77358" y="9073658"/>
              <a:ext cx="16330999" cy="55418"/>
            </a:xfrm>
            <a:prstGeom prst="rect">
              <a:avLst/>
            </a:prstGeom>
          </p:spPr>
        </p:pic>
      </p:grpSp>
      <p:sp>
        <p:nvSpPr>
          <p:cNvPr id="50" name="Object 50"/>
          <p:cNvSpPr txBox="1"/>
          <p:nvPr/>
        </p:nvSpPr>
        <p:spPr>
          <a:xfrm>
            <a:off x="13868400" y="9410700"/>
            <a:ext cx="354157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0" cap="none" spc="-100" normalizeH="0" baseline="0" noProof="0" dirty="0">
                <a:ln>
                  <a:noFill/>
                </a:ln>
                <a:solidFill>
                  <a:srgbClr val="9E9E9E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-Core Dream 4 Regular" pitchFamily="34" charset="0"/>
              </a:rPr>
              <a:t>도로교통공단 서울지부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pic>
        <p:nvPicPr>
          <p:cNvPr id="44" name="그림 43" descr="텍스트이(가) 표시된 사진&#10;&#10;자동 생성된 설명">
            <a:extLst>
              <a:ext uri="{FF2B5EF4-FFF2-40B4-BE49-F238E27FC236}">
                <a16:creationId xmlns:a16="http://schemas.microsoft.com/office/drawing/2014/main" id="{3C32C3C7-B828-4DA8-933A-AF7F5C935D4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06" t="37395" r="606" b="37554"/>
          <a:stretch/>
        </p:blipFill>
        <p:spPr>
          <a:xfrm>
            <a:off x="838200" y="9234666"/>
            <a:ext cx="2002044" cy="709434"/>
          </a:xfrm>
          <a:prstGeom prst="rect">
            <a:avLst/>
          </a:prstGeom>
        </p:spPr>
      </p:pic>
      <p:sp>
        <p:nvSpPr>
          <p:cNvPr id="14" name="부제목 2">
            <a:extLst>
              <a:ext uri="{FF2B5EF4-FFF2-40B4-BE49-F238E27FC236}">
                <a16:creationId xmlns:a16="http://schemas.microsoft.com/office/drawing/2014/main" id="{A3E838C2-A255-4B18-848A-4025040C5E72}"/>
              </a:ext>
            </a:extLst>
          </p:cNvPr>
          <p:cNvSpPr txBox="1">
            <a:spLocks/>
          </p:cNvSpPr>
          <p:nvPr/>
        </p:nvSpPr>
        <p:spPr>
          <a:xfrm>
            <a:off x="1237902" y="2705100"/>
            <a:ext cx="11868498" cy="13920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차량요인</a:t>
            </a:r>
            <a:endParaRPr kumimoji="0" lang="en-US" altLang="ko-KR" sz="24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    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-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차량의 종류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구조장치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사용용도 등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id="{5C33DD3D-AAE4-4921-93BE-131020075A09}"/>
              </a:ext>
            </a:extLst>
          </p:cNvPr>
          <p:cNvSpPr txBox="1">
            <a:spLocks/>
          </p:cNvSpPr>
          <p:nvPr/>
        </p:nvSpPr>
        <p:spPr>
          <a:xfrm>
            <a:off x="1066800" y="1866900"/>
            <a:ext cx="10590317" cy="9132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교통사고를 유발하는 교통체계의 구성요소</a:t>
            </a:r>
            <a:endParaRPr kumimoji="0" lang="ko-KR" altLang="en-US" sz="2800" b="0" i="0" u="none" kern="1200" cap="none" spc="0" normalizeH="0" baseline="30000" noProof="0" dirty="0">
              <a:ln>
                <a:noFill/>
              </a:ln>
              <a:effectLst/>
              <a:uLnTx/>
              <a:uFillTx/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6" name="부제목 2">
            <a:extLst>
              <a:ext uri="{FF2B5EF4-FFF2-40B4-BE49-F238E27FC236}">
                <a16:creationId xmlns:a16="http://schemas.microsoft.com/office/drawing/2014/main" id="{AA292CFD-1056-4B65-BC97-59BE5A46314D}"/>
              </a:ext>
            </a:extLst>
          </p:cNvPr>
          <p:cNvSpPr txBox="1">
            <a:spLocks/>
          </p:cNvSpPr>
          <p:nvPr/>
        </p:nvSpPr>
        <p:spPr>
          <a:xfrm>
            <a:off x="1237902" y="4027223"/>
            <a:ext cx="11868498" cy="17018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인적요인</a:t>
            </a:r>
            <a:endParaRPr kumimoji="0" lang="en-US" altLang="ko-KR" sz="24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    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-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운전자 또는 보행자의 신체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·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생리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·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심리 조건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위험의 인지와 회피에 대한 판단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    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-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운전자의 적성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자질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운전습관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운전태도 등에 관련된 사항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7" name="부제목 2">
            <a:extLst>
              <a:ext uri="{FF2B5EF4-FFF2-40B4-BE49-F238E27FC236}">
                <a16:creationId xmlns:a16="http://schemas.microsoft.com/office/drawing/2014/main" id="{A93B4F1C-23E5-4811-B697-17E6BD861860}"/>
              </a:ext>
            </a:extLst>
          </p:cNvPr>
          <p:cNvSpPr txBox="1">
            <a:spLocks/>
          </p:cNvSpPr>
          <p:nvPr/>
        </p:nvSpPr>
        <p:spPr>
          <a:xfrm>
            <a:off x="1237902" y="5880829"/>
            <a:ext cx="11868498" cy="28958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환경요인</a:t>
            </a:r>
          </a:p>
          <a:p>
            <a:pPr marL="269875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-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도로의 선형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노면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차로 수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도로 폭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kumimoji="0" lang="ko-KR" altLang="en-US" sz="20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구배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등 도로구조에 관련된 사항</a:t>
            </a:r>
          </a:p>
          <a:p>
            <a:pPr marL="269875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-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신호등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도로표지판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kumimoji="0" lang="ko-KR" altLang="en-US" sz="20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방호책등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도로의 안전시설에 관련된 사항</a:t>
            </a:r>
          </a:p>
          <a:p>
            <a:pPr marL="269875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-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기후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명암 등 자연조건에 관한 사항</a:t>
            </a:r>
          </a:p>
          <a:p>
            <a:pPr marL="269875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-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교통량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차종구성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kumimoji="0" lang="ko-KR" altLang="en-US" sz="20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보행통행량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등 교통여건에 관련된 사항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grpSp>
        <p:nvGrpSpPr>
          <p:cNvPr id="19" name="그룹 1002">
            <a:extLst>
              <a:ext uri="{FF2B5EF4-FFF2-40B4-BE49-F238E27FC236}">
                <a16:creationId xmlns:a16="http://schemas.microsoft.com/office/drawing/2014/main" id="{C16326DB-10D9-42A1-875B-3859FFD8596C}"/>
              </a:ext>
            </a:extLst>
          </p:cNvPr>
          <p:cNvGrpSpPr/>
          <p:nvPr/>
        </p:nvGrpSpPr>
        <p:grpSpPr>
          <a:xfrm>
            <a:off x="11503221" y="4984977"/>
            <a:ext cx="2784594" cy="2784594"/>
            <a:chOff x="2040576" y="4938176"/>
            <a:chExt cx="2684525" cy="2684525"/>
          </a:xfrm>
        </p:grpSpPr>
        <p:pic>
          <p:nvPicPr>
            <p:cNvPr id="24" name="Object 4">
              <a:extLst>
                <a:ext uri="{FF2B5EF4-FFF2-40B4-BE49-F238E27FC236}">
                  <a16:creationId xmlns:a16="http://schemas.microsoft.com/office/drawing/2014/main" id="{28C027B0-2541-4CE0-A86F-EDCC4A03B3C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40576" y="4938176"/>
              <a:ext cx="2684525" cy="2684525"/>
            </a:xfrm>
            <a:prstGeom prst="rect">
              <a:avLst/>
            </a:prstGeom>
          </p:spPr>
        </p:pic>
      </p:grpSp>
      <p:grpSp>
        <p:nvGrpSpPr>
          <p:cNvPr id="20" name="그룹 1003">
            <a:extLst>
              <a:ext uri="{FF2B5EF4-FFF2-40B4-BE49-F238E27FC236}">
                <a16:creationId xmlns:a16="http://schemas.microsoft.com/office/drawing/2014/main" id="{F957D4EE-9936-4D1B-9ADE-215D84850B6B}"/>
              </a:ext>
            </a:extLst>
          </p:cNvPr>
          <p:cNvGrpSpPr/>
          <p:nvPr/>
        </p:nvGrpSpPr>
        <p:grpSpPr>
          <a:xfrm>
            <a:off x="12635321" y="3272605"/>
            <a:ext cx="2784594" cy="2784594"/>
            <a:chOff x="3131992" y="3287341"/>
            <a:chExt cx="2684525" cy="2684525"/>
          </a:xfrm>
        </p:grpSpPr>
        <p:pic>
          <p:nvPicPr>
            <p:cNvPr id="23" name="Object 7">
              <a:extLst>
                <a:ext uri="{FF2B5EF4-FFF2-40B4-BE49-F238E27FC236}">
                  <a16:creationId xmlns:a16="http://schemas.microsoft.com/office/drawing/2014/main" id="{0F8F331A-F1C3-4050-A5A6-E02952628CB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131992" y="3287341"/>
              <a:ext cx="2684525" cy="2684525"/>
            </a:xfrm>
            <a:prstGeom prst="rect">
              <a:avLst/>
            </a:prstGeom>
          </p:spPr>
        </p:pic>
      </p:grpSp>
      <p:grpSp>
        <p:nvGrpSpPr>
          <p:cNvPr id="21" name="그룹 1004">
            <a:extLst>
              <a:ext uri="{FF2B5EF4-FFF2-40B4-BE49-F238E27FC236}">
                <a16:creationId xmlns:a16="http://schemas.microsoft.com/office/drawing/2014/main" id="{0AEA8003-126C-45D1-A7A3-7491A2EA7DB6}"/>
              </a:ext>
            </a:extLst>
          </p:cNvPr>
          <p:cNvGrpSpPr/>
          <p:nvPr/>
        </p:nvGrpSpPr>
        <p:grpSpPr>
          <a:xfrm>
            <a:off x="13737626" y="4984977"/>
            <a:ext cx="2784594" cy="2784594"/>
            <a:chOff x="4194684" y="4938176"/>
            <a:chExt cx="2684525" cy="2684525"/>
          </a:xfrm>
        </p:grpSpPr>
        <p:pic>
          <p:nvPicPr>
            <p:cNvPr id="22" name="Object 10">
              <a:extLst>
                <a:ext uri="{FF2B5EF4-FFF2-40B4-BE49-F238E27FC236}">
                  <a16:creationId xmlns:a16="http://schemas.microsoft.com/office/drawing/2014/main" id="{F02F4133-017B-48EB-8327-C804348FC04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194684" y="4938176"/>
              <a:ext cx="2684525" cy="2684525"/>
            </a:xfrm>
            <a:prstGeom prst="rect">
              <a:avLst/>
            </a:prstGeom>
          </p:spPr>
        </p:pic>
      </p:grpSp>
      <p:sp>
        <p:nvSpPr>
          <p:cNvPr id="25" name="Object 14">
            <a:extLst>
              <a:ext uri="{FF2B5EF4-FFF2-40B4-BE49-F238E27FC236}">
                <a16:creationId xmlns:a16="http://schemas.microsoft.com/office/drawing/2014/main" id="{E4717924-FC50-4B2E-82AF-7D338137BB07}"/>
              </a:ext>
            </a:extLst>
          </p:cNvPr>
          <p:cNvSpPr txBox="1"/>
          <p:nvPr/>
        </p:nvSpPr>
        <p:spPr>
          <a:xfrm>
            <a:off x="12325261" y="4398555"/>
            <a:ext cx="3392976" cy="5107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600" kern="0" spc="-100" dirty="0">
                <a:solidFill>
                  <a:srgbClr val="FFFFFF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S-Core Dream 6 Bold" pitchFamily="34" charset="0"/>
              </a:rPr>
              <a:t>인적요인</a:t>
            </a:r>
            <a:endParaRPr 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6" name="Object 15">
            <a:extLst>
              <a:ext uri="{FF2B5EF4-FFF2-40B4-BE49-F238E27FC236}">
                <a16:creationId xmlns:a16="http://schemas.microsoft.com/office/drawing/2014/main" id="{AD94DF9E-7EAB-45C7-835B-3212CCEFC636}"/>
              </a:ext>
            </a:extLst>
          </p:cNvPr>
          <p:cNvSpPr txBox="1"/>
          <p:nvPr/>
        </p:nvSpPr>
        <p:spPr>
          <a:xfrm>
            <a:off x="11115320" y="6210811"/>
            <a:ext cx="3392976" cy="5107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600" kern="0" spc="-100" dirty="0">
                <a:solidFill>
                  <a:srgbClr val="22CC88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S-Core Dream 6 Bold" pitchFamily="34" charset="0"/>
              </a:rPr>
              <a:t>차량요인</a:t>
            </a:r>
            <a:endParaRPr 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7" name="Object 16">
            <a:extLst>
              <a:ext uri="{FF2B5EF4-FFF2-40B4-BE49-F238E27FC236}">
                <a16:creationId xmlns:a16="http://schemas.microsoft.com/office/drawing/2014/main" id="{006E508F-5B29-4618-B2A6-9EFD1492C71E}"/>
              </a:ext>
            </a:extLst>
          </p:cNvPr>
          <p:cNvSpPr txBox="1"/>
          <p:nvPr/>
        </p:nvSpPr>
        <p:spPr>
          <a:xfrm>
            <a:off x="13447224" y="6242312"/>
            <a:ext cx="3392976" cy="5107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600" kern="0" spc="-100" dirty="0">
                <a:solidFill>
                  <a:srgbClr val="FFFFFF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S-Core Dream 6 Bold" pitchFamily="34" charset="0"/>
              </a:rPr>
              <a:t>환경요인</a:t>
            </a:r>
            <a:endParaRPr 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8" name="Object 43">
            <a:extLst>
              <a:ext uri="{FF2B5EF4-FFF2-40B4-BE49-F238E27FC236}">
                <a16:creationId xmlns:a16="http://schemas.microsoft.com/office/drawing/2014/main" id="{B51D3658-C542-4CC5-8903-2980D83DD9A3}"/>
              </a:ext>
            </a:extLst>
          </p:cNvPr>
          <p:cNvSpPr txBox="1"/>
          <p:nvPr/>
        </p:nvSpPr>
        <p:spPr>
          <a:xfrm>
            <a:off x="1009302" y="495300"/>
            <a:ext cx="588720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0" cap="none" spc="-100" normalizeH="0" baseline="0" noProof="0" dirty="0">
                <a:ln>
                  <a:noFill/>
                </a:ln>
                <a:solidFill>
                  <a:srgbClr val="787878"/>
                </a:solidFill>
                <a:effectLst/>
                <a:uLnTx/>
                <a:uFillTx/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+mn-cs"/>
              </a:rPr>
              <a:t>2. PM</a:t>
            </a:r>
            <a:r>
              <a:rPr kumimoji="0" lang="ko-KR" altLang="en-US" sz="2000" b="0" i="0" u="none" strike="noStrike" kern="0" cap="none" spc="-100" normalizeH="0" baseline="0" noProof="0" dirty="0">
                <a:ln>
                  <a:noFill/>
                </a:ln>
                <a:solidFill>
                  <a:srgbClr val="787878"/>
                </a:solidFill>
                <a:effectLst/>
                <a:uLnTx/>
                <a:uFillTx/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+mn-cs"/>
              </a:rPr>
              <a:t>과 다른 차종 차이</a:t>
            </a:r>
            <a:endParaRPr kumimoji="0" lang="en-US" sz="2000" b="0" i="0" u="none" strike="noStrike" kern="0" cap="none" spc="-100" normalizeH="0" baseline="0" noProof="0" dirty="0">
              <a:ln>
                <a:noFill/>
              </a:ln>
              <a:solidFill>
                <a:srgbClr val="787878"/>
              </a:solidFill>
              <a:effectLst/>
              <a:uLnTx/>
              <a:uFillTx/>
              <a:latin typeface="여기어때 잘난체 OTF" panose="020B0600000101010101" pitchFamily="34" charset="-127"/>
              <a:ea typeface="여기어때 잘난체 OTF" panose="020B0600000101010101" pitchFamily="34" charset="-127"/>
              <a:cs typeface="+mn-cs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3AED5CB-F948-47C7-B175-C31242A6C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3981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Object 42"/>
          <p:cNvSpPr txBox="1"/>
          <p:nvPr/>
        </p:nvSpPr>
        <p:spPr>
          <a:xfrm>
            <a:off x="991127" y="837069"/>
            <a:ext cx="6400273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4000">
                <a:solidFill>
                  <a:srgbClr val="35363A"/>
                </a:solidFill>
                <a:latin typeface="Jalnan OTF" pitchFamily="34" charset="0"/>
                <a:cs typeface="Jalnan OTF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교통체계 구성 요소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grpSp>
        <p:nvGrpSpPr>
          <p:cNvPr id="1011" name="그룹 1011"/>
          <p:cNvGrpSpPr/>
          <p:nvPr/>
        </p:nvGrpSpPr>
        <p:grpSpPr>
          <a:xfrm>
            <a:off x="977358" y="1678192"/>
            <a:ext cx="16330999" cy="55418"/>
            <a:chOff x="977358" y="1220958"/>
            <a:chExt cx="16330999" cy="55418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77358" y="1220958"/>
              <a:ext cx="16330999" cy="55418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977358" y="9202882"/>
            <a:ext cx="16330999" cy="55418"/>
            <a:chOff x="977358" y="9073658"/>
            <a:chExt cx="16330999" cy="55418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77358" y="9073658"/>
              <a:ext cx="16330999" cy="55418"/>
            </a:xfrm>
            <a:prstGeom prst="rect">
              <a:avLst/>
            </a:prstGeom>
          </p:spPr>
        </p:pic>
      </p:grpSp>
      <p:sp>
        <p:nvSpPr>
          <p:cNvPr id="50" name="Object 50"/>
          <p:cNvSpPr txBox="1"/>
          <p:nvPr/>
        </p:nvSpPr>
        <p:spPr>
          <a:xfrm>
            <a:off x="13868400" y="9410700"/>
            <a:ext cx="354157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0" cap="none" spc="-100" normalizeH="0" baseline="0" noProof="0" dirty="0">
                <a:ln>
                  <a:noFill/>
                </a:ln>
                <a:solidFill>
                  <a:srgbClr val="9E9E9E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-Core Dream 4 Regular" pitchFamily="34" charset="0"/>
              </a:rPr>
              <a:t>도로교통공단 서울지부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pic>
        <p:nvPicPr>
          <p:cNvPr id="44" name="그림 43" descr="텍스트이(가) 표시된 사진&#10;&#10;자동 생성된 설명">
            <a:extLst>
              <a:ext uri="{FF2B5EF4-FFF2-40B4-BE49-F238E27FC236}">
                <a16:creationId xmlns:a16="http://schemas.microsoft.com/office/drawing/2014/main" id="{3C32C3C7-B828-4DA8-933A-AF7F5C935D4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06" t="37395" r="606" b="37554"/>
          <a:stretch/>
        </p:blipFill>
        <p:spPr>
          <a:xfrm>
            <a:off x="838200" y="9234666"/>
            <a:ext cx="2002044" cy="709434"/>
          </a:xfrm>
          <a:prstGeom prst="rect">
            <a:avLst/>
          </a:prstGeom>
        </p:spPr>
      </p:pic>
      <p:sp>
        <p:nvSpPr>
          <p:cNvPr id="15" name="제목 1">
            <a:extLst>
              <a:ext uri="{FF2B5EF4-FFF2-40B4-BE49-F238E27FC236}">
                <a16:creationId xmlns:a16="http://schemas.microsoft.com/office/drawing/2014/main" id="{5C33DD3D-AAE4-4921-93BE-131020075A09}"/>
              </a:ext>
            </a:extLst>
          </p:cNvPr>
          <p:cNvSpPr txBox="1">
            <a:spLocks/>
          </p:cNvSpPr>
          <p:nvPr/>
        </p:nvSpPr>
        <p:spPr>
          <a:xfrm>
            <a:off x="1066800" y="1866900"/>
            <a:ext cx="10590317" cy="9132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교통체계의 구성요소 별로 분류한 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TASS 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데이터</a:t>
            </a:r>
            <a:endParaRPr kumimoji="0" lang="ko-KR" altLang="en-US" sz="2800" b="0" i="0" u="none" strike="noStrike" kern="1200" cap="none" spc="0" normalizeH="0" baseline="30000" noProof="0" dirty="0">
              <a:ln>
                <a:noFill/>
              </a:ln>
              <a:effectLst/>
              <a:uLnTx/>
              <a:uFillTx/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grpSp>
        <p:nvGrpSpPr>
          <p:cNvPr id="28" name="그룹 1001">
            <a:extLst>
              <a:ext uri="{FF2B5EF4-FFF2-40B4-BE49-F238E27FC236}">
                <a16:creationId xmlns:a16="http://schemas.microsoft.com/office/drawing/2014/main" id="{E8426585-87CD-49F0-8515-325262235486}"/>
              </a:ext>
            </a:extLst>
          </p:cNvPr>
          <p:cNvGrpSpPr/>
          <p:nvPr/>
        </p:nvGrpSpPr>
        <p:grpSpPr>
          <a:xfrm>
            <a:off x="2228571" y="2954592"/>
            <a:ext cx="3706024" cy="3815363"/>
            <a:chOff x="2228571" y="2579584"/>
            <a:chExt cx="3706024" cy="5521515"/>
          </a:xfrm>
        </p:grpSpPr>
        <p:pic>
          <p:nvPicPr>
            <p:cNvPr id="29" name="Object 2">
              <a:extLst>
                <a:ext uri="{FF2B5EF4-FFF2-40B4-BE49-F238E27FC236}">
                  <a16:creationId xmlns:a16="http://schemas.microsoft.com/office/drawing/2014/main" id="{76375634-2364-44EE-8FC5-0358F574312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28571" y="2579584"/>
              <a:ext cx="3706024" cy="5521515"/>
            </a:xfrm>
            <a:prstGeom prst="rect">
              <a:avLst/>
            </a:prstGeom>
          </p:spPr>
        </p:pic>
      </p:grpSp>
      <p:sp>
        <p:nvSpPr>
          <p:cNvPr id="30" name="Object 5">
            <a:extLst>
              <a:ext uri="{FF2B5EF4-FFF2-40B4-BE49-F238E27FC236}">
                <a16:creationId xmlns:a16="http://schemas.microsoft.com/office/drawing/2014/main" id="{20F9ECC3-42E6-49EA-869C-80599FDCC430}"/>
              </a:ext>
            </a:extLst>
          </p:cNvPr>
          <p:cNvSpPr txBox="1"/>
          <p:nvPr/>
        </p:nvSpPr>
        <p:spPr>
          <a:xfrm>
            <a:off x="3244625" y="2757949"/>
            <a:ext cx="1673916" cy="492443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2600" kern="0" spc="-100">
                <a:solidFill>
                  <a:srgbClr val="FFFFFF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S-Core Dream 6 Bold" pitchFamily="34" charset="0"/>
              </a:defRPr>
            </a:lvl1pPr>
          </a:lstStyle>
          <a:p>
            <a:r>
              <a:rPr lang="ko-KR" altLang="en-US" dirty="0">
                <a:solidFill>
                  <a:srgbClr val="22CC88"/>
                </a:solidFill>
              </a:rPr>
              <a:t>차량 요인</a:t>
            </a:r>
            <a:endParaRPr lang="en-US" dirty="0">
              <a:solidFill>
                <a:srgbClr val="22CC88"/>
              </a:solidFill>
            </a:endParaRPr>
          </a:p>
        </p:txBody>
      </p:sp>
      <p:grpSp>
        <p:nvGrpSpPr>
          <p:cNvPr id="31" name="그룹 1002">
            <a:extLst>
              <a:ext uri="{FF2B5EF4-FFF2-40B4-BE49-F238E27FC236}">
                <a16:creationId xmlns:a16="http://schemas.microsoft.com/office/drawing/2014/main" id="{BDF7FB2A-411B-4C43-9997-83E524EE593A}"/>
              </a:ext>
            </a:extLst>
          </p:cNvPr>
          <p:cNvGrpSpPr/>
          <p:nvPr/>
        </p:nvGrpSpPr>
        <p:grpSpPr>
          <a:xfrm>
            <a:off x="7281354" y="2954592"/>
            <a:ext cx="3706024" cy="3815363"/>
            <a:chOff x="7281354" y="2579584"/>
            <a:chExt cx="3706024" cy="5521515"/>
          </a:xfrm>
        </p:grpSpPr>
        <p:pic>
          <p:nvPicPr>
            <p:cNvPr id="32" name="Object 6">
              <a:extLst>
                <a:ext uri="{FF2B5EF4-FFF2-40B4-BE49-F238E27FC236}">
                  <a16:creationId xmlns:a16="http://schemas.microsoft.com/office/drawing/2014/main" id="{7885D238-E366-4D01-9659-25E358D368A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281354" y="2579584"/>
              <a:ext cx="3706024" cy="5521515"/>
            </a:xfrm>
            <a:prstGeom prst="rect">
              <a:avLst/>
            </a:prstGeom>
          </p:spPr>
        </p:pic>
      </p:grpSp>
      <p:sp>
        <p:nvSpPr>
          <p:cNvPr id="33" name="Object 9">
            <a:extLst>
              <a:ext uri="{FF2B5EF4-FFF2-40B4-BE49-F238E27FC236}">
                <a16:creationId xmlns:a16="http://schemas.microsoft.com/office/drawing/2014/main" id="{18023303-A79C-46E0-9BDF-4E8276E759C0}"/>
              </a:ext>
            </a:extLst>
          </p:cNvPr>
          <p:cNvSpPr txBox="1"/>
          <p:nvPr/>
        </p:nvSpPr>
        <p:spPr>
          <a:xfrm>
            <a:off x="8297408" y="2742560"/>
            <a:ext cx="1673916" cy="492443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2400" kern="0" spc="-100">
                <a:solidFill>
                  <a:srgbClr val="22CC88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S-Core Dream 6 Bold" pitchFamily="34" charset="0"/>
              </a:defRPr>
            </a:lvl1pPr>
          </a:lstStyle>
          <a:p>
            <a:r>
              <a:rPr lang="ko-KR" altLang="en-US" sz="2600"/>
              <a:t>인적 요인</a:t>
            </a:r>
            <a:endParaRPr lang="en-US" sz="2600" dirty="0"/>
          </a:p>
        </p:txBody>
      </p:sp>
      <p:grpSp>
        <p:nvGrpSpPr>
          <p:cNvPr id="34" name="그룹 1003">
            <a:extLst>
              <a:ext uri="{FF2B5EF4-FFF2-40B4-BE49-F238E27FC236}">
                <a16:creationId xmlns:a16="http://schemas.microsoft.com/office/drawing/2014/main" id="{7F4F9412-E748-4CD5-BB48-678D36217A33}"/>
              </a:ext>
            </a:extLst>
          </p:cNvPr>
          <p:cNvGrpSpPr/>
          <p:nvPr/>
        </p:nvGrpSpPr>
        <p:grpSpPr>
          <a:xfrm>
            <a:off x="12471830" y="2954592"/>
            <a:ext cx="3706024" cy="3815363"/>
            <a:chOff x="12471830" y="2579584"/>
            <a:chExt cx="3706024" cy="5521515"/>
          </a:xfrm>
        </p:grpSpPr>
        <p:pic>
          <p:nvPicPr>
            <p:cNvPr id="35" name="Object 10">
              <a:extLst>
                <a:ext uri="{FF2B5EF4-FFF2-40B4-BE49-F238E27FC236}">
                  <a16:creationId xmlns:a16="http://schemas.microsoft.com/office/drawing/2014/main" id="{0EF5842C-03C3-4FB6-B83E-AA14F9BC155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471830" y="2579584"/>
              <a:ext cx="3706024" cy="5521515"/>
            </a:xfrm>
            <a:prstGeom prst="rect">
              <a:avLst/>
            </a:prstGeom>
          </p:spPr>
        </p:pic>
      </p:grpSp>
      <p:sp>
        <p:nvSpPr>
          <p:cNvPr id="36" name="Object 13">
            <a:extLst>
              <a:ext uri="{FF2B5EF4-FFF2-40B4-BE49-F238E27FC236}">
                <a16:creationId xmlns:a16="http://schemas.microsoft.com/office/drawing/2014/main" id="{15C89563-EDBD-4C73-8AB1-79D3DE083402}"/>
              </a:ext>
            </a:extLst>
          </p:cNvPr>
          <p:cNvSpPr txBox="1"/>
          <p:nvPr/>
        </p:nvSpPr>
        <p:spPr>
          <a:xfrm>
            <a:off x="13487884" y="2742560"/>
            <a:ext cx="1673916" cy="492443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2400" kern="0" spc="-100">
                <a:solidFill>
                  <a:srgbClr val="22CC88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S-Core Dream 6 Bold" pitchFamily="34" charset="0"/>
              </a:defRPr>
            </a:lvl1pPr>
          </a:lstStyle>
          <a:p>
            <a:r>
              <a:rPr lang="ko-KR" altLang="en-US" sz="2600" dirty="0"/>
              <a:t>환경 요인</a:t>
            </a:r>
            <a:endParaRPr lang="en-US" sz="2600" dirty="0"/>
          </a:p>
        </p:txBody>
      </p:sp>
      <p:sp>
        <p:nvSpPr>
          <p:cNvPr id="37" name="Object 14">
            <a:extLst>
              <a:ext uri="{FF2B5EF4-FFF2-40B4-BE49-F238E27FC236}">
                <a16:creationId xmlns:a16="http://schemas.microsoft.com/office/drawing/2014/main" id="{697E2457-3294-4BD4-B095-90064F7AA5D5}"/>
              </a:ext>
            </a:extLst>
          </p:cNvPr>
          <p:cNvSpPr txBox="1"/>
          <p:nvPr/>
        </p:nvSpPr>
        <p:spPr>
          <a:xfrm>
            <a:off x="2481424" y="3340665"/>
            <a:ext cx="3200318" cy="964303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당사자 차량 종류</a:t>
            </a:r>
            <a:endParaRPr lang="en-US" altLang="ko-KR" sz="2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차량 용도</a:t>
            </a:r>
            <a:endParaRPr lang="en-US" sz="2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62" name="Object 14">
            <a:extLst>
              <a:ext uri="{FF2B5EF4-FFF2-40B4-BE49-F238E27FC236}">
                <a16:creationId xmlns:a16="http://schemas.microsoft.com/office/drawing/2014/main" id="{C6F03BBD-149C-4AEC-B346-79C8BA62F106}"/>
              </a:ext>
            </a:extLst>
          </p:cNvPr>
          <p:cNvSpPr txBox="1"/>
          <p:nvPr/>
        </p:nvSpPr>
        <p:spPr>
          <a:xfrm>
            <a:off x="7542698" y="3340665"/>
            <a:ext cx="3200318" cy="3272627"/>
          </a:xfrm>
          <a:prstGeom prst="rect">
            <a:avLst/>
          </a:prstGeom>
        </p:spPr>
        <p:txBody>
          <a:bodyPr wrap="square" rtlCol="0" anchor="t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2400">
                <a:solidFill>
                  <a:srgbClr val="35363A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defRPr>
            </a:lvl1pPr>
          </a:lstStyle>
          <a:p>
            <a:r>
              <a:rPr lang="ko-KR" altLang="en-US" sz="20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성별</a:t>
            </a:r>
            <a:endParaRPr lang="en-US" altLang="ko-KR" sz="2000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ko-KR" altLang="en-US" sz="20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연령</a:t>
            </a:r>
            <a:endParaRPr lang="en-US" altLang="ko-KR" sz="2000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ko-KR" altLang="en-US" sz="20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보호장구 착용 여부</a:t>
            </a:r>
            <a:endParaRPr lang="en-US" altLang="ko-KR" sz="2000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ko-KR" altLang="en-US" sz="20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신체 상해 정도</a:t>
            </a:r>
            <a:endParaRPr lang="en-US" altLang="ko-KR" sz="2000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ko-KR" altLang="en-US" sz="20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법규 위반 내용</a:t>
            </a:r>
            <a:endParaRPr lang="en-US" altLang="ko-KR" sz="2000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ko-KR" altLang="en-US" sz="20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행동유형</a:t>
            </a:r>
            <a:endParaRPr lang="en-US" altLang="ko-KR" sz="2000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en-US" sz="20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…</a:t>
            </a:r>
          </a:p>
        </p:txBody>
      </p:sp>
      <p:sp>
        <p:nvSpPr>
          <p:cNvPr id="63" name="Object 14">
            <a:extLst>
              <a:ext uri="{FF2B5EF4-FFF2-40B4-BE49-F238E27FC236}">
                <a16:creationId xmlns:a16="http://schemas.microsoft.com/office/drawing/2014/main" id="{22AA4C54-0237-43C2-8883-3B45210A2A5A}"/>
              </a:ext>
            </a:extLst>
          </p:cNvPr>
          <p:cNvSpPr txBox="1"/>
          <p:nvPr/>
        </p:nvSpPr>
        <p:spPr>
          <a:xfrm>
            <a:off x="12724683" y="3340665"/>
            <a:ext cx="3200318" cy="3272627"/>
          </a:xfrm>
          <a:prstGeom prst="rect">
            <a:avLst/>
          </a:prstGeom>
        </p:spPr>
        <p:txBody>
          <a:bodyPr wrap="square" rtlCol="0" anchor="t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2400">
                <a:solidFill>
                  <a:srgbClr val="35363A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defRPr>
            </a:lvl1pPr>
          </a:lstStyle>
          <a:p>
            <a:r>
              <a:rPr lang="ko-KR" altLang="en-US" sz="20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요일</a:t>
            </a:r>
            <a:endParaRPr lang="en-US" altLang="ko-KR" sz="2000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ko-KR" altLang="en-US" sz="20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발생 </a:t>
            </a:r>
            <a:r>
              <a:rPr lang="ko-KR" altLang="en-US" sz="2000" dirty="0" err="1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시군구</a:t>
            </a:r>
            <a:endParaRPr lang="en-US" altLang="ko-KR" sz="2000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ko-KR" altLang="en-US" sz="20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도로종류</a:t>
            </a:r>
            <a:endParaRPr lang="en-US" altLang="ko-KR" sz="2000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ko-KR" altLang="en-US" sz="20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도로형태</a:t>
            </a:r>
            <a:endParaRPr lang="en-US" altLang="ko-KR" sz="2000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ko-KR" altLang="en-US" sz="20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기상상태</a:t>
            </a:r>
            <a:endParaRPr lang="en-US" altLang="ko-KR" sz="2000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ko-KR" altLang="en-US" sz="20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교차로 형태</a:t>
            </a:r>
            <a:endParaRPr lang="en-US" altLang="ko-KR" sz="2000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en-US" sz="20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…</a:t>
            </a:r>
          </a:p>
        </p:txBody>
      </p:sp>
      <p:sp>
        <p:nvSpPr>
          <p:cNvPr id="64" name="제목 1">
            <a:extLst>
              <a:ext uri="{FF2B5EF4-FFF2-40B4-BE49-F238E27FC236}">
                <a16:creationId xmlns:a16="http://schemas.microsoft.com/office/drawing/2014/main" id="{59BEB7A1-5C2C-4F4B-AA87-5E56B599788A}"/>
              </a:ext>
            </a:extLst>
          </p:cNvPr>
          <p:cNvSpPr txBox="1">
            <a:spLocks/>
          </p:cNvSpPr>
          <p:nvPr/>
        </p:nvSpPr>
        <p:spPr>
          <a:xfrm>
            <a:off x="1066800" y="6889387"/>
            <a:ext cx="10896600" cy="9132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이륜차 ∙ 자전거 ∙ 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PM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의 차이에 집중하여 차량 요인에 대한 분석 진행</a:t>
            </a:r>
            <a:endParaRPr kumimoji="0" lang="ko-KR" altLang="en-US" sz="2800" b="0" i="0" u="none" strike="noStrike" kern="1200" cap="none" spc="0" normalizeH="0" baseline="30000" noProof="0" dirty="0">
              <a:ln>
                <a:noFill/>
              </a:ln>
              <a:effectLst/>
              <a:uLnTx/>
              <a:uFillTx/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65" name="부제목 2">
            <a:extLst>
              <a:ext uri="{FF2B5EF4-FFF2-40B4-BE49-F238E27FC236}">
                <a16:creationId xmlns:a16="http://schemas.microsoft.com/office/drawing/2014/main" id="{132AD406-B4F1-4386-AEC1-044B2F6EB6C9}"/>
              </a:ext>
            </a:extLst>
          </p:cNvPr>
          <p:cNvSpPr txBox="1">
            <a:spLocks/>
          </p:cNvSpPr>
          <p:nvPr/>
        </p:nvSpPr>
        <p:spPr>
          <a:xfrm>
            <a:off x="1347104" y="7691402"/>
            <a:ext cx="15340695" cy="13920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Step 1. </a:t>
            </a:r>
            <a:r>
              <a:rPr kumimoji="0" lang="ko-KR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차량 종류 별 교통사고 관련 변수 차이 비교 </a:t>
            </a:r>
            <a:r>
              <a:rPr kumimoji="0" lang="en-US" altLang="ko-KR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(Chi-squared Test)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Step 2. </a:t>
            </a:r>
            <a:r>
              <a:rPr kumimoji="0" lang="ko-KR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인적 요인과 환경 요인을 독립변수로 적용하였을 때</a:t>
            </a:r>
            <a:r>
              <a:rPr kumimoji="0" lang="en-US" altLang="ko-KR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kumimoji="0" lang="ko-KR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차량 종류들을 예측하는 모델 구축</a:t>
            </a:r>
          </a:p>
        </p:txBody>
      </p:sp>
      <p:sp>
        <p:nvSpPr>
          <p:cNvPr id="25" name="Object 43">
            <a:extLst>
              <a:ext uri="{FF2B5EF4-FFF2-40B4-BE49-F238E27FC236}">
                <a16:creationId xmlns:a16="http://schemas.microsoft.com/office/drawing/2014/main" id="{4A34F1EE-9556-46F6-AFA6-36173697631D}"/>
              </a:ext>
            </a:extLst>
          </p:cNvPr>
          <p:cNvSpPr txBox="1"/>
          <p:nvPr/>
        </p:nvSpPr>
        <p:spPr>
          <a:xfrm>
            <a:off x="1009302" y="495300"/>
            <a:ext cx="588720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0" cap="none" spc="-100" normalizeH="0" baseline="0" noProof="0" dirty="0">
                <a:ln>
                  <a:noFill/>
                </a:ln>
                <a:solidFill>
                  <a:srgbClr val="787878"/>
                </a:solidFill>
                <a:effectLst/>
                <a:uLnTx/>
                <a:uFillTx/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+mn-cs"/>
              </a:rPr>
              <a:t>2. PM</a:t>
            </a:r>
            <a:r>
              <a:rPr kumimoji="0" lang="ko-KR" altLang="en-US" sz="2000" b="0" i="0" u="none" strike="noStrike" kern="0" cap="none" spc="-100" normalizeH="0" baseline="0" noProof="0" dirty="0">
                <a:ln>
                  <a:noFill/>
                </a:ln>
                <a:solidFill>
                  <a:srgbClr val="787878"/>
                </a:solidFill>
                <a:effectLst/>
                <a:uLnTx/>
                <a:uFillTx/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+mn-cs"/>
              </a:rPr>
              <a:t>과 다른 차종 차이</a:t>
            </a:r>
            <a:endParaRPr kumimoji="0" lang="en-US" sz="2000" b="0" i="0" u="none" strike="noStrike" kern="0" cap="none" spc="-100" normalizeH="0" baseline="0" noProof="0" dirty="0">
              <a:ln>
                <a:noFill/>
              </a:ln>
              <a:solidFill>
                <a:srgbClr val="787878"/>
              </a:solidFill>
              <a:effectLst/>
              <a:uLnTx/>
              <a:uFillTx/>
              <a:latin typeface="여기어때 잘난체 OTF" panose="020B0600000101010101" pitchFamily="34" charset="-127"/>
              <a:ea typeface="여기어때 잘난체 OTF" panose="020B0600000101010101" pitchFamily="34" charset="-127"/>
              <a:cs typeface="+mn-cs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D503420-7DC1-4988-98A5-8571BA0E43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4006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Object 42"/>
          <p:cNvSpPr txBox="1"/>
          <p:nvPr/>
        </p:nvSpPr>
        <p:spPr>
          <a:xfrm>
            <a:off x="991126" y="837069"/>
            <a:ext cx="15531093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4000">
                <a:solidFill>
                  <a:srgbClr val="35363A"/>
                </a:solidFill>
                <a:latin typeface="Jalnan OTF" pitchFamily="34" charset="0"/>
                <a:cs typeface="Jalnan OTF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분석 내용 및 결과 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: 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차량 종류 별 비교 분석 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(Chi-squared Test)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grpSp>
        <p:nvGrpSpPr>
          <p:cNvPr id="1011" name="그룹 1011"/>
          <p:cNvGrpSpPr/>
          <p:nvPr/>
        </p:nvGrpSpPr>
        <p:grpSpPr>
          <a:xfrm>
            <a:off x="977358" y="1678192"/>
            <a:ext cx="16330999" cy="55418"/>
            <a:chOff x="977358" y="1220958"/>
            <a:chExt cx="16330999" cy="55418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77358" y="1220958"/>
              <a:ext cx="16330999" cy="55418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977358" y="9202882"/>
            <a:ext cx="16330999" cy="55418"/>
            <a:chOff x="977358" y="9073658"/>
            <a:chExt cx="16330999" cy="55418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77358" y="9073658"/>
              <a:ext cx="16330999" cy="55418"/>
            </a:xfrm>
            <a:prstGeom prst="rect">
              <a:avLst/>
            </a:prstGeom>
          </p:spPr>
        </p:pic>
      </p:grpSp>
      <p:sp>
        <p:nvSpPr>
          <p:cNvPr id="50" name="Object 50"/>
          <p:cNvSpPr txBox="1"/>
          <p:nvPr/>
        </p:nvSpPr>
        <p:spPr>
          <a:xfrm>
            <a:off x="13868400" y="9410700"/>
            <a:ext cx="354157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0" cap="none" spc="-100" normalizeH="0" baseline="0" noProof="0" dirty="0">
                <a:ln>
                  <a:noFill/>
                </a:ln>
                <a:solidFill>
                  <a:srgbClr val="9E9E9E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-Core Dream 4 Regular" pitchFamily="34" charset="0"/>
              </a:rPr>
              <a:t>도로교통공단 서울지부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pic>
        <p:nvPicPr>
          <p:cNvPr id="44" name="그림 43" descr="텍스트이(가) 표시된 사진&#10;&#10;자동 생성된 설명">
            <a:extLst>
              <a:ext uri="{FF2B5EF4-FFF2-40B4-BE49-F238E27FC236}">
                <a16:creationId xmlns:a16="http://schemas.microsoft.com/office/drawing/2014/main" id="{3C32C3C7-B828-4DA8-933A-AF7F5C935D4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06" t="37395" r="606" b="37554"/>
          <a:stretch/>
        </p:blipFill>
        <p:spPr>
          <a:xfrm>
            <a:off x="838200" y="9234666"/>
            <a:ext cx="2002044" cy="709434"/>
          </a:xfrm>
          <a:prstGeom prst="rect">
            <a:avLst/>
          </a:prstGeom>
        </p:spPr>
      </p:pic>
      <p:sp>
        <p:nvSpPr>
          <p:cNvPr id="29" name="부제목 2">
            <a:extLst>
              <a:ext uri="{FF2B5EF4-FFF2-40B4-BE49-F238E27FC236}">
                <a16:creationId xmlns:a16="http://schemas.microsoft.com/office/drawing/2014/main" id="{DC638EB3-4C3A-443C-B7A3-16676772831E}"/>
              </a:ext>
            </a:extLst>
          </p:cNvPr>
          <p:cNvSpPr txBox="1">
            <a:spLocks/>
          </p:cNvSpPr>
          <p:nvPr/>
        </p:nvSpPr>
        <p:spPr>
          <a:xfrm>
            <a:off x="1143000" y="3918388"/>
            <a:ext cx="16164149" cy="21531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P-value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의 한계</a:t>
            </a: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12775" indent="-342900" latinLnBrk="0">
              <a:lnSpc>
                <a:spcPct val="150000"/>
              </a:lnSpc>
              <a:buFontTx/>
              <a:buChar char="-"/>
              <a:defRPr/>
            </a:pP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Chi-squared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검정에서 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sample size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가 클 때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비교하려는 집단 사이의 실제 차이 혹은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연관성이 매우 적은 상황에서도 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overpower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의 문제가 발생하여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p-value &lt; 0.05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인 현상이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발생하는 경우가 있음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8" name="부제목 2">
            <a:extLst>
              <a:ext uri="{FF2B5EF4-FFF2-40B4-BE49-F238E27FC236}">
                <a16:creationId xmlns:a16="http://schemas.microsoft.com/office/drawing/2014/main" id="{7A61E2B9-099F-4DD2-86E7-2CB5F46B4D67}"/>
              </a:ext>
            </a:extLst>
          </p:cNvPr>
          <p:cNvSpPr txBox="1">
            <a:spLocks/>
          </p:cNvSpPr>
          <p:nvPr/>
        </p:nvSpPr>
        <p:spPr>
          <a:xfrm>
            <a:off x="1144207" y="1953233"/>
            <a:ext cx="15378012" cy="1800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분석 목적</a:t>
            </a: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12775" indent="-342900" latinLnBrk="0">
              <a:lnSpc>
                <a:spcPct val="150000"/>
              </a:lnSpc>
              <a:buFontTx/>
              <a:buChar char="-"/>
              <a:defRPr/>
            </a:pP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차량 종류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(PM,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자전거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이륜차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별로 교통사고 관련 변수가 개별적으로 다른 양상을 보이는지 파악하기 위함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0" name="부제목 2">
            <a:extLst>
              <a:ext uri="{FF2B5EF4-FFF2-40B4-BE49-F238E27FC236}">
                <a16:creationId xmlns:a16="http://schemas.microsoft.com/office/drawing/2014/main" id="{6C93721D-5783-4A57-9479-7B150DAFB1A9}"/>
              </a:ext>
            </a:extLst>
          </p:cNvPr>
          <p:cNvSpPr txBox="1">
            <a:spLocks/>
          </p:cNvSpPr>
          <p:nvPr/>
        </p:nvSpPr>
        <p:spPr>
          <a:xfrm>
            <a:off x="1143000" y="6235791"/>
            <a:ext cx="16002000" cy="195570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Effect Size</a:t>
            </a:r>
            <a:endParaRPr kumimoji="0" lang="ko-KR" altLang="en-US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12775" marR="0" lvl="0" indent="-34290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비교하려는 집단들 사이의 차이 혹은 관계를 나타내는 표준화 된 지표를 의미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12775" marR="0" lvl="0" indent="-34290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p-value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가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"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두 집단간의 유의한 차이가 있다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"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를 의미한다면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Effect Size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는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"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두 집단간에 얼마만큼의 차이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혹은 연관성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이 있다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"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를 의미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269875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3" name="Object 43">
            <a:extLst>
              <a:ext uri="{FF2B5EF4-FFF2-40B4-BE49-F238E27FC236}">
                <a16:creationId xmlns:a16="http://schemas.microsoft.com/office/drawing/2014/main" id="{68BEBBE1-F77A-49A8-BA86-C0CCE8B43B1B}"/>
              </a:ext>
            </a:extLst>
          </p:cNvPr>
          <p:cNvSpPr txBox="1"/>
          <p:nvPr/>
        </p:nvSpPr>
        <p:spPr>
          <a:xfrm>
            <a:off x="1009302" y="495300"/>
            <a:ext cx="588720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0" cap="none" spc="-100" normalizeH="0" baseline="0" noProof="0" dirty="0">
                <a:ln>
                  <a:noFill/>
                </a:ln>
                <a:solidFill>
                  <a:srgbClr val="787878"/>
                </a:solidFill>
                <a:effectLst/>
                <a:uLnTx/>
                <a:uFillTx/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+mn-cs"/>
              </a:rPr>
              <a:t>2. PM</a:t>
            </a:r>
            <a:r>
              <a:rPr kumimoji="0" lang="ko-KR" altLang="en-US" sz="2000" b="0" i="0" u="none" strike="noStrike" kern="0" cap="none" spc="-100" normalizeH="0" baseline="0" noProof="0" dirty="0">
                <a:ln>
                  <a:noFill/>
                </a:ln>
                <a:solidFill>
                  <a:srgbClr val="787878"/>
                </a:solidFill>
                <a:effectLst/>
                <a:uLnTx/>
                <a:uFillTx/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+mn-cs"/>
              </a:rPr>
              <a:t>과 다른 차종 차이</a:t>
            </a:r>
            <a:endParaRPr kumimoji="0" lang="en-US" sz="2000" b="0" i="0" u="none" strike="noStrike" kern="0" cap="none" spc="-100" normalizeH="0" baseline="0" noProof="0" dirty="0">
              <a:ln>
                <a:noFill/>
              </a:ln>
              <a:solidFill>
                <a:srgbClr val="787878"/>
              </a:solidFill>
              <a:effectLst/>
              <a:uLnTx/>
              <a:uFillTx/>
              <a:latin typeface="여기어때 잘난체 OTF" panose="020B0600000101010101" pitchFamily="34" charset="-127"/>
              <a:ea typeface="여기어때 잘난체 OTF" panose="020B0600000101010101" pitchFamily="34" charset="-127"/>
              <a:cs typeface="+mn-cs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109A993-60F4-4840-B246-B2A60BB4B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4004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1" name="그룹 1011"/>
          <p:cNvGrpSpPr/>
          <p:nvPr/>
        </p:nvGrpSpPr>
        <p:grpSpPr>
          <a:xfrm>
            <a:off x="977358" y="1678192"/>
            <a:ext cx="16330999" cy="55418"/>
            <a:chOff x="977358" y="1220958"/>
            <a:chExt cx="16330999" cy="55418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77358" y="1220958"/>
              <a:ext cx="16330999" cy="55418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977358" y="9202882"/>
            <a:ext cx="16330999" cy="55418"/>
            <a:chOff x="977358" y="9073658"/>
            <a:chExt cx="16330999" cy="55418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77358" y="9073658"/>
              <a:ext cx="16330999" cy="55418"/>
            </a:xfrm>
            <a:prstGeom prst="rect">
              <a:avLst/>
            </a:prstGeom>
          </p:spPr>
        </p:pic>
      </p:grpSp>
      <p:sp>
        <p:nvSpPr>
          <p:cNvPr id="50" name="Object 50"/>
          <p:cNvSpPr txBox="1"/>
          <p:nvPr/>
        </p:nvSpPr>
        <p:spPr>
          <a:xfrm>
            <a:off x="13868400" y="9410700"/>
            <a:ext cx="354157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0" cap="none" spc="-100" normalizeH="0" baseline="0" noProof="0" dirty="0">
                <a:ln>
                  <a:noFill/>
                </a:ln>
                <a:solidFill>
                  <a:srgbClr val="9E9E9E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-Core Dream 4 Regular" pitchFamily="34" charset="0"/>
              </a:rPr>
              <a:t>도로교통공단 서울지부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pic>
        <p:nvPicPr>
          <p:cNvPr id="44" name="그림 43" descr="텍스트이(가) 표시된 사진&#10;&#10;자동 생성된 설명">
            <a:extLst>
              <a:ext uri="{FF2B5EF4-FFF2-40B4-BE49-F238E27FC236}">
                <a16:creationId xmlns:a16="http://schemas.microsoft.com/office/drawing/2014/main" id="{3C32C3C7-B828-4DA8-933A-AF7F5C935D4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06" t="37395" r="606" b="37554"/>
          <a:stretch/>
        </p:blipFill>
        <p:spPr>
          <a:xfrm>
            <a:off x="838200" y="9234666"/>
            <a:ext cx="2002044" cy="709434"/>
          </a:xfrm>
          <a:prstGeom prst="rect">
            <a:avLst/>
          </a:prstGeom>
        </p:spPr>
      </p:pic>
      <p:sp>
        <p:nvSpPr>
          <p:cNvPr id="24" name="제목 1">
            <a:extLst>
              <a:ext uri="{FF2B5EF4-FFF2-40B4-BE49-F238E27FC236}">
                <a16:creationId xmlns:a16="http://schemas.microsoft.com/office/drawing/2014/main" id="{AE7DBDC2-A21A-4C32-96C8-9F5F5C4D2AE3}"/>
              </a:ext>
            </a:extLst>
          </p:cNvPr>
          <p:cNvSpPr txBox="1">
            <a:spLocks/>
          </p:cNvSpPr>
          <p:nvPr/>
        </p:nvSpPr>
        <p:spPr>
          <a:xfrm>
            <a:off x="1268811" y="2164510"/>
            <a:ext cx="9094389" cy="6167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차종 별 가해자 연령</a:t>
            </a:r>
          </a:p>
        </p:txBody>
      </p: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50A59BF5-C906-486D-8B6A-485B568001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6392637"/>
              </p:ext>
            </p:extLst>
          </p:nvPr>
        </p:nvGraphicFramePr>
        <p:xfrm>
          <a:off x="11698507" y="2933700"/>
          <a:ext cx="3277936" cy="1696594"/>
        </p:xfrm>
        <a:graphic>
          <a:graphicData uri="http://schemas.openxmlformats.org/drawingml/2006/table">
            <a:tbl>
              <a:tblPr firstCol="1" bandRow="1">
                <a:tableStyleId>{93296810-A885-4BE3-A3E7-6D5BEEA58F35}</a:tableStyleId>
              </a:tblPr>
              <a:tblGrid>
                <a:gridCol w="1638968">
                  <a:extLst>
                    <a:ext uri="{9D8B030D-6E8A-4147-A177-3AD203B41FA5}">
                      <a16:colId xmlns:a16="http://schemas.microsoft.com/office/drawing/2014/main" val="3257674209"/>
                    </a:ext>
                  </a:extLst>
                </a:gridCol>
                <a:gridCol w="1638968">
                  <a:extLst>
                    <a:ext uri="{9D8B030D-6E8A-4147-A177-3AD203B41FA5}">
                      <a16:colId xmlns:a16="http://schemas.microsoft.com/office/drawing/2014/main" val="849000792"/>
                    </a:ext>
                  </a:extLst>
                </a:gridCol>
              </a:tblGrid>
              <a:tr h="349681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2000" b="1" kern="1200" dirty="0">
                          <a:solidFill>
                            <a:schemeClr val="bg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Chi-Square </a:t>
                      </a:r>
                    </a:p>
                    <a:p>
                      <a:pPr marL="0" algn="ctr" defTabSz="914400" rtl="0" eaLnBrk="1" latinLnBrk="1" hangingPunct="1"/>
                      <a:r>
                        <a:rPr lang="en-US" altLang="ko-KR" sz="2000" b="1" kern="1200" dirty="0">
                          <a:solidFill>
                            <a:schemeClr val="bg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Statistic</a:t>
                      </a:r>
                      <a:endParaRPr lang="ko-KR" altLang="en-US" sz="2000" b="1" kern="1200" dirty="0">
                        <a:solidFill>
                          <a:schemeClr val="bg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  <a:cs typeface="+mn-cs"/>
                      </a:endParaRPr>
                    </a:p>
                  </a:txBody>
                  <a:tcPr marL="83127" marR="8312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4806.04</a:t>
                      </a:r>
                    </a:p>
                  </a:txBody>
                  <a:tcPr marL="83127" marR="8312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7805453"/>
                  </a:ext>
                </a:extLst>
              </a:tr>
              <a:tr h="3558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kern="1200" dirty="0">
                          <a:solidFill>
                            <a:schemeClr val="bg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P-Value</a:t>
                      </a:r>
                    </a:p>
                  </a:txBody>
                  <a:tcPr marL="83127" marR="8312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kern="1200" dirty="0">
                          <a:solidFill>
                            <a:srgbClr val="FF0000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0.00</a:t>
                      </a:r>
                    </a:p>
                  </a:txBody>
                  <a:tcPr marL="83127" marR="8312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502211"/>
                  </a:ext>
                </a:extLst>
              </a:tr>
              <a:tr h="3558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kern="1200" dirty="0">
                          <a:solidFill>
                            <a:schemeClr val="bg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Effect Size</a:t>
                      </a:r>
                    </a:p>
                  </a:txBody>
                  <a:tcPr marL="83127" marR="8312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kern="1200" dirty="0">
                          <a:solidFill>
                            <a:srgbClr val="FF0000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0.31</a:t>
                      </a:r>
                    </a:p>
                  </a:txBody>
                  <a:tcPr marL="83127" marR="8312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8943052"/>
                  </a:ext>
                </a:extLst>
              </a:tr>
            </a:tbl>
          </a:graphicData>
        </a:graphic>
      </p:graphicFrame>
      <p:sp>
        <p:nvSpPr>
          <p:cNvPr id="26" name="부제목 2">
            <a:extLst>
              <a:ext uri="{FF2B5EF4-FFF2-40B4-BE49-F238E27FC236}">
                <a16:creationId xmlns:a16="http://schemas.microsoft.com/office/drawing/2014/main" id="{01F7D7F2-B346-4788-A5CB-7C60385B7B9E}"/>
              </a:ext>
            </a:extLst>
          </p:cNvPr>
          <p:cNvSpPr txBox="1">
            <a:spLocks/>
          </p:cNvSpPr>
          <p:nvPr/>
        </p:nvSpPr>
        <p:spPr>
          <a:xfrm>
            <a:off x="9921043" y="5002696"/>
            <a:ext cx="1821474" cy="32562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사후분석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34E5B652-B03C-4EA8-9475-0C202692AD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3535960"/>
              </p:ext>
            </p:extLst>
          </p:nvPr>
        </p:nvGraphicFramePr>
        <p:xfrm>
          <a:off x="10405609" y="6063106"/>
          <a:ext cx="1938791" cy="1137794"/>
        </p:xfrm>
        <a:graphic>
          <a:graphicData uri="http://schemas.openxmlformats.org/drawingml/2006/table">
            <a:tbl>
              <a:tblPr firstCol="1" bandRow="1">
                <a:tableStyleId>{93296810-A885-4BE3-A3E7-6D5BEEA58F35}</a:tableStyleId>
              </a:tblPr>
              <a:tblGrid>
                <a:gridCol w="1116321">
                  <a:extLst>
                    <a:ext uri="{9D8B030D-6E8A-4147-A177-3AD203B41FA5}">
                      <a16:colId xmlns:a16="http://schemas.microsoft.com/office/drawing/2014/main" val="3257674209"/>
                    </a:ext>
                  </a:extLst>
                </a:gridCol>
                <a:gridCol w="822470">
                  <a:extLst>
                    <a:ext uri="{9D8B030D-6E8A-4147-A177-3AD203B41FA5}">
                      <a16:colId xmlns:a16="http://schemas.microsoft.com/office/drawing/2014/main" val="849000792"/>
                    </a:ext>
                  </a:extLst>
                </a:gridCol>
              </a:tblGrid>
              <a:tr h="405249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bg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Chi-Square </a:t>
                      </a:r>
                    </a:p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bg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Statistic</a:t>
                      </a:r>
                      <a:endParaRPr lang="ko-KR" altLang="en-US" sz="1600" b="1" kern="1200" dirty="0">
                        <a:solidFill>
                          <a:schemeClr val="bg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B6A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kern="1200" dirty="0">
                          <a:solidFill>
                            <a:schemeClr val="tx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134.45</a:t>
                      </a:r>
                      <a:endParaRPr lang="ko-KR" altLang="en-US" sz="1400" b="0" kern="1200" dirty="0">
                        <a:solidFill>
                          <a:schemeClr val="tx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7805453"/>
                  </a:ext>
                </a:extLst>
              </a:tr>
              <a:tr h="30027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kern="1200" dirty="0">
                          <a:solidFill>
                            <a:schemeClr val="bg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P-Value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B6A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kern="1200" dirty="0">
                          <a:solidFill>
                            <a:srgbClr val="FF0000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0.00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502211"/>
                  </a:ext>
                </a:extLst>
              </a:tr>
              <a:tr h="30027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kern="1200" dirty="0">
                          <a:solidFill>
                            <a:schemeClr val="bg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Effect Size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B6A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kern="1200" dirty="0">
                          <a:solidFill>
                            <a:srgbClr val="00B050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0.09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3846342"/>
                  </a:ext>
                </a:extLst>
              </a:tr>
            </a:tbl>
          </a:graphicData>
        </a:graphic>
      </p:graphicFrame>
      <p:sp>
        <p:nvSpPr>
          <p:cNvPr id="31" name="부제목 2">
            <a:extLst>
              <a:ext uri="{FF2B5EF4-FFF2-40B4-BE49-F238E27FC236}">
                <a16:creationId xmlns:a16="http://schemas.microsoft.com/office/drawing/2014/main" id="{58DDF47C-DACC-4ED9-8E2E-721A6A36B472}"/>
              </a:ext>
            </a:extLst>
          </p:cNvPr>
          <p:cNvSpPr txBox="1">
            <a:spLocks/>
          </p:cNvSpPr>
          <p:nvPr/>
        </p:nvSpPr>
        <p:spPr>
          <a:xfrm>
            <a:off x="10363200" y="5612909"/>
            <a:ext cx="1676400" cy="29779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PM &amp;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이륜차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2" name="부제목 2">
            <a:extLst>
              <a:ext uri="{FF2B5EF4-FFF2-40B4-BE49-F238E27FC236}">
                <a16:creationId xmlns:a16="http://schemas.microsoft.com/office/drawing/2014/main" id="{A6963D30-880B-4D5B-A195-E9F3573F50BD}"/>
              </a:ext>
            </a:extLst>
          </p:cNvPr>
          <p:cNvSpPr txBox="1">
            <a:spLocks/>
          </p:cNvSpPr>
          <p:nvPr/>
        </p:nvSpPr>
        <p:spPr>
          <a:xfrm>
            <a:off x="12447722" y="5612909"/>
            <a:ext cx="2182678" cy="4814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자전거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&amp;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이륜차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graphicFrame>
        <p:nvGraphicFramePr>
          <p:cNvPr id="33" name="표 32">
            <a:extLst>
              <a:ext uri="{FF2B5EF4-FFF2-40B4-BE49-F238E27FC236}">
                <a16:creationId xmlns:a16="http://schemas.microsoft.com/office/drawing/2014/main" id="{ADDEFE13-96C1-452E-B812-9BCEDCE98A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1520459"/>
              </p:ext>
            </p:extLst>
          </p:nvPr>
        </p:nvGraphicFramePr>
        <p:xfrm>
          <a:off x="12523027" y="6063106"/>
          <a:ext cx="1938791" cy="1137794"/>
        </p:xfrm>
        <a:graphic>
          <a:graphicData uri="http://schemas.openxmlformats.org/drawingml/2006/table">
            <a:tbl>
              <a:tblPr firstCol="1" bandRow="1">
                <a:tableStyleId>{93296810-A885-4BE3-A3E7-6D5BEEA58F35}</a:tableStyleId>
              </a:tblPr>
              <a:tblGrid>
                <a:gridCol w="1116321">
                  <a:extLst>
                    <a:ext uri="{9D8B030D-6E8A-4147-A177-3AD203B41FA5}">
                      <a16:colId xmlns:a16="http://schemas.microsoft.com/office/drawing/2014/main" val="3257674209"/>
                    </a:ext>
                  </a:extLst>
                </a:gridCol>
                <a:gridCol w="822470">
                  <a:extLst>
                    <a:ext uri="{9D8B030D-6E8A-4147-A177-3AD203B41FA5}">
                      <a16:colId xmlns:a16="http://schemas.microsoft.com/office/drawing/2014/main" val="849000792"/>
                    </a:ext>
                  </a:extLst>
                </a:gridCol>
              </a:tblGrid>
              <a:tr h="405249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bg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Chi-Square </a:t>
                      </a:r>
                    </a:p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bg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Statistic</a:t>
                      </a:r>
                      <a:endParaRPr lang="ko-KR" altLang="en-US" sz="1600" b="1" kern="1200" dirty="0">
                        <a:solidFill>
                          <a:schemeClr val="bg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96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kern="1200" dirty="0">
                          <a:solidFill>
                            <a:schemeClr val="tx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4579.71</a:t>
                      </a:r>
                      <a:endParaRPr lang="ko-KR" altLang="en-US" sz="1400" b="0" kern="1200" dirty="0">
                        <a:solidFill>
                          <a:schemeClr val="tx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7805453"/>
                  </a:ext>
                </a:extLst>
              </a:tr>
              <a:tr h="30027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kern="1200" dirty="0">
                          <a:solidFill>
                            <a:schemeClr val="bg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P-Value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96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kern="1200" dirty="0">
                          <a:solidFill>
                            <a:srgbClr val="FF0000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0.00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502211"/>
                  </a:ext>
                </a:extLst>
              </a:tr>
              <a:tr h="30027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kern="1200" dirty="0">
                          <a:solidFill>
                            <a:schemeClr val="bg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Effect Size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96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kern="1200" dirty="0">
                          <a:solidFill>
                            <a:srgbClr val="FF0000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0.44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621292"/>
                  </a:ext>
                </a:extLst>
              </a:tr>
            </a:tbl>
          </a:graphicData>
        </a:graphic>
      </p:graphicFrame>
      <p:sp>
        <p:nvSpPr>
          <p:cNvPr id="34" name="부제목 2">
            <a:extLst>
              <a:ext uri="{FF2B5EF4-FFF2-40B4-BE49-F238E27FC236}">
                <a16:creationId xmlns:a16="http://schemas.microsoft.com/office/drawing/2014/main" id="{F2D85F47-251F-4EF8-874B-05CE11C24FC2}"/>
              </a:ext>
            </a:extLst>
          </p:cNvPr>
          <p:cNvSpPr txBox="1">
            <a:spLocks/>
          </p:cNvSpPr>
          <p:nvPr/>
        </p:nvSpPr>
        <p:spPr>
          <a:xfrm>
            <a:off x="14549644" y="5612909"/>
            <a:ext cx="1571921" cy="3467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자전거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&amp; PM</a:t>
            </a:r>
          </a:p>
        </p:txBody>
      </p:sp>
      <p:graphicFrame>
        <p:nvGraphicFramePr>
          <p:cNvPr id="35" name="표 34">
            <a:extLst>
              <a:ext uri="{FF2B5EF4-FFF2-40B4-BE49-F238E27FC236}">
                <a16:creationId xmlns:a16="http://schemas.microsoft.com/office/drawing/2014/main" id="{49A0A704-7796-4989-9F82-E82B7722CF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6855411"/>
              </p:ext>
            </p:extLst>
          </p:nvPr>
        </p:nvGraphicFramePr>
        <p:xfrm>
          <a:off x="14630400" y="6063106"/>
          <a:ext cx="1938791" cy="1137794"/>
        </p:xfrm>
        <a:graphic>
          <a:graphicData uri="http://schemas.openxmlformats.org/drawingml/2006/table">
            <a:tbl>
              <a:tblPr firstCol="1" bandRow="1">
                <a:tableStyleId>{93296810-A885-4BE3-A3E7-6D5BEEA58F35}</a:tableStyleId>
              </a:tblPr>
              <a:tblGrid>
                <a:gridCol w="1116321">
                  <a:extLst>
                    <a:ext uri="{9D8B030D-6E8A-4147-A177-3AD203B41FA5}">
                      <a16:colId xmlns:a16="http://schemas.microsoft.com/office/drawing/2014/main" val="3257674209"/>
                    </a:ext>
                  </a:extLst>
                </a:gridCol>
                <a:gridCol w="822470">
                  <a:extLst>
                    <a:ext uri="{9D8B030D-6E8A-4147-A177-3AD203B41FA5}">
                      <a16:colId xmlns:a16="http://schemas.microsoft.com/office/drawing/2014/main" val="849000792"/>
                    </a:ext>
                  </a:extLst>
                </a:gridCol>
              </a:tblGrid>
              <a:tr h="405249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bg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Chi-Square </a:t>
                      </a:r>
                    </a:p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bg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Statistic</a:t>
                      </a:r>
                      <a:endParaRPr lang="ko-KR" altLang="en-US" sz="1600" b="1" kern="1200" dirty="0">
                        <a:solidFill>
                          <a:schemeClr val="bg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5A3C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kern="1200" dirty="0">
                          <a:solidFill>
                            <a:schemeClr val="tx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709.12</a:t>
                      </a:r>
                      <a:endParaRPr lang="ko-KR" altLang="en-US" sz="1400" b="0" kern="1200" dirty="0">
                        <a:solidFill>
                          <a:schemeClr val="tx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7805453"/>
                  </a:ext>
                </a:extLst>
              </a:tr>
              <a:tr h="30027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kern="1200" dirty="0">
                          <a:solidFill>
                            <a:schemeClr val="bg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P-Value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5A3C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kern="1200" dirty="0">
                          <a:solidFill>
                            <a:srgbClr val="FF0000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0.00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502211"/>
                  </a:ext>
                </a:extLst>
              </a:tr>
              <a:tr h="30027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kern="1200" dirty="0">
                          <a:solidFill>
                            <a:schemeClr val="bg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Effect Size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5A3C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kern="1200" dirty="0">
                          <a:solidFill>
                            <a:srgbClr val="FF0000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0.31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5771687"/>
                  </a:ext>
                </a:extLst>
              </a:tr>
            </a:tbl>
          </a:graphicData>
        </a:graphic>
      </p:graphicFrame>
      <p:sp>
        <p:nvSpPr>
          <p:cNvPr id="36" name="부제목 2">
            <a:extLst>
              <a:ext uri="{FF2B5EF4-FFF2-40B4-BE49-F238E27FC236}">
                <a16:creationId xmlns:a16="http://schemas.microsoft.com/office/drawing/2014/main" id="{30B56A8E-1C73-4751-A175-B18DDB9240F9}"/>
              </a:ext>
            </a:extLst>
          </p:cNvPr>
          <p:cNvSpPr txBox="1">
            <a:spLocks/>
          </p:cNvSpPr>
          <p:nvPr/>
        </p:nvSpPr>
        <p:spPr>
          <a:xfrm>
            <a:off x="9756075" y="7429500"/>
            <a:ext cx="7162800" cy="10385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12775" indent="-342900" latinLnBrk="0">
              <a:lnSpc>
                <a:spcPct val="150000"/>
              </a:lnSpc>
              <a:buFontTx/>
              <a:buChar char="-"/>
              <a:defRPr/>
            </a:pP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자전거 사고의 경우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연령이 고르게 분포하는 것으로 보이지만 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PM </a:t>
            </a: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과 이륜차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특히 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PM </a:t>
            </a: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사고의 경우 가해자 연령대가 낮은 것으로 파악됨</a:t>
            </a:r>
          </a:p>
        </p:txBody>
      </p:sp>
      <p:pic>
        <p:nvPicPr>
          <p:cNvPr id="37" name="Picture 2">
            <a:extLst>
              <a:ext uri="{FF2B5EF4-FFF2-40B4-BE49-F238E27FC236}">
                <a16:creationId xmlns:a16="http://schemas.microsoft.com/office/drawing/2014/main" id="{A98ACA77-4C93-4622-A94E-439EC0982E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3235484"/>
            <a:ext cx="6779327" cy="5420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Object 42">
            <a:extLst>
              <a:ext uri="{FF2B5EF4-FFF2-40B4-BE49-F238E27FC236}">
                <a16:creationId xmlns:a16="http://schemas.microsoft.com/office/drawing/2014/main" id="{03736CF1-605C-4607-8AB5-51F3E5DE5705}"/>
              </a:ext>
            </a:extLst>
          </p:cNvPr>
          <p:cNvSpPr txBox="1"/>
          <p:nvPr/>
        </p:nvSpPr>
        <p:spPr>
          <a:xfrm>
            <a:off x="991126" y="837069"/>
            <a:ext cx="15531093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4000">
                <a:solidFill>
                  <a:srgbClr val="35363A"/>
                </a:solidFill>
                <a:latin typeface="Jalnan OTF" pitchFamily="34" charset="0"/>
                <a:cs typeface="Jalnan OTF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분석 내용 및 결과 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: 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차량 종류 별 비교 분석 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(Chi-squared Test)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22" name="Object 43">
            <a:extLst>
              <a:ext uri="{FF2B5EF4-FFF2-40B4-BE49-F238E27FC236}">
                <a16:creationId xmlns:a16="http://schemas.microsoft.com/office/drawing/2014/main" id="{B3BFC066-CA4E-4CE0-AA54-FA09E22CD6CD}"/>
              </a:ext>
            </a:extLst>
          </p:cNvPr>
          <p:cNvSpPr txBox="1"/>
          <p:nvPr/>
        </p:nvSpPr>
        <p:spPr>
          <a:xfrm>
            <a:off x="1009302" y="495300"/>
            <a:ext cx="588720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0" cap="none" spc="-100" normalizeH="0" baseline="0" noProof="0" dirty="0">
                <a:ln>
                  <a:noFill/>
                </a:ln>
                <a:solidFill>
                  <a:srgbClr val="787878"/>
                </a:solidFill>
                <a:effectLst/>
                <a:uLnTx/>
                <a:uFillTx/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+mn-cs"/>
              </a:rPr>
              <a:t>2. PM</a:t>
            </a:r>
            <a:r>
              <a:rPr kumimoji="0" lang="ko-KR" altLang="en-US" sz="2000" b="0" i="0" u="none" strike="noStrike" kern="0" cap="none" spc="-100" normalizeH="0" baseline="0" noProof="0" dirty="0">
                <a:ln>
                  <a:noFill/>
                </a:ln>
                <a:solidFill>
                  <a:srgbClr val="787878"/>
                </a:solidFill>
                <a:effectLst/>
                <a:uLnTx/>
                <a:uFillTx/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+mn-cs"/>
              </a:rPr>
              <a:t>과 다른 차종 차이</a:t>
            </a:r>
            <a:endParaRPr kumimoji="0" lang="en-US" sz="2000" b="0" i="0" u="none" strike="noStrike" kern="0" cap="none" spc="-100" normalizeH="0" baseline="0" noProof="0" dirty="0">
              <a:ln>
                <a:noFill/>
              </a:ln>
              <a:solidFill>
                <a:srgbClr val="787878"/>
              </a:solidFill>
              <a:effectLst/>
              <a:uLnTx/>
              <a:uFillTx/>
              <a:latin typeface="여기어때 잘난체 OTF" panose="020B0600000101010101" pitchFamily="34" charset="-127"/>
              <a:ea typeface="여기어때 잘난체 OTF" panose="020B0600000101010101" pitchFamily="34" charset="-127"/>
              <a:cs typeface="+mn-cs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C69E83B-F8E5-46D3-AFB8-B78A754A8A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9226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1" name="그룹 1011"/>
          <p:cNvGrpSpPr/>
          <p:nvPr/>
        </p:nvGrpSpPr>
        <p:grpSpPr>
          <a:xfrm>
            <a:off x="977358" y="1678192"/>
            <a:ext cx="16330999" cy="55418"/>
            <a:chOff x="977358" y="1220958"/>
            <a:chExt cx="16330999" cy="55418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77358" y="1220958"/>
              <a:ext cx="16330999" cy="55418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977358" y="9202882"/>
            <a:ext cx="16330999" cy="55418"/>
            <a:chOff x="977358" y="9073658"/>
            <a:chExt cx="16330999" cy="55418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77358" y="9073658"/>
              <a:ext cx="16330999" cy="55418"/>
            </a:xfrm>
            <a:prstGeom prst="rect">
              <a:avLst/>
            </a:prstGeom>
          </p:spPr>
        </p:pic>
      </p:grpSp>
      <p:sp>
        <p:nvSpPr>
          <p:cNvPr id="50" name="Object 50"/>
          <p:cNvSpPr txBox="1"/>
          <p:nvPr/>
        </p:nvSpPr>
        <p:spPr>
          <a:xfrm>
            <a:off x="13868400" y="9410700"/>
            <a:ext cx="354157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0" cap="none" spc="-100" normalizeH="0" baseline="0" noProof="0" dirty="0">
                <a:ln>
                  <a:noFill/>
                </a:ln>
                <a:solidFill>
                  <a:srgbClr val="9E9E9E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-Core Dream 4 Regular" pitchFamily="34" charset="0"/>
              </a:rPr>
              <a:t>도로교통공단 서울지부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pic>
        <p:nvPicPr>
          <p:cNvPr id="44" name="그림 43" descr="텍스트이(가) 표시된 사진&#10;&#10;자동 생성된 설명">
            <a:extLst>
              <a:ext uri="{FF2B5EF4-FFF2-40B4-BE49-F238E27FC236}">
                <a16:creationId xmlns:a16="http://schemas.microsoft.com/office/drawing/2014/main" id="{3C32C3C7-B828-4DA8-933A-AF7F5C935D4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06" t="37395" r="606" b="37554"/>
          <a:stretch/>
        </p:blipFill>
        <p:spPr>
          <a:xfrm>
            <a:off x="838200" y="9234666"/>
            <a:ext cx="2002044" cy="709434"/>
          </a:xfrm>
          <a:prstGeom prst="rect">
            <a:avLst/>
          </a:prstGeom>
        </p:spPr>
      </p:pic>
      <p:sp>
        <p:nvSpPr>
          <p:cNvPr id="24" name="제목 1">
            <a:extLst>
              <a:ext uri="{FF2B5EF4-FFF2-40B4-BE49-F238E27FC236}">
                <a16:creationId xmlns:a16="http://schemas.microsoft.com/office/drawing/2014/main" id="{AE7DBDC2-A21A-4C32-96C8-9F5F5C4D2AE3}"/>
              </a:ext>
            </a:extLst>
          </p:cNvPr>
          <p:cNvSpPr txBox="1">
            <a:spLocks/>
          </p:cNvSpPr>
          <p:nvPr/>
        </p:nvSpPr>
        <p:spPr>
          <a:xfrm>
            <a:off x="1268811" y="2164510"/>
            <a:ext cx="9094389" cy="6167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차종 별 보호장구 착용 여부</a:t>
            </a:r>
          </a:p>
        </p:txBody>
      </p:sp>
      <p:sp>
        <p:nvSpPr>
          <p:cNvPr id="36" name="부제목 2">
            <a:extLst>
              <a:ext uri="{FF2B5EF4-FFF2-40B4-BE49-F238E27FC236}">
                <a16:creationId xmlns:a16="http://schemas.microsoft.com/office/drawing/2014/main" id="{30B56A8E-1C73-4751-A175-B18DDB9240F9}"/>
              </a:ext>
            </a:extLst>
          </p:cNvPr>
          <p:cNvSpPr txBox="1">
            <a:spLocks/>
          </p:cNvSpPr>
          <p:nvPr/>
        </p:nvSpPr>
        <p:spPr>
          <a:xfrm>
            <a:off x="9756075" y="7610104"/>
            <a:ext cx="7162800" cy="10385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12775" indent="-342900" latinLnBrk="0">
              <a:lnSpc>
                <a:spcPct val="150000"/>
              </a:lnSpc>
              <a:buFontTx/>
              <a:buChar char="-"/>
              <a:defRPr/>
            </a:pP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자전거와 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PM </a:t>
            </a: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은 보호장구 미착용 사고의 비율이 높았으나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 </a:t>
            </a: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이륜차는 착용 사고의 비율이 훨씬 높음</a:t>
            </a:r>
          </a:p>
        </p:txBody>
      </p:sp>
      <p:pic>
        <p:nvPicPr>
          <p:cNvPr id="21" name="Picture 2">
            <a:extLst>
              <a:ext uri="{FF2B5EF4-FFF2-40B4-BE49-F238E27FC236}">
                <a16:creationId xmlns:a16="http://schemas.microsoft.com/office/drawing/2014/main" id="{FE6554E2-B0B2-4360-BB52-422CF344CD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8809" y="3162300"/>
            <a:ext cx="7162800" cy="5655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F668025D-BAB8-4D71-9431-ED37B90699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1251320"/>
              </p:ext>
            </p:extLst>
          </p:nvPr>
        </p:nvGraphicFramePr>
        <p:xfrm>
          <a:off x="11704352" y="2930552"/>
          <a:ext cx="3277936" cy="1696594"/>
        </p:xfrm>
        <a:graphic>
          <a:graphicData uri="http://schemas.openxmlformats.org/drawingml/2006/table">
            <a:tbl>
              <a:tblPr firstCol="1" bandRow="1">
                <a:tableStyleId>{93296810-A885-4BE3-A3E7-6D5BEEA58F35}</a:tableStyleId>
              </a:tblPr>
              <a:tblGrid>
                <a:gridCol w="1638968">
                  <a:extLst>
                    <a:ext uri="{9D8B030D-6E8A-4147-A177-3AD203B41FA5}">
                      <a16:colId xmlns:a16="http://schemas.microsoft.com/office/drawing/2014/main" val="3257674209"/>
                    </a:ext>
                  </a:extLst>
                </a:gridCol>
                <a:gridCol w="1638968">
                  <a:extLst>
                    <a:ext uri="{9D8B030D-6E8A-4147-A177-3AD203B41FA5}">
                      <a16:colId xmlns:a16="http://schemas.microsoft.com/office/drawing/2014/main" val="849000792"/>
                    </a:ext>
                  </a:extLst>
                </a:gridCol>
              </a:tblGrid>
              <a:tr h="349681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2000" b="1" kern="1200" dirty="0">
                          <a:solidFill>
                            <a:schemeClr val="bg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Chi-Square </a:t>
                      </a:r>
                    </a:p>
                    <a:p>
                      <a:pPr marL="0" algn="ctr" defTabSz="914400" rtl="0" eaLnBrk="1" latinLnBrk="1" hangingPunct="1"/>
                      <a:r>
                        <a:rPr lang="en-US" altLang="ko-KR" sz="2000" b="1" kern="1200" dirty="0">
                          <a:solidFill>
                            <a:schemeClr val="bg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Statistic</a:t>
                      </a:r>
                      <a:endParaRPr lang="ko-KR" altLang="en-US" sz="2000" b="1" kern="1200" dirty="0">
                        <a:solidFill>
                          <a:schemeClr val="bg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  <a:cs typeface="+mn-cs"/>
                      </a:endParaRPr>
                    </a:p>
                  </a:txBody>
                  <a:tcPr marL="83127" marR="8312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6307.09</a:t>
                      </a:r>
                    </a:p>
                  </a:txBody>
                  <a:tcPr marL="83127" marR="8312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7805453"/>
                  </a:ext>
                </a:extLst>
              </a:tr>
              <a:tr h="3558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kern="1200" dirty="0">
                          <a:solidFill>
                            <a:schemeClr val="bg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P-Value</a:t>
                      </a:r>
                    </a:p>
                  </a:txBody>
                  <a:tcPr marL="83127" marR="8312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kern="1200" dirty="0">
                          <a:solidFill>
                            <a:srgbClr val="FF0000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0.00</a:t>
                      </a:r>
                    </a:p>
                  </a:txBody>
                  <a:tcPr marL="83127" marR="8312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502211"/>
                  </a:ext>
                </a:extLst>
              </a:tr>
              <a:tr h="3558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kern="1200" dirty="0">
                          <a:solidFill>
                            <a:schemeClr val="bg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Effect Size</a:t>
                      </a:r>
                    </a:p>
                  </a:txBody>
                  <a:tcPr marL="83127" marR="8312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kern="1200" dirty="0">
                          <a:solidFill>
                            <a:srgbClr val="FF0000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0.36</a:t>
                      </a:r>
                    </a:p>
                  </a:txBody>
                  <a:tcPr marL="83127" marR="8312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8943052"/>
                  </a:ext>
                </a:extLst>
              </a:tr>
            </a:tbl>
          </a:graphicData>
        </a:graphic>
      </p:graphicFrame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FAD8EED5-B9BE-4C6D-B84F-EFF76FC0B6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4081906"/>
              </p:ext>
            </p:extLst>
          </p:nvPr>
        </p:nvGraphicFramePr>
        <p:xfrm>
          <a:off x="10420849" y="6243710"/>
          <a:ext cx="1938791" cy="1137794"/>
        </p:xfrm>
        <a:graphic>
          <a:graphicData uri="http://schemas.openxmlformats.org/drawingml/2006/table">
            <a:tbl>
              <a:tblPr firstCol="1" bandRow="1">
                <a:tableStyleId>{93296810-A885-4BE3-A3E7-6D5BEEA58F35}</a:tableStyleId>
              </a:tblPr>
              <a:tblGrid>
                <a:gridCol w="1116321">
                  <a:extLst>
                    <a:ext uri="{9D8B030D-6E8A-4147-A177-3AD203B41FA5}">
                      <a16:colId xmlns:a16="http://schemas.microsoft.com/office/drawing/2014/main" val="3257674209"/>
                    </a:ext>
                  </a:extLst>
                </a:gridCol>
                <a:gridCol w="822470">
                  <a:extLst>
                    <a:ext uri="{9D8B030D-6E8A-4147-A177-3AD203B41FA5}">
                      <a16:colId xmlns:a16="http://schemas.microsoft.com/office/drawing/2014/main" val="849000792"/>
                    </a:ext>
                  </a:extLst>
                </a:gridCol>
              </a:tblGrid>
              <a:tr h="405249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bg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Chi-Square </a:t>
                      </a:r>
                    </a:p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bg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Statistic</a:t>
                      </a:r>
                      <a:endParaRPr lang="ko-KR" altLang="en-US" sz="1600" b="1" kern="1200" dirty="0">
                        <a:solidFill>
                          <a:schemeClr val="bg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B6A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kern="1200" dirty="0">
                          <a:solidFill>
                            <a:schemeClr val="tx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1116.98</a:t>
                      </a:r>
                      <a:endParaRPr lang="ko-KR" altLang="en-US" sz="1400" b="0" kern="1200" dirty="0">
                        <a:solidFill>
                          <a:schemeClr val="tx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7805453"/>
                  </a:ext>
                </a:extLst>
              </a:tr>
              <a:tr h="30027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kern="1200" dirty="0">
                          <a:solidFill>
                            <a:schemeClr val="bg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P-Value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B6A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kern="1200" dirty="0">
                          <a:solidFill>
                            <a:srgbClr val="FF0000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0.00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502211"/>
                  </a:ext>
                </a:extLst>
              </a:tr>
              <a:tr h="30027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kern="1200" dirty="0">
                          <a:solidFill>
                            <a:schemeClr val="bg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Effect Size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B6A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kern="1200" dirty="0">
                          <a:solidFill>
                            <a:srgbClr val="0070C0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0.25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3846342"/>
                  </a:ext>
                </a:extLst>
              </a:tr>
            </a:tbl>
          </a:graphicData>
        </a:graphic>
      </p:graphicFrame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3B2436E2-40A0-433B-B194-5C7E560B06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3295001"/>
              </p:ext>
            </p:extLst>
          </p:nvPr>
        </p:nvGraphicFramePr>
        <p:xfrm>
          <a:off x="12526620" y="6243710"/>
          <a:ext cx="1938791" cy="1137794"/>
        </p:xfrm>
        <a:graphic>
          <a:graphicData uri="http://schemas.openxmlformats.org/drawingml/2006/table">
            <a:tbl>
              <a:tblPr firstCol="1" bandRow="1">
                <a:tableStyleId>{93296810-A885-4BE3-A3E7-6D5BEEA58F35}</a:tableStyleId>
              </a:tblPr>
              <a:tblGrid>
                <a:gridCol w="1116321">
                  <a:extLst>
                    <a:ext uri="{9D8B030D-6E8A-4147-A177-3AD203B41FA5}">
                      <a16:colId xmlns:a16="http://schemas.microsoft.com/office/drawing/2014/main" val="3257674209"/>
                    </a:ext>
                  </a:extLst>
                </a:gridCol>
                <a:gridCol w="822470">
                  <a:extLst>
                    <a:ext uri="{9D8B030D-6E8A-4147-A177-3AD203B41FA5}">
                      <a16:colId xmlns:a16="http://schemas.microsoft.com/office/drawing/2014/main" val="849000792"/>
                    </a:ext>
                  </a:extLst>
                </a:gridCol>
              </a:tblGrid>
              <a:tr h="405249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bg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Chi-Square </a:t>
                      </a:r>
                    </a:p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bg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Statistic</a:t>
                      </a:r>
                      <a:endParaRPr lang="ko-KR" altLang="en-US" sz="1600" b="1" kern="1200" dirty="0">
                        <a:solidFill>
                          <a:schemeClr val="bg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96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kern="1200" dirty="0">
                          <a:solidFill>
                            <a:schemeClr val="tx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6000.69</a:t>
                      </a:r>
                      <a:endParaRPr lang="ko-KR" altLang="en-US" sz="1400" b="0" kern="1200" dirty="0">
                        <a:solidFill>
                          <a:schemeClr val="tx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7805453"/>
                  </a:ext>
                </a:extLst>
              </a:tr>
              <a:tr h="30027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kern="1200" dirty="0">
                          <a:solidFill>
                            <a:schemeClr val="bg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P-Value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96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kern="1200" dirty="0">
                          <a:solidFill>
                            <a:srgbClr val="FF0000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0.00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502211"/>
                  </a:ext>
                </a:extLst>
              </a:tr>
              <a:tr h="30027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kern="1200" dirty="0">
                          <a:solidFill>
                            <a:schemeClr val="bg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Effect Size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96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kern="1200" dirty="0">
                          <a:solidFill>
                            <a:srgbClr val="FF0000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0.50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621292"/>
                  </a:ext>
                </a:extLst>
              </a:tr>
            </a:tbl>
          </a:graphicData>
        </a:graphic>
      </p:graphicFrame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25832EC1-3788-4085-893C-DB40DA7761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5539422"/>
              </p:ext>
            </p:extLst>
          </p:nvPr>
        </p:nvGraphicFramePr>
        <p:xfrm>
          <a:off x="14672809" y="6243710"/>
          <a:ext cx="1938791" cy="1137794"/>
        </p:xfrm>
        <a:graphic>
          <a:graphicData uri="http://schemas.openxmlformats.org/drawingml/2006/table">
            <a:tbl>
              <a:tblPr firstCol="1" bandRow="1">
                <a:tableStyleId>{93296810-A885-4BE3-A3E7-6D5BEEA58F35}</a:tableStyleId>
              </a:tblPr>
              <a:tblGrid>
                <a:gridCol w="1116321">
                  <a:extLst>
                    <a:ext uri="{9D8B030D-6E8A-4147-A177-3AD203B41FA5}">
                      <a16:colId xmlns:a16="http://schemas.microsoft.com/office/drawing/2014/main" val="3257674209"/>
                    </a:ext>
                  </a:extLst>
                </a:gridCol>
                <a:gridCol w="822470">
                  <a:extLst>
                    <a:ext uri="{9D8B030D-6E8A-4147-A177-3AD203B41FA5}">
                      <a16:colId xmlns:a16="http://schemas.microsoft.com/office/drawing/2014/main" val="849000792"/>
                    </a:ext>
                  </a:extLst>
                </a:gridCol>
              </a:tblGrid>
              <a:tr h="405249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bg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Chi-Square </a:t>
                      </a:r>
                    </a:p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bg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Statistic</a:t>
                      </a:r>
                      <a:endParaRPr lang="ko-KR" altLang="en-US" sz="1600" b="1" kern="1200" dirty="0">
                        <a:solidFill>
                          <a:schemeClr val="bg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5A3C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kern="1200" dirty="0">
                          <a:solidFill>
                            <a:schemeClr val="tx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20.93</a:t>
                      </a:r>
                      <a:endParaRPr lang="ko-KR" altLang="en-US" sz="1400" b="0" kern="1200" dirty="0">
                        <a:solidFill>
                          <a:schemeClr val="tx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7805453"/>
                  </a:ext>
                </a:extLst>
              </a:tr>
              <a:tr h="30027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kern="1200" dirty="0">
                          <a:solidFill>
                            <a:schemeClr val="bg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P-Value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5A3C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kern="1200" dirty="0">
                          <a:solidFill>
                            <a:srgbClr val="FF0000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0.00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502211"/>
                  </a:ext>
                </a:extLst>
              </a:tr>
              <a:tr h="30027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kern="1200" dirty="0">
                          <a:solidFill>
                            <a:schemeClr val="bg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Effect Size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5A3C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kern="1200" dirty="0">
                          <a:solidFill>
                            <a:schemeClr val="tx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0.05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5771687"/>
                  </a:ext>
                </a:extLst>
              </a:tr>
            </a:tbl>
          </a:graphicData>
        </a:graphic>
      </p:graphicFrame>
      <p:sp>
        <p:nvSpPr>
          <p:cNvPr id="40" name="부제목 2">
            <a:extLst>
              <a:ext uri="{FF2B5EF4-FFF2-40B4-BE49-F238E27FC236}">
                <a16:creationId xmlns:a16="http://schemas.microsoft.com/office/drawing/2014/main" id="{F2D06CC5-289C-40B4-B3E2-466FB8EB80AD}"/>
              </a:ext>
            </a:extLst>
          </p:cNvPr>
          <p:cNvSpPr txBox="1">
            <a:spLocks/>
          </p:cNvSpPr>
          <p:nvPr/>
        </p:nvSpPr>
        <p:spPr>
          <a:xfrm>
            <a:off x="9921043" y="5183300"/>
            <a:ext cx="1821474" cy="32562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사후분석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41" name="부제목 2">
            <a:extLst>
              <a:ext uri="{FF2B5EF4-FFF2-40B4-BE49-F238E27FC236}">
                <a16:creationId xmlns:a16="http://schemas.microsoft.com/office/drawing/2014/main" id="{2DD01DC6-07C6-45AF-BDA2-22C9DC8D8FFB}"/>
              </a:ext>
            </a:extLst>
          </p:cNvPr>
          <p:cNvSpPr txBox="1">
            <a:spLocks/>
          </p:cNvSpPr>
          <p:nvPr/>
        </p:nvSpPr>
        <p:spPr>
          <a:xfrm>
            <a:off x="10363200" y="5793513"/>
            <a:ext cx="1676400" cy="29779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PM &amp;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이륜차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46" name="부제목 2">
            <a:extLst>
              <a:ext uri="{FF2B5EF4-FFF2-40B4-BE49-F238E27FC236}">
                <a16:creationId xmlns:a16="http://schemas.microsoft.com/office/drawing/2014/main" id="{AC7B92FD-99B5-4C5E-9BF2-BC3373EA63CF}"/>
              </a:ext>
            </a:extLst>
          </p:cNvPr>
          <p:cNvSpPr txBox="1">
            <a:spLocks/>
          </p:cNvSpPr>
          <p:nvPr/>
        </p:nvSpPr>
        <p:spPr>
          <a:xfrm>
            <a:off x="12447722" y="5793513"/>
            <a:ext cx="2182678" cy="4814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자전거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&amp;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이륜차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47" name="부제목 2">
            <a:extLst>
              <a:ext uri="{FF2B5EF4-FFF2-40B4-BE49-F238E27FC236}">
                <a16:creationId xmlns:a16="http://schemas.microsoft.com/office/drawing/2014/main" id="{B470B23E-740D-4DE8-B409-BC9D8FF58BE6}"/>
              </a:ext>
            </a:extLst>
          </p:cNvPr>
          <p:cNvSpPr txBox="1">
            <a:spLocks/>
          </p:cNvSpPr>
          <p:nvPr/>
        </p:nvSpPr>
        <p:spPr>
          <a:xfrm>
            <a:off x="14549644" y="5793513"/>
            <a:ext cx="1571921" cy="3467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자전거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&amp; PM</a:t>
            </a:r>
          </a:p>
        </p:txBody>
      </p:sp>
      <p:sp>
        <p:nvSpPr>
          <p:cNvPr id="25" name="Object 42">
            <a:extLst>
              <a:ext uri="{FF2B5EF4-FFF2-40B4-BE49-F238E27FC236}">
                <a16:creationId xmlns:a16="http://schemas.microsoft.com/office/drawing/2014/main" id="{CE2ADF2D-AA82-4AA6-B0AD-B4F080891F91}"/>
              </a:ext>
            </a:extLst>
          </p:cNvPr>
          <p:cNvSpPr txBox="1"/>
          <p:nvPr/>
        </p:nvSpPr>
        <p:spPr>
          <a:xfrm>
            <a:off x="991126" y="837069"/>
            <a:ext cx="15531093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4000">
                <a:solidFill>
                  <a:srgbClr val="35363A"/>
                </a:solidFill>
                <a:latin typeface="Jalnan OTF" pitchFamily="34" charset="0"/>
                <a:cs typeface="Jalnan OTF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분석 내용 및 결과 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: 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차량 종류 별 비교 분석 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(Chi-squared Test)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26" name="Object 43">
            <a:extLst>
              <a:ext uri="{FF2B5EF4-FFF2-40B4-BE49-F238E27FC236}">
                <a16:creationId xmlns:a16="http://schemas.microsoft.com/office/drawing/2014/main" id="{66D49B01-179F-4E53-85FD-E3327AA5C51F}"/>
              </a:ext>
            </a:extLst>
          </p:cNvPr>
          <p:cNvSpPr txBox="1"/>
          <p:nvPr/>
        </p:nvSpPr>
        <p:spPr>
          <a:xfrm>
            <a:off x="1009302" y="495300"/>
            <a:ext cx="588720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0" cap="none" spc="-100" normalizeH="0" baseline="0" noProof="0" dirty="0">
                <a:ln>
                  <a:noFill/>
                </a:ln>
                <a:solidFill>
                  <a:srgbClr val="787878"/>
                </a:solidFill>
                <a:effectLst/>
                <a:uLnTx/>
                <a:uFillTx/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+mn-cs"/>
              </a:rPr>
              <a:t>2. PM</a:t>
            </a:r>
            <a:r>
              <a:rPr kumimoji="0" lang="ko-KR" altLang="en-US" sz="2000" b="0" i="0" u="none" strike="noStrike" kern="0" cap="none" spc="-100" normalizeH="0" baseline="0" noProof="0" dirty="0">
                <a:ln>
                  <a:noFill/>
                </a:ln>
                <a:solidFill>
                  <a:srgbClr val="787878"/>
                </a:solidFill>
                <a:effectLst/>
                <a:uLnTx/>
                <a:uFillTx/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+mn-cs"/>
              </a:rPr>
              <a:t>과 다른 차종 차이</a:t>
            </a:r>
            <a:endParaRPr kumimoji="0" lang="en-US" sz="2000" b="0" i="0" u="none" strike="noStrike" kern="0" cap="none" spc="-100" normalizeH="0" baseline="0" noProof="0" dirty="0">
              <a:ln>
                <a:noFill/>
              </a:ln>
              <a:solidFill>
                <a:srgbClr val="787878"/>
              </a:solidFill>
              <a:effectLst/>
              <a:uLnTx/>
              <a:uFillTx/>
              <a:latin typeface="여기어때 잘난체 OTF" panose="020B0600000101010101" pitchFamily="34" charset="-127"/>
              <a:ea typeface="여기어때 잘난체 OTF" panose="020B0600000101010101" pitchFamily="34" charset="-127"/>
              <a:cs typeface="+mn-cs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327F7E4-E456-4AE1-823A-41B06E19C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0716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1" name="그룹 1011"/>
          <p:cNvGrpSpPr/>
          <p:nvPr/>
        </p:nvGrpSpPr>
        <p:grpSpPr>
          <a:xfrm>
            <a:off x="977358" y="1678192"/>
            <a:ext cx="16330999" cy="55418"/>
            <a:chOff x="977358" y="1220958"/>
            <a:chExt cx="16330999" cy="55418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77358" y="1220958"/>
              <a:ext cx="16330999" cy="55418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977358" y="9202882"/>
            <a:ext cx="16330999" cy="55418"/>
            <a:chOff x="977358" y="9073658"/>
            <a:chExt cx="16330999" cy="55418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77358" y="9073658"/>
              <a:ext cx="16330999" cy="55418"/>
            </a:xfrm>
            <a:prstGeom prst="rect">
              <a:avLst/>
            </a:prstGeom>
          </p:spPr>
        </p:pic>
      </p:grpSp>
      <p:sp>
        <p:nvSpPr>
          <p:cNvPr id="50" name="Object 50"/>
          <p:cNvSpPr txBox="1"/>
          <p:nvPr/>
        </p:nvSpPr>
        <p:spPr>
          <a:xfrm>
            <a:off x="13868400" y="9410700"/>
            <a:ext cx="354157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0" cap="none" spc="-100" normalizeH="0" baseline="0" noProof="0" dirty="0">
                <a:ln>
                  <a:noFill/>
                </a:ln>
                <a:solidFill>
                  <a:srgbClr val="9E9E9E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-Core Dream 4 Regular" pitchFamily="34" charset="0"/>
              </a:rPr>
              <a:t>도로교통공단 서울지부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pic>
        <p:nvPicPr>
          <p:cNvPr id="44" name="그림 43" descr="텍스트이(가) 표시된 사진&#10;&#10;자동 생성된 설명">
            <a:extLst>
              <a:ext uri="{FF2B5EF4-FFF2-40B4-BE49-F238E27FC236}">
                <a16:creationId xmlns:a16="http://schemas.microsoft.com/office/drawing/2014/main" id="{3C32C3C7-B828-4DA8-933A-AF7F5C935D4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06" t="37395" r="606" b="37554"/>
          <a:stretch/>
        </p:blipFill>
        <p:spPr>
          <a:xfrm>
            <a:off x="838200" y="9234666"/>
            <a:ext cx="2002044" cy="709434"/>
          </a:xfrm>
          <a:prstGeom prst="rect">
            <a:avLst/>
          </a:prstGeom>
        </p:spPr>
      </p:pic>
      <p:sp>
        <p:nvSpPr>
          <p:cNvPr id="24" name="제목 1">
            <a:extLst>
              <a:ext uri="{FF2B5EF4-FFF2-40B4-BE49-F238E27FC236}">
                <a16:creationId xmlns:a16="http://schemas.microsoft.com/office/drawing/2014/main" id="{AE7DBDC2-A21A-4C32-96C8-9F5F5C4D2AE3}"/>
              </a:ext>
            </a:extLst>
          </p:cNvPr>
          <p:cNvSpPr txBox="1">
            <a:spLocks/>
          </p:cNvSpPr>
          <p:nvPr/>
        </p:nvSpPr>
        <p:spPr>
          <a:xfrm>
            <a:off x="1268811" y="2164510"/>
            <a:ext cx="9094389" cy="6167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차종 별 가해자 성별</a:t>
            </a:r>
          </a:p>
        </p:txBody>
      </p:sp>
      <p:sp>
        <p:nvSpPr>
          <p:cNvPr id="36" name="부제목 2">
            <a:extLst>
              <a:ext uri="{FF2B5EF4-FFF2-40B4-BE49-F238E27FC236}">
                <a16:creationId xmlns:a16="http://schemas.microsoft.com/office/drawing/2014/main" id="{30B56A8E-1C73-4751-A175-B18DDB9240F9}"/>
              </a:ext>
            </a:extLst>
          </p:cNvPr>
          <p:cNvSpPr txBox="1">
            <a:spLocks/>
          </p:cNvSpPr>
          <p:nvPr/>
        </p:nvSpPr>
        <p:spPr>
          <a:xfrm>
            <a:off x="9756075" y="7429500"/>
            <a:ext cx="7162800" cy="10385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12775" marR="0" lvl="0" indent="-34290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이륜차는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PM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과 자전거에 비해 가해자가 남성인 사고의 비율이 매우 높음</a:t>
            </a:r>
          </a:p>
          <a:p>
            <a:pPr marL="612775" marR="0" lvl="0" indent="-34290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PM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과 자전거의 가해자 성별 양상에는 차이가 없음 </a:t>
            </a:r>
          </a:p>
          <a:p>
            <a:pPr marL="612775" marR="0" lvl="0" indent="-34290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42ED00DE-69FA-45DC-8B74-CF749493C9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349512"/>
              </p:ext>
            </p:extLst>
          </p:nvPr>
        </p:nvGraphicFramePr>
        <p:xfrm>
          <a:off x="11698507" y="2913506"/>
          <a:ext cx="3277936" cy="1696594"/>
        </p:xfrm>
        <a:graphic>
          <a:graphicData uri="http://schemas.openxmlformats.org/drawingml/2006/table">
            <a:tbl>
              <a:tblPr firstCol="1" bandRow="1">
                <a:tableStyleId>{93296810-A885-4BE3-A3E7-6D5BEEA58F35}</a:tableStyleId>
              </a:tblPr>
              <a:tblGrid>
                <a:gridCol w="1638968">
                  <a:extLst>
                    <a:ext uri="{9D8B030D-6E8A-4147-A177-3AD203B41FA5}">
                      <a16:colId xmlns:a16="http://schemas.microsoft.com/office/drawing/2014/main" val="3257674209"/>
                    </a:ext>
                  </a:extLst>
                </a:gridCol>
                <a:gridCol w="1638968">
                  <a:extLst>
                    <a:ext uri="{9D8B030D-6E8A-4147-A177-3AD203B41FA5}">
                      <a16:colId xmlns:a16="http://schemas.microsoft.com/office/drawing/2014/main" val="849000792"/>
                    </a:ext>
                  </a:extLst>
                </a:gridCol>
              </a:tblGrid>
              <a:tr h="349681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2000" b="1" kern="1200" dirty="0">
                          <a:solidFill>
                            <a:schemeClr val="bg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Chi-Square </a:t>
                      </a:r>
                    </a:p>
                    <a:p>
                      <a:pPr marL="0" algn="ctr" defTabSz="914400" rtl="0" eaLnBrk="1" latinLnBrk="1" hangingPunct="1"/>
                      <a:r>
                        <a:rPr lang="en-US" altLang="ko-KR" sz="2000" b="1" kern="1200" dirty="0">
                          <a:solidFill>
                            <a:schemeClr val="bg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Statistic</a:t>
                      </a:r>
                      <a:endParaRPr lang="ko-KR" altLang="en-US" sz="2000" b="1" kern="1200" dirty="0">
                        <a:solidFill>
                          <a:schemeClr val="bg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  <a:cs typeface="+mn-cs"/>
                      </a:endParaRPr>
                    </a:p>
                  </a:txBody>
                  <a:tcPr marL="83127" marR="8312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2527.75</a:t>
                      </a:r>
                      <a:endParaRPr lang="ko-KR" altLang="en-US" sz="1800" b="0" kern="1200" dirty="0">
                        <a:solidFill>
                          <a:schemeClr val="tx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  <a:cs typeface="+mn-cs"/>
                      </a:endParaRPr>
                    </a:p>
                  </a:txBody>
                  <a:tcPr marL="83127" marR="8312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7805453"/>
                  </a:ext>
                </a:extLst>
              </a:tr>
              <a:tr h="3558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kern="1200" dirty="0">
                          <a:solidFill>
                            <a:schemeClr val="bg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P-Value</a:t>
                      </a:r>
                    </a:p>
                  </a:txBody>
                  <a:tcPr marL="83127" marR="8312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kern="1200" dirty="0">
                          <a:solidFill>
                            <a:srgbClr val="FF0000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0.00</a:t>
                      </a:r>
                    </a:p>
                  </a:txBody>
                  <a:tcPr marL="83127" marR="8312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502211"/>
                  </a:ext>
                </a:extLst>
              </a:tr>
              <a:tr h="3558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kern="1200" dirty="0">
                          <a:solidFill>
                            <a:schemeClr val="bg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Effect Size</a:t>
                      </a:r>
                    </a:p>
                  </a:txBody>
                  <a:tcPr marL="83127" marR="8312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kern="1200" dirty="0">
                          <a:solidFill>
                            <a:srgbClr val="00B050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0.23</a:t>
                      </a:r>
                    </a:p>
                  </a:txBody>
                  <a:tcPr marL="83127" marR="8312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8943052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FFE7F887-4BEE-4119-A0E1-811EB6E268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955598"/>
              </p:ext>
            </p:extLst>
          </p:nvPr>
        </p:nvGraphicFramePr>
        <p:xfrm>
          <a:off x="10381452" y="6072390"/>
          <a:ext cx="1938791" cy="1137794"/>
        </p:xfrm>
        <a:graphic>
          <a:graphicData uri="http://schemas.openxmlformats.org/drawingml/2006/table">
            <a:tbl>
              <a:tblPr firstCol="1" bandRow="1">
                <a:tableStyleId>{93296810-A885-4BE3-A3E7-6D5BEEA58F35}</a:tableStyleId>
              </a:tblPr>
              <a:tblGrid>
                <a:gridCol w="1116321">
                  <a:extLst>
                    <a:ext uri="{9D8B030D-6E8A-4147-A177-3AD203B41FA5}">
                      <a16:colId xmlns:a16="http://schemas.microsoft.com/office/drawing/2014/main" val="3257674209"/>
                    </a:ext>
                  </a:extLst>
                </a:gridCol>
                <a:gridCol w="822470">
                  <a:extLst>
                    <a:ext uri="{9D8B030D-6E8A-4147-A177-3AD203B41FA5}">
                      <a16:colId xmlns:a16="http://schemas.microsoft.com/office/drawing/2014/main" val="849000792"/>
                    </a:ext>
                  </a:extLst>
                </a:gridCol>
              </a:tblGrid>
              <a:tr h="405249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bg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Chi-Square </a:t>
                      </a:r>
                    </a:p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bg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Statistic</a:t>
                      </a:r>
                      <a:endParaRPr lang="ko-KR" altLang="en-US" sz="1600" b="1" kern="1200" dirty="0">
                        <a:solidFill>
                          <a:schemeClr val="bg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B6A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kern="1200" dirty="0">
                          <a:solidFill>
                            <a:schemeClr val="tx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788.95</a:t>
                      </a:r>
                      <a:endParaRPr lang="ko-KR" altLang="en-US" sz="1400" b="0" kern="1200" dirty="0">
                        <a:solidFill>
                          <a:schemeClr val="tx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7805453"/>
                  </a:ext>
                </a:extLst>
              </a:tr>
              <a:tr h="30027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kern="1200" dirty="0">
                          <a:solidFill>
                            <a:schemeClr val="bg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P-Value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B6A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kern="1200" dirty="0">
                          <a:solidFill>
                            <a:srgbClr val="FF0000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0.00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502211"/>
                  </a:ext>
                </a:extLst>
              </a:tr>
              <a:tr h="30027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kern="1200" dirty="0">
                          <a:solidFill>
                            <a:schemeClr val="bg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Effect Size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B6A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kern="1200" dirty="0">
                          <a:solidFill>
                            <a:srgbClr val="00B050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0.21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3846342"/>
                  </a:ext>
                </a:extLst>
              </a:tr>
            </a:tbl>
          </a:graphicData>
        </a:graphic>
      </p:graphicFrame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78CAA4F7-01B1-46C3-A10E-168265C59E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0693041"/>
              </p:ext>
            </p:extLst>
          </p:nvPr>
        </p:nvGraphicFramePr>
        <p:xfrm>
          <a:off x="12496800" y="6072390"/>
          <a:ext cx="1938791" cy="1137794"/>
        </p:xfrm>
        <a:graphic>
          <a:graphicData uri="http://schemas.openxmlformats.org/drawingml/2006/table">
            <a:tbl>
              <a:tblPr firstCol="1" bandRow="1">
                <a:tableStyleId>{93296810-A885-4BE3-A3E7-6D5BEEA58F35}</a:tableStyleId>
              </a:tblPr>
              <a:tblGrid>
                <a:gridCol w="1116321">
                  <a:extLst>
                    <a:ext uri="{9D8B030D-6E8A-4147-A177-3AD203B41FA5}">
                      <a16:colId xmlns:a16="http://schemas.microsoft.com/office/drawing/2014/main" val="3257674209"/>
                    </a:ext>
                  </a:extLst>
                </a:gridCol>
                <a:gridCol w="822470">
                  <a:extLst>
                    <a:ext uri="{9D8B030D-6E8A-4147-A177-3AD203B41FA5}">
                      <a16:colId xmlns:a16="http://schemas.microsoft.com/office/drawing/2014/main" val="849000792"/>
                    </a:ext>
                  </a:extLst>
                </a:gridCol>
              </a:tblGrid>
              <a:tr h="405249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bg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Chi-Square </a:t>
                      </a:r>
                    </a:p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bg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Statistic</a:t>
                      </a:r>
                      <a:endParaRPr lang="ko-KR" altLang="en-US" sz="1600" b="1" kern="1200" dirty="0">
                        <a:solidFill>
                          <a:schemeClr val="bg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96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kern="1200" dirty="0">
                          <a:solidFill>
                            <a:schemeClr val="tx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2409.63</a:t>
                      </a:r>
                      <a:endParaRPr lang="ko-KR" altLang="en-US" sz="1400" b="0" kern="1200" dirty="0">
                        <a:solidFill>
                          <a:schemeClr val="tx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7805453"/>
                  </a:ext>
                </a:extLst>
              </a:tr>
              <a:tr h="30027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kern="1200" dirty="0">
                          <a:solidFill>
                            <a:schemeClr val="bg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P-Value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96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kern="1200" dirty="0">
                          <a:solidFill>
                            <a:srgbClr val="FF0000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0.00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502211"/>
                  </a:ext>
                </a:extLst>
              </a:tr>
              <a:tr h="30027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kern="1200" dirty="0">
                          <a:solidFill>
                            <a:schemeClr val="bg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Effect Size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96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kern="1200" dirty="0">
                          <a:solidFill>
                            <a:srgbClr val="0070C0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0.31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621292"/>
                  </a:ext>
                </a:extLst>
              </a:tr>
            </a:tbl>
          </a:graphicData>
        </a:graphic>
      </p:graphicFrame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D4145F3C-0A79-4AF7-B33B-A1DB58C02D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0487899"/>
              </p:ext>
            </p:extLst>
          </p:nvPr>
        </p:nvGraphicFramePr>
        <p:xfrm>
          <a:off x="14596609" y="6072390"/>
          <a:ext cx="1938791" cy="1137794"/>
        </p:xfrm>
        <a:graphic>
          <a:graphicData uri="http://schemas.openxmlformats.org/drawingml/2006/table">
            <a:tbl>
              <a:tblPr firstCol="1" bandRow="1">
                <a:tableStyleId>{93296810-A885-4BE3-A3E7-6D5BEEA58F35}</a:tableStyleId>
              </a:tblPr>
              <a:tblGrid>
                <a:gridCol w="1116321">
                  <a:extLst>
                    <a:ext uri="{9D8B030D-6E8A-4147-A177-3AD203B41FA5}">
                      <a16:colId xmlns:a16="http://schemas.microsoft.com/office/drawing/2014/main" val="3257674209"/>
                    </a:ext>
                  </a:extLst>
                </a:gridCol>
                <a:gridCol w="822470">
                  <a:extLst>
                    <a:ext uri="{9D8B030D-6E8A-4147-A177-3AD203B41FA5}">
                      <a16:colId xmlns:a16="http://schemas.microsoft.com/office/drawing/2014/main" val="849000792"/>
                    </a:ext>
                  </a:extLst>
                </a:gridCol>
              </a:tblGrid>
              <a:tr h="405249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bg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Chi-Square </a:t>
                      </a:r>
                    </a:p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bg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Statistic</a:t>
                      </a:r>
                      <a:endParaRPr lang="ko-KR" altLang="en-US" sz="1600" b="1" kern="1200" dirty="0">
                        <a:solidFill>
                          <a:schemeClr val="bg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5A3C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kern="1200" dirty="0">
                          <a:solidFill>
                            <a:schemeClr val="tx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4.55</a:t>
                      </a:r>
                      <a:endParaRPr lang="ko-KR" altLang="en-US" sz="1400" b="0" kern="1200" dirty="0">
                        <a:solidFill>
                          <a:schemeClr val="tx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7805453"/>
                  </a:ext>
                </a:extLst>
              </a:tr>
              <a:tr h="30027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kern="1200" dirty="0">
                          <a:solidFill>
                            <a:schemeClr val="bg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P-Value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5A3C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kern="1200" dirty="0">
                          <a:solidFill>
                            <a:srgbClr val="00B050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0.09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502211"/>
                  </a:ext>
                </a:extLst>
              </a:tr>
              <a:tr h="30027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kern="1200" dirty="0">
                          <a:solidFill>
                            <a:schemeClr val="bg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Effect Size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5A3C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kern="1200" dirty="0">
                          <a:solidFill>
                            <a:schemeClr val="tx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0.02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5771687"/>
                  </a:ext>
                </a:extLst>
              </a:tr>
            </a:tbl>
          </a:graphicData>
        </a:graphic>
      </p:graphicFrame>
      <p:pic>
        <p:nvPicPr>
          <p:cNvPr id="29" name="Picture 2">
            <a:extLst>
              <a:ext uri="{FF2B5EF4-FFF2-40B4-BE49-F238E27FC236}">
                <a16:creationId xmlns:a16="http://schemas.microsoft.com/office/drawing/2014/main" id="{33FD3025-D8FD-4069-B4E3-6B3A1BE25D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6704" y="3281839"/>
            <a:ext cx="6943896" cy="5482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부제목 2">
            <a:extLst>
              <a:ext uri="{FF2B5EF4-FFF2-40B4-BE49-F238E27FC236}">
                <a16:creationId xmlns:a16="http://schemas.microsoft.com/office/drawing/2014/main" id="{2CD512B6-9979-4D41-862E-ABD729F1C02B}"/>
              </a:ext>
            </a:extLst>
          </p:cNvPr>
          <p:cNvSpPr txBox="1">
            <a:spLocks/>
          </p:cNvSpPr>
          <p:nvPr/>
        </p:nvSpPr>
        <p:spPr>
          <a:xfrm>
            <a:off x="9921043" y="5002696"/>
            <a:ext cx="1821474" cy="32562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사후분석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40" name="부제목 2">
            <a:extLst>
              <a:ext uri="{FF2B5EF4-FFF2-40B4-BE49-F238E27FC236}">
                <a16:creationId xmlns:a16="http://schemas.microsoft.com/office/drawing/2014/main" id="{2B0279E6-38CA-462A-8D27-03B4F576E068}"/>
              </a:ext>
            </a:extLst>
          </p:cNvPr>
          <p:cNvSpPr txBox="1">
            <a:spLocks/>
          </p:cNvSpPr>
          <p:nvPr/>
        </p:nvSpPr>
        <p:spPr>
          <a:xfrm>
            <a:off x="10363200" y="5612909"/>
            <a:ext cx="1676400" cy="29779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PM &amp;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이륜차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41" name="부제목 2">
            <a:extLst>
              <a:ext uri="{FF2B5EF4-FFF2-40B4-BE49-F238E27FC236}">
                <a16:creationId xmlns:a16="http://schemas.microsoft.com/office/drawing/2014/main" id="{3E5BBF53-8C04-4547-B147-47B635D7C717}"/>
              </a:ext>
            </a:extLst>
          </p:cNvPr>
          <p:cNvSpPr txBox="1">
            <a:spLocks/>
          </p:cNvSpPr>
          <p:nvPr/>
        </p:nvSpPr>
        <p:spPr>
          <a:xfrm>
            <a:off x="12447722" y="5612909"/>
            <a:ext cx="2182678" cy="4814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자전거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&amp;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이륜차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46" name="부제목 2">
            <a:extLst>
              <a:ext uri="{FF2B5EF4-FFF2-40B4-BE49-F238E27FC236}">
                <a16:creationId xmlns:a16="http://schemas.microsoft.com/office/drawing/2014/main" id="{600FF9D6-A20B-4C45-89E9-43F7B8DE4237}"/>
              </a:ext>
            </a:extLst>
          </p:cNvPr>
          <p:cNvSpPr txBox="1">
            <a:spLocks/>
          </p:cNvSpPr>
          <p:nvPr/>
        </p:nvSpPr>
        <p:spPr>
          <a:xfrm>
            <a:off x="14549644" y="5612909"/>
            <a:ext cx="1571921" cy="3467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자전거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&amp; PM</a:t>
            </a:r>
          </a:p>
        </p:txBody>
      </p:sp>
      <p:sp>
        <p:nvSpPr>
          <p:cNvPr id="25" name="Object 42">
            <a:extLst>
              <a:ext uri="{FF2B5EF4-FFF2-40B4-BE49-F238E27FC236}">
                <a16:creationId xmlns:a16="http://schemas.microsoft.com/office/drawing/2014/main" id="{18C620E0-77A0-4C97-93C8-112EEDEA6B07}"/>
              </a:ext>
            </a:extLst>
          </p:cNvPr>
          <p:cNvSpPr txBox="1"/>
          <p:nvPr/>
        </p:nvSpPr>
        <p:spPr>
          <a:xfrm>
            <a:off x="991126" y="837069"/>
            <a:ext cx="15531093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4000">
                <a:solidFill>
                  <a:srgbClr val="35363A"/>
                </a:solidFill>
                <a:latin typeface="Jalnan OTF" pitchFamily="34" charset="0"/>
                <a:cs typeface="Jalnan OTF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분석 내용 및 결과 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: 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차량 종류 별 비교 분석 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(Chi-squared Test)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26" name="Object 43">
            <a:extLst>
              <a:ext uri="{FF2B5EF4-FFF2-40B4-BE49-F238E27FC236}">
                <a16:creationId xmlns:a16="http://schemas.microsoft.com/office/drawing/2014/main" id="{406E6526-0B5E-4C62-B4FC-90013C73F410}"/>
              </a:ext>
            </a:extLst>
          </p:cNvPr>
          <p:cNvSpPr txBox="1"/>
          <p:nvPr/>
        </p:nvSpPr>
        <p:spPr>
          <a:xfrm>
            <a:off x="1009302" y="495300"/>
            <a:ext cx="588720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0" cap="none" spc="-100" normalizeH="0" baseline="0" noProof="0" dirty="0">
                <a:ln>
                  <a:noFill/>
                </a:ln>
                <a:solidFill>
                  <a:srgbClr val="787878"/>
                </a:solidFill>
                <a:effectLst/>
                <a:uLnTx/>
                <a:uFillTx/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+mn-cs"/>
              </a:rPr>
              <a:t>2. PM</a:t>
            </a:r>
            <a:r>
              <a:rPr kumimoji="0" lang="ko-KR" altLang="en-US" sz="2000" b="0" i="0" u="none" strike="noStrike" kern="0" cap="none" spc="-100" normalizeH="0" baseline="0" noProof="0" dirty="0">
                <a:ln>
                  <a:noFill/>
                </a:ln>
                <a:solidFill>
                  <a:srgbClr val="787878"/>
                </a:solidFill>
                <a:effectLst/>
                <a:uLnTx/>
                <a:uFillTx/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+mn-cs"/>
              </a:rPr>
              <a:t>과 다른 차종 차이</a:t>
            </a:r>
            <a:endParaRPr kumimoji="0" lang="en-US" sz="2000" b="0" i="0" u="none" strike="noStrike" kern="0" cap="none" spc="-100" normalizeH="0" baseline="0" noProof="0" dirty="0">
              <a:ln>
                <a:noFill/>
              </a:ln>
              <a:solidFill>
                <a:srgbClr val="787878"/>
              </a:solidFill>
              <a:effectLst/>
              <a:uLnTx/>
              <a:uFillTx/>
              <a:latin typeface="여기어때 잘난체 OTF" panose="020B0600000101010101" pitchFamily="34" charset="-127"/>
              <a:ea typeface="여기어때 잘난체 OTF" panose="020B0600000101010101" pitchFamily="34" charset="-127"/>
              <a:cs typeface="+mn-cs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9C802CD-8104-416D-A0ED-D62E6718C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4386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CC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4" name="그룹 1004"/>
          <p:cNvGrpSpPr/>
          <p:nvPr/>
        </p:nvGrpSpPr>
        <p:grpSpPr>
          <a:xfrm>
            <a:off x="977358" y="1220958"/>
            <a:ext cx="16330999" cy="55418"/>
            <a:chOff x="977358" y="1220958"/>
            <a:chExt cx="16330999" cy="5541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77358" y="1220958"/>
              <a:ext cx="16330999" cy="5541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77358" y="9073658"/>
            <a:ext cx="16330999" cy="55418"/>
            <a:chOff x="977358" y="9073658"/>
            <a:chExt cx="16330999" cy="5541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77358" y="9073658"/>
              <a:ext cx="16330999" cy="55418"/>
            </a:xfrm>
            <a:prstGeom prst="rect">
              <a:avLst/>
            </a:prstGeom>
          </p:spPr>
        </p:pic>
      </p:grpSp>
      <p:sp>
        <p:nvSpPr>
          <p:cNvPr id="22" name="Object 50">
            <a:extLst>
              <a:ext uri="{FF2B5EF4-FFF2-40B4-BE49-F238E27FC236}">
                <a16:creationId xmlns:a16="http://schemas.microsoft.com/office/drawing/2014/main" id="{7EAB113C-6E2B-4BBF-BAA3-368A4B35E291}"/>
              </a:ext>
            </a:extLst>
          </p:cNvPr>
          <p:cNvSpPr txBox="1"/>
          <p:nvPr/>
        </p:nvSpPr>
        <p:spPr>
          <a:xfrm>
            <a:off x="13868400" y="9410700"/>
            <a:ext cx="354157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0" cap="none" spc="-1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-Core Dream 4 Regular" pitchFamily="34" charset="0"/>
              </a:rPr>
              <a:t>도로교통공단 서울지부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pic>
        <p:nvPicPr>
          <p:cNvPr id="24" name="그림 23" descr="텍스트이(가) 표시된 사진&#10;&#10;자동 생성된 설명">
            <a:extLst>
              <a:ext uri="{FF2B5EF4-FFF2-40B4-BE49-F238E27FC236}">
                <a16:creationId xmlns:a16="http://schemas.microsoft.com/office/drawing/2014/main" id="{3FE07ED3-F77F-4D8E-A726-23043C6F5AF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biLevel thresh="25000"/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06" t="37395" r="606" b="37554"/>
          <a:stretch/>
        </p:blipFill>
        <p:spPr>
          <a:xfrm>
            <a:off x="838200" y="9234666"/>
            <a:ext cx="2002044" cy="709434"/>
          </a:xfrm>
          <a:prstGeom prst="rect">
            <a:avLst/>
          </a:prstGeom>
        </p:spPr>
      </p:pic>
      <p:sp>
        <p:nvSpPr>
          <p:cNvPr id="40" name="Object 2">
            <a:extLst>
              <a:ext uri="{FF2B5EF4-FFF2-40B4-BE49-F238E27FC236}">
                <a16:creationId xmlns:a16="http://schemas.microsoft.com/office/drawing/2014/main" id="{353E2DD2-CF32-46AC-AE32-F75E41247BF5}"/>
              </a:ext>
            </a:extLst>
          </p:cNvPr>
          <p:cNvSpPr txBox="1"/>
          <p:nvPr/>
        </p:nvSpPr>
        <p:spPr>
          <a:xfrm>
            <a:off x="991127" y="513160"/>
            <a:ext cx="3781067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Jalnan OTF" pitchFamily="34" charset="0"/>
                <a:ea typeface="+mn-ea"/>
                <a:cs typeface="Jalnan OTF" pitchFamily="34" charset="0"/>
              </a:rPr>
              <a:t>INDEX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42" name="그룹 1008">
            <a:extLst>
              <a:ext uri="{FF2B5EF4-FFF2-40B4-BE49-F238E27FC236}">
                <a16:creationId xmlns:a16="http://schemas.microsoft.com/office/drawing/2014/main" id="{C4F48BC8-C551-4642-B0D3-FD747DF5420B}"/>
              </a:ext>
            </a:extLst>
          </p:cNvPr>
          <p:cNvGrpSpPr/>
          <p:nvPr/>
        </p:nvGrpSpPr>
        <p:grpSpPr>
          <a:xfrm>
            <a:off x="977358" y="1220958"/>
            <a:ext cx="16330999" cy="55418"/>
            <a:chOff x="977358" y="1220958"/>
            <a:chExt cx="16330999" cy="55418"/>
          </a:xfrm>
        </p:grpSpPr>
        <p:pic>
          <p:nvPicPr>
            <p:cNvPr id="43" name="Object 31">
              <a:extLst>
                <a:ext uri="{FF2B5EF4-FFF2-40B4-BE49-F238E27FC236}">
                  <a16:creationId xmlns:a16="http://schemas.microsoft.com/office/drawing/2014/main" id="{511682F1-A422-4B69-849A-1B34C7689C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77358" y="1220958"/>
              <a:ext cx="16330999" cy="55418"/>
            </a:xfrm>
            <a:prstGeom prst="rect">
              <a:avLst/>
            </a:prstGeom>
          </p:spPr>
        </p:pic>
      </p:grpSp>
      <p:grpSp>
        <p:nvGrpSpPr>
          <p:cNvPr id="44" name="그룹 1009">
            <a:extLst>
              <a:ext uri="{FF2B5EF4-FFF2-40B4-BE49-F238E27FC236}">
                <a16:creationId xmlns:a16="http://schemas.microsoft.com/office/drawing/2014/main" id="{1145DED7-C2E7-4FA7-A320-A4741827A739}"/>
              </a:ext>
            </a:extLst>
          </p:cNvPr>
          <p:cNvGrpSpPr/>
          <p:nvPr/>
        </p:nvGrpSpPr>
        <p:grpSpPr>
          <a:xfrm>
            <a:off x="977358" y="9073658"/>
            <a:ext cx="16330999" cy="55418"/>
            <a:chOff x="977358" y="9073658"/>
            <a:chExt cx="16330999" cy="55418"/>
          </a:xfrm>
        </p:grpSpPr>
        <p:pic>
          <p:nvPicPr>
            <p:cNvPr id="45" name="Object 34">
              <a:extLst>
                <a:ext uri="{FF2B5EF4-FFF2-40B4-BE49-F238E27FC236}">
                  <a16:creationId xmlns:a16="http://schemas.microsoft.com/office/drawing/2014/main" id="{977CE386-FFDE-4B2E-8033-3720FE624F3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77358" y="9073658"/>
              <a:ext cx="16330999" cy="55418"/>
            </a:xfrm>
            <a:prstGeom prst="rect">
              <a:avLst/>
            </a:prstGeom>
          </p:spPr>
        </p:pic>
      </p:grpSp>
      <p:grpSp>
        <p:nvGrpSpPr>
          <p:cNvPr id="38" name="그룹 1001">
            <a:extLst>
              <a:ext uri="{FF2B5EF4-FFF2-40B4-BE49-F238E27FC236}">
                <a16:creationId xmlns:a16="http://schemas.microsoft.com/office/drawing/2014/main" id="{600A7DF4-35D5-4BC6-BA31-C4BC25286CCA}"/>
              </a:ext>
            </a:extLst>
          </p:cNvPr>
          <p:cNvGrpSpPr/>
          <p:nvPr/>
        </p:nvGrpSpPr>
        <p:grpSpPr>
          <a:xfrm>
            <a:off x="15240000" y="1866900"/>
            <a:ext cx="1679980" cy="1505243"/>
            <a:chOff x="2040576" y="3287341"/>
            <a:chExt cx="4838633" cy="4335360"/>
          </a:xfrm>
        </p:grpSpPr>
        <p:grpSp>
          <p:nvGrpSpPr>
            <p:cNvPr id="39" name="그룹 1002">
              <a:extLst>
                <a:ext uri="{FF2B5EF4-FFF2-40B4-BE49-F238E27FC236}">
                  <a16:creationId xmlns:a16="http://schemas.microsoft.com/office/drawing/2014/main" id="{551619F7-0F81-411C-BAA7-A0AB930B68A6}"/>
                </a:ext>
              </a:extLst>
            </p:cNvPr>
            <p:cNvGrpSpPr/>
            <p:nvPr/>
          </p:nvGrpSpPr>
          <p:grpSpPr>
            <a:xfrm>
              <a:off x="2040576" y="4938176"/>
              <a:ext cx="2684525" cy="2684525"/>
              <a:chOff x="2040576" y="4938176"/>
              <a:chExt cx="2684525" cy="2684525"/>
            </a:xfrm>
          </p:grpSpPr>
          <p:pic>
            <p:nvPicPr>
              <p:cNvPr id="51" name="Object 4">
                <a:extLst>
                  <a:ext uri="{FF2B5EF4-FFF2-40B4-BE49-F238E27FC236}">
                    <a16:creationId xmlns:a16="http://schemas.microsoft.com/office/drawing/2014/main" id="{DB789093-6C1A-4A73-A36E-0773A14749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biLevel thresh="25000"/>
              </a:blip>
              <a:stretch>
                <a:fillRect/>
              </a:stretch>
            </p:blipFill>
            <p:spPr>
              <a:xfrm>
                <a:off x="2040576" y="4938176"/>
                <a:ext cx="2684525" cy="2684525"/>
              </a:xfrm>
              <a:prstGeom prst="rect">
                <a:avLst/>
              </a:prstGeom>
            </p:spPr>
          </p:pic>
        </p:grpSp>
        <p:grpSp>
          <p:nvGrpSpPr>
            <p:cNvPr id="41" name="그룹 1003">
              <a:extLst>
                <a:ext uri="{FF2B5EF4-FFF2-40B4-BE49-F238E27FC236}">
                  <a16:creationId xmlns:a16="http://schemas.microsoft.com/office/drawing/2014/main" id="{B3E5B8B6-DE27-44F1-90C1-90DFF262F6F2}"/>
                </a:ext>
              </a:extLst>
            </p:cNvPr>
            <p:cNvGrpSpPr/>
            <p:nvPr/>
          </p:nvGrpSpPr>
          <p:grpSpPr>
            <a:xfrm>
              <a:off x="3131992" y="3287341"/>
              <a:ext cx="2684525" cy="2684525"/>
              <a:chOff x="3131992" y="3287341"/>
              <a:chExt cx="2684525" cy="2684525"/>
            </a:xfrm>
          </p:grpSpPr>
          <p:pic>
            <p:nvPicPr>
              <p:cNvPr id="50" name="Object 7">
                <a:extLst>
                  <a:ext uri="{FF2B5EF4-FFF2-40B4-BE49-F238E27FC236}">
                    <a16:creationId xmlns:a16="http://schemas.microsoft.com/office/drawing/2014/main" id="{6BB65325-48FF-45B3-AA55-8F8BFE200E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biLevel thresh="25000"/>
              </a:blip>
              <a:stretch>
                <a:fillRect/>
              </a:stretch>
            </p:blipFill>
            <p:spPr>
              <a:xfrm>
                <a:off x="3131992" y="3287341"/>
                <a:ext cx="2684525" cy="2684525"/>
              </a:xfrm>
              <a:prstGeom prst="rect">
                <a:avLst/>
              </a:prstGeom>
            </p:spPr>
          </p:pic>
        </p:grpSp>
        <p:grpSp>
          <p:nvGrpSpPr>
            <p:cNvPr id="46" name="그룹 1004">
              <a:extLst>
                <a:ext uri="{FF2B5EF4-FFF2-40B4-BE49-F238E27FC236}">
                  <a16:creationId xmlns:a16="http://schemas.microsoft.com/office/drawing/2014/main" id="{B7793FBE-77C9-4C59-B0FA-36E52FB09590}"/>
                </a:ext>
              </a:extLst>
            </p:cNvPr>
            <p:cNvGrpSpPr/>
            <p:nvPr/>
          </p:nvGrpSpPr>
          <p:grpSpPr>
            <a:xfrm>
              <a:off x="4194684" y="4938176"/>
              <a:ext cx="2684525" cy="2684525"/>
              <a:chOff x="4194684" y="4938176"/>
              <a:chExt cx="2684525" cy="2684525"/>
            </a:xfrm>
          </p:grpSpPr>
          <p:pic>
            <p:nvPicPr>
              <p:cNvPr id="47" name="Object 10">
                <a:extLst>
                  <a:ext uri="{FF2B5EF4-FFF2-40B4-BE49-F238E27FC236}">
                    <a16:creationId xmlns:a16="http://schemas.microsoft.com/office/drawing/2014/main" id="{AA0AB8FD-7062-4026-802B-083EA29E74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biLevel thresh="25000"/>
              </a:blip>
              <a:stretch>
                <a:fillRect/>
              </a:stretch>
            </p:blipFill>
            <p:spPr>
              <a:xfrm>
                <a:off x="4194684" y="4938176"/>
                <a:ext cx="2684525" cy="2684525"/>
              </a:xfrm>
              <a:prstGeom prst="rect">
                <a:avLst/>
              </a:prstGeom>
            </p:spPr>
          </p:pic>
        </p:grpSp>
      </p:grpSp>
      <p:sp>
        <p:nvSpPr>
          <p:cNvPr id="52" name="Object 4">
            <a:extLst>
              <a:ext uri="{FF2B5EF4-FFF2-40B4-BE49-F238E27FC236}">
                <a16:creationId xmlns:a16="http://schemas.microsoft.com/office/drawing/2014/main" id="{62FD3CB7-3DF4-4CEB-B114-C1A866A34D24}"/>
              </a:ext>
            </a:extLst>
          </p:cNvPr>
          <p:cNvSpPr txBox="1"/>
          <p:nvPr/>
        </p:nvSpPr>
        <p:spPr>
          <a:xfrm>
            <a:off x="935456" y="4051637"/>
            <a:ext cx="3169486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인턴십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 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개요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6 Bold" panose="020B0703030302020204" pitchFamily="34" charset="-127"/>
              <a:ea typeface="에스코어 드림 6 Bold" panose="020B0703030302020204" pitchFamily="34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-Core Dream 3 Light" panose="020B0303030302020204" pitchFamily="34" charset="-127"/>
                <a:ea typeface="S-Core Dream 3 Light" panose="020B0303030302020204" pitchFamily="34" charset="-127"/>
                <a:cs typeface="+mn-cs"/>
              </a:rPr>
              <a:t>과제 목적과 일정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-Core Dream 3 Light" panose="020B0303030302020204" pitchFamily="34" charset="-127"/>
              <a:ea typeface="S-Core Dream 3 Light" panose="020B0303030302020204" pitchFamily="34" charset="-127"/>
              <a:cs typeface="+mn-cs"/>
            </a:endParaRPr>
          </a:p>
        </p:txBody>
      </p:sp>
      <p:sp>
        <p:nvSpPr>
          <p:cNvPr id="55" name="Object 14">
            <a:extLst>
              <a:ext uri="{FF2B5EF4-FFF2-40B4-BE49-F238E27FC236}">
                <a16:creationId xmlns:a16="http://schemas.microsoft.com/office/drawing/2014/main" id="{FD846FC3-753D-4949-9EF0-BC194E76E15B}"/>
              </a:ext>
            </a:extLst>
          </p:cNvPr>
          <p:cNvSpPr txBox="1"/>
          <p:nvPr/>
        </p:nvSpPr>
        <p:spPr>
          <a:xfrm>
            <a:off x="4191000" y="4278316"/>
            <a:ext cx="3169486" cy="7694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  <a:alpha val="80000"/>
                  </a:prstClr>
                </a:solidFill>
                <a:effectLst/>
                <a:uLnTx/>
                <a:uFillTx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S-Core Dream 6 Bold" pitchFamily="34" charset="0"/>
              </a:rPr>
              <a:t>프로젝트 개요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  <a:alpha val="80000"/>
                </a:prstClr>
              </a:solidFill>
              <a:effectLst/>
              <a:uLnTx/>
              <a:uFillTx/>
              <a:latin typeface="에스코어 드림 6 Bold" panose="020B0703030302020204" pitchFamily="34" charset="-127"/>
              <a:ea typeface="에스코어 드림 6 Bold" panose="020B0703030302020204" pitchFamily="34" charset="-127"/>
              <a:cs typeface="S-Core Dream 6 Bold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  <a:alpha val="80000"/>
                  </a:prstClr>
                </a:solidFill>
                <a:effectLst/>
                <a:uLnTx/>
                <a:uFillTx/>
                <a:latin typeface="S-Core Dream 3 Light" panose="020B0303030302020204" pitchFamily="34" charset="-127"/>
                <a:ea typeface="S-Core Dream 3 Light" panose="020B0303030302020204" pitchFamily="34" charset="-127"/>
                <a:cs typeface="+mn-cs"/>
              </a:rPr>
              <a:t>PM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  <a:alpha val="80000"/>
                  </a:prstClr>
                </a:solidFill>
                <a:effectLst/>
                <a:uLnTx/>
                <a:uFillTx/>
                <a:latin typeface="S-Core Dream 3 Light" panose="020B0303030302020204" pitchFamily="34" charset="-127"/>
                <a:ea typeface="S-Core Dream 3 Light" panose="020B0303030302020204" pitchFamily="34" charset="-127"/>
                <a:cs typeface="+mn-cs"/>
              </a:rPr>
              <a:t>의 정의와 현황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  <a:alpha val="80000"/>
                </a:prstClr>
              </a:solidFill>
              <a:effectLst/>
              <a:uLnTx/>
              <a:uFillTx/>
              <a:latin typeface="S-Core Dream 3 Light" panose="020B0303030302020204" pitchFamily="34" charset="-127"/>
              <a:ea typeface="S-Core Dream 3 Light" panose="020B0303030302020204" pitchFamily="34" charset="-127"/>
              <a:cs typeface="+mn-cs"/>
            </a:endParaRPr>
          </a:p>
        </p:txBody>
      </p:sp>
      <p:sp>
        <p:nvSpPr>
          <p:cNvPr id="56" name="Object 15">
            <a:extLst>
              <a:ext uri="{FF2B5EF4-FFF2-40B4-BE49-F238E27FC236}">
                <a16:creationId xmlns:a16="http://schemas.microsoft.com/office/drawing/2014/main" id="{CCFBE6FD-F29B-4D04-A959-4C8D5EFD715B}"/>
              </a:ext>
            </a:extLst>
          </p:cNvPr>
          <p:cNvSpPr txBox="1"/>
          <p:nvPr/>
        </p:nvSpPr>
        <p:spPr>
          <a:xfrm>
            <a:off x="7568455" y="4276571"/>
            <a:ext cx="3169486" cy="7694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  <a:alpha val="80000"/>
                  </a:prstClr>
                </a:solidFill>
                <a:effectLst/>
                <a:uLnTx/>
                <a:uFillTx/>
                <a:latin typeface="S-Core Dream 6 Bold" pitchFamily="34" charset="0"/>
                <a:ea typeface="+mn-ea"/>
                <a:cs typeface="S-Core Dream 6 Bold" pitchFamily="34" charset="0"/>
              </a:rPr>
              <a:t>프로젝트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  <a:alpha val="80000"/>
                  </a:prstClr>
                </a:solidFill>
                <a:effectLst/>
                <a:uLnTx/>
                <a:uFillTx/>
                <a:latin typeface="S-Core Dream 6 Bold" pitchFamily="34" charset="0"/>
                <a:ea typeface="+mn-ea"/>
                <a:cs typeface="S-Core Dream 6 Bold" pitchFamily="34" charset="0"/>
              </a:rPr>
              <a:t> 1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  <a:alpha val="80000"/>
                  </a:prstClr>
                </a:solidFill>
                <a:effectLst/>
                <a:uLnTx/>
                <a:uFillTx/>
                <a:latin typeface="S-Core Dream 3 Light" panose="020B0303030302020204" pitchFamily="34" charset="-127"/>
                <a:ea typeface="S-Core Dream 3 Light" panose="020B0303030302020204" pitchFamily="34" charset="-127"/>
                <a:cs typeface="+mn-cs"/>
              </a:rPr>
              <a:t>PM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  <a:alpha val="80000"/>
                  </a:prstClr>
                </a:solidFill>
                <a:effectLst/>
                <a:uLnTx/>
                <a:uFillTx/>
                <a:latin typeface="S-Core Dream 3 Light" panose="020B0303030302020204" pitchFamily="34" charset="-127"/>
                <a:ea typeface="S-Core Dream 3 Light" panose="020B0303030302020204" pitchFamily="34" charset="-127"/>
                <a:cs typeface="+mn-cs"/>
              </a:rPr>
              <a:t>에 대한 인식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  <a:alpha val="80000"/>
                </a:prstClr>
              </a:solidFill>
              <a:effectLst/>
              <a:uLnTx/>
              <a:uFillTx/>
              <a:latin typeface="S-Core Dream 3 Light" panose="020B0303030302020204" pitchFamily="34" charset="-127"/>
              <a:ea typeface="S-Core Dream 3 Light" panose="020B0303030302020204" pitchFamily="34" charset="-127"/>
              <a:cs typeface="+mn-cs"/>
            </a:endParaRPr>
          </a:p>
        </p:txBody>
      </p:sp>
      <p:sp>
        <p:nvSpPr>
          <p:cNvPr id="57" name="Object 16">
            <a:extLst>
              <a:ext uri="{FF2B5EF4-FFF2-40B4-BE49-F238E27FC236}">
                <a16:creationId xmlns:a16="http://schemas.microsoft.com/office/drawing/2014/main" id="{D18C7EDE-07F9-45CC-BD6B-FF230E0A844E}"/>
              </a:ext>
            </a:extLst>
          </p:cNvPr>
          <p:cNvSpPr txBox="1"/>
          <p:nvPr/>
        </p:nvSpPr>
        <p:spPr>
          <a:xfrm>
            <a:off x="10820400" y="4276571"/>
            <a:ext cx="3169486" cy="7694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  <a:alpha val="80000"/>
                  </a:prstClr>
                </a:solidFill>
                <a:effectLst/>
                <a:uLnTx/>
                <a:uFillTx/>
                <a:latin typeface="S-Core Dream 6 Bold" pitchFamily="34" charset="0"/>
                <a:ea typeface="+mn-ea"/>
                <a:cs typeface="S-Core Dream 6 Bold" pitchFamily="34" charset="0"/>
              </a:rPr>
              <a:t>프로젝트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  <a:alpha val="80000"/>
                  </a:prstClr>
                </a:solidFill>
                <a:effectLst/>
                <a:uLnTx/>
                <a:uFillTx/>
                <a:latin typeface="S-Core Dream 6 Bold" pitchFamily="34" charset="0"/>
                <a:ea typeface="+mn-ea"/>
                <a:cs typeface="S-Core Dream 6 Bold" pitchFamily="34" charset="0"/>
              </a:rPr>
              <a:t> 2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  <a:alpha val="80000"/>
                  </a:prstClr>
                </a:solidFill>
                <a:effectLst/>
                <a:uLnTx/>
                <a:uFillTx/>
                <a:latin typeface="S-Core Dream 3 Light" panose="020B0303030302020204" pitchFamily="34" charset="-127"/>
                <a:ea typeface="S-Core Dream 3 Light" panose="020B0303030302020204" pitchFamily="34" charset="-127"/>
                <a:cs typeface="+mn-cs"/>
              </a:rPr>
              <a:t>PM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  <a:alpha val="80000"/>
                  </a:prstClr>
                </a:solidFill>
                <a:effectLst/>
                <a:uLnTx/>
                <a:uFillTx/>
                <a:latin typeface="S-Core Dream 3 Light" panose="020B0303030302020204" pitchFamily="34" charset="-127"/>
                <a:ea typeface="S-Core Dream 3 Light" panose="020B0303030302020204" pitchFamily="34" charset="-127"/>
                <a:cs typeface="+mn-cs"/>
              </a:rPr>
              <a:t>과 다른 차종 차이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  <a:alpha val="80000"/>
                </a:prstClr>
              </a:solidFill>
              <a:effectLst/>
              <a:uLnTx/>
              <a:uFillTx/>
              <a:latin typeface="S-Core Dream 3 Light" panose="020B0303030302020204" pitchFamily="34" charset="-127"/>
              <a:ea typeface="S-Core Dream 3 Light" panose="020B0303030302020204" pitchFamily="34" charset="-127"/>
              <a:cs typeface="+mn-cs"/>
            </a:endParaRPr>
          </a:p>
        </p:txBody>
      </p:sp>
      <p:sp>
        <p:nvSpPr>
          <p:cNvPr id="59" name="Object 17">
            <a:extLst>
              <a:ext uri="{FF2B5EF4-FFF2-40B4-BE49-F238E27FC236}">
                <a16:creationId xmlns:a16="http://schemas.microsoft.com/office/drawing/2014/main" id="{B634DEE5-730A-470E-B5D6-B618E46BFC49}"/>
              </a:ext>
            </a:extLst>
          </p:cNvPr>
          <p:cNvSpPr txBox="1"/>
          <p:nvPr/>
        </p:nvSpPr>
        <p:spPr>
          <a:xfrm>
            <a:off x="14173200" y="4276571"/>
            <a:ext cx="3169486" cy="7694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  <a:alpha val="80000"/>
                  </a:prstClr>
                </a:solidFill>
                <a:effectLst/>
                <a:uLnTx/>
                <a:uFillTx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프로젝트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  <a:alpha val="80000"/>
                  </a:prstClr>
                </a:solidFill>
                <a:effectLst/>
                <a:uLnTx/>
                <a:uFillTx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3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  <a:alpha val="80000"/>
                </a:prstClr>
              </a:solidFill>
              <a:effectLst/>
              <a:uLnTx/>
              <a:uFillTx/>
              <a:latin typeface="에스코어 드림 6 Bold" panose="020B0703030302020204" pitchFamily="34" charset="-127"/>
              <a:ea typeface="에스코어 드림 6 Bold" panose="020B0703030302020204" pitchFamily="34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  <a:alpha val="80000"/>
                  </a:prstClr>
                </a:solidFill>
                <a:effectLst/>
                <a:uLnTx/>
                <a:uFillTx/>
                <a:latin typeface="S-Core Dream 3 Light" panose="020B0303030302020204" pitchFamily="34" charset="-127"/>
                <a:ea typeface="S-Core Dream 3 Light" panose="020B0303030302020204" pitchFamily="34" charset="-127"/>
                <a:cs typeface="+mn-cs"/>
              </a:rPr>
              <a:t>PM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  <a:alpha val="80000"/>
                  </a:prstClr>
                </a:solidFill>
                <a:effectLst/>
                <a:uLnTx/>
                <a:uFillTx/>
                <a:latin typeface="S-Core Dream 3 Light" panose="020B0303030302020204" pitchFamily="34" charset="-127"/>
                <a:ea typeface="S-Core Dream 3 Light" panose="020B0303030302020204" pitchFamily="34" charset="-127"/>
                <a:cs typeface="+mn-cs"/>
              </a:rPr>
              <a:t>주행 위반 탐지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  <a:alpha val="80000"/>
                </a:prstClr>
              </a:solidFill>
              <a:effectLst/>
              <a:uLnTx/>
              <a:uFillTx/>
              <a:latin typeface="S-Core Dream 3 Light" panose="020B0303030302020204" pitchFamily="34" charset="-127"/>
              <a:ea typeface="S-Core Dream 3 Light" panose="020B0303030302020204" pitchFamily="34" charset="-127"/>
              <a:cs typeface="+mn-cs"/>
            </a:endParaRPr>
          </a:p>
        </p:txBody>
      </p:sp>
      <p:sp>
        <p:nvSpPr>
          <p:cNvPr id="60" name="Object 19">
            <a:extLst>
              <a:ext uri="{FF2B5EF4-FFF2-40B4-BE49-F238E27FC236}">
                <a16:creationId xmlns:a16="http://schemas.microsoft.com/office/drawing/2014/main" id="{403B770E-6E1B-41E5-9304-C59AADE9E561}"/>
              </a:ext>
            </a:extLst>
          </p:cNvPr>
          <p:cNvSpPr txBox="1"/>
          <p:nvPr/>
        </p:nvSpPr>
        <p:spPr>
          <a:xfrm>
            <a:off x="991127" y="5674627"/>
            <a:ext cx="3255544" cy="58464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1.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과제 목적 및 계획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980D5FE5-6D3D-4277-B608-905AAD7B215E}"/>
              </a:ext>
            </a:extLst>
          </p:cNvPr>
          <p:cNvSpPr/>
          <p:nvPr/>
        </p:nvSpPr>
        <p:spPr>
          <a:xfrm>
            <a:off x="991127" y="5295900"/>
            <a:ext cx="16182341" cy="130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524104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1" name="그룹 1011"/>
          <p:cNvGrpSpPr/>
          <p:nvPr/>
        </p:nvGrpSpPr>
        <p:grpSpPr>
          <a:xfrm>
            <a:off x="977358" y="1678192"/>
            <a:ext cx="16330999" cy="55418"/>
            <a:chOff x="977358" y="1220958"/>
            <a:chExt cx="16330999" cy="55418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77358" y="1220958"/>
              <a:ext cx="16330999" cy="55418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977358" y="9202882"/>
            <a:ext cx="16330999" cy="55418"/>
            <a:chOff x="977358" y="9073658"/>
            <a:chExt cx="16330999" cy="55418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77358" y="9073658"/>
              <a:ext cx="16330999" cy="55418"/>
            </a:xfrm>
            <a:prstGeom prst="rect">
              <a:avLst/>
            </a:prstGeom>
          </p:spPr>
        </p:pic>
      </p:grpSp>
      <p:sp>
        <p:nvSpPr>
          <p:cNvPr id="50" name="Object 50"/>
          <p:cNvSpPr txBox="1"/>
          <p:nvPr/>
        </p:nvSpPr>
        <p:spPr>
          <a:xfrm>
            <a:off x="13868400" y="9410700"/>
            <a:ext cx="354157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0" cap="none" spc="-100" normalizeH="0" baseline="0" noProof="0" dirty="0">
                <a:ln>
                  <a:noFill/>
                </a:ln>
                <a:solidFill>
                  <a:srgbClr val="9E9E9E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-Core Dream 4 Regular" pitchFamily="34" charset="0"/>
              </a:rPr>
              <a:t>도로교통공단 서울지부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pic>
        <p:nvPicPr>
          <p:cNvPr id="44" name="그림 43" descr="텍스트이(가) 표시된 사진&#10;&#10;자동 생성된 설명">
            <a:extLst>
              <a:ext uri="{FF2B5EF4-FFF2-40B4-BE49-F238E27FC236}">
                <a16:creationId xmlns:a16="http://schemas.microsoft.com/office/drawing/2014/main" id="{3C32C3C7-B828-4DA8-933A-AF7F5C935D4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06" t="37395" r="606" b="37554"/>
          <a:stretch/>
        </p:blipFill>
        <p:spPr>
          <a:xfrm>
            <a:off x="838200" y="9234666"/>
            <a:ext cx="2002044" cy="709434"/>
          </a:xfrm>
          <a:prstGeom prst="rect">
            <a:avLst/>
          </a:prstGeom>
        </p:spPr>
      </p:pic>
      <p:sp>
        <p:nvSpPr>
          <p:cNvPr id="24" name="제목 1">
            <a:extLst>
              <a:ext uri="{FF2B5EF4-FFF2-40B4-BE49-F238E27FC236}">
                <a16:creationId xmlns:a16="http://schemas.microsoft.com/office/drawing/2014/main" id="{AE7DBDC2-A21A-4C32-96C8-9F5F5C4D2AE3}"/>
              </a:ext>
            </a:extLst>
          </p:cNvPr>
          <p:cNvSpPr txBox="1">
            <a:spLocks/>
          </p:cNvSpPr>
          <p:nvPr/>
        </p:nvSpPr>
        <p:spPr>
          <a:xfrm>
            <a:off x="1268811" y="2164510"/>
            <a:ext cx="9094389" cy="6167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차종 별 사고 유형</a:t>
            </a:r>
          </a:p>
        </p:txBody>
      </p:sp>
      <p:sp>
        <p:nvSpPr>
          <p:cNvPr id="36" name="부제목 2">
            <a:extLst>
              <a:ext uri="{FF2B5EF4-FFF2-40B4-BE49-F238E27FC236}">
                <a16:creationId xmlns:a16="http://schemas.microsoft.com/office/drawing/2014/main" id="{30B56A8E-1C73-4751-A175-B18DDB9240F9}"/>
              </a:ext>
            </a:extLst>
          </p:cNvPr>
          <p:cNvSpPr txBox="1">
            <a:spLocks/>
          </p:cNvSpPr>
          <p:nvPr/>
        </p:nvSpPr>
        <p:spPr>
          <a:xfrm>
            <a:off x="9756075" y="7610104"/>
            <a:ext cx="7162800" cy="10385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12775" marR="0" lvl="0" indent="-34290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개의 차종 모두 사고유형에서 차이를 보임</a:t>
            </a:r>
          </a:p>
          <a:p>
            <a:pPr marL="612775" marR="0" lvl="0" indent="-34290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PM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은 자전거 이륜차에 비해 차대사람 유형의 사고가 많음</a:t>
            </a:r>
          </a:p>
          <a:p>
            <a:pPr marL="612775" marR="0" lvl="0" indent="-34290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E8C87072-C7F1-41DB-BCBA-54BEBA2593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8083335"/>
              </p:ext>
            </p:extLst>
          </p:nvPr>
        </p:nvGraphicFramePr>
        <p:xfrm>
          <a:off x="11698507" y="2913506"/>
          <a:ext cx="3277936" cy="1696594"/>
        </p:xfrm>
        <a:graphic>
          <a:graphicData uri="http://schemas.openxmlformats.org/drawingml/2006/table">
            <a:tbl>
              <a:tblPr firstCol="1" bandRow="1">
                <a:tableStyleId>{93296810-A885-4BE3-A3E7-6D5BEEA58F35}</a:tableStyleId>
              </a:tblPr>
              <a:tblGrid>
                <a:gridCol w="1638968">
                  <a:extLst>
                    <a:ext uri="{9D8B030D-6E8A-4147-A177-3AD203B41FA5}">
                      <a16:colId xmlns:a16="http://schemas.microsoft.com/office/drawing/2014/main" val="3257674209"/>
                    </a:ext>
                  </a:extLst>
                </a:gridCol>
                <a:gridCol w="1638968">
                  <a:extLst>
                    <a:ext uri="{9D8B030D-6E8A-4147-A177-3AD203B41FA5}">
                      <a16:colId xmlns:a16="http://schemas.microsoft.com/office/drawing/2014/main" val="849000792"/>
                    </a:ext>
                  </a:extLst>
                </a:gridCol>
              </a:tblGrid>
              <a:tr h="349681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2000" b="1" kern="1200" dirty="0">
                          <a:solidFill>
                            <a:schemeClr val="bg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Chi-Square </a:t>
                      </a:r>
                    </a:p>
                    <a:p>
                      <a:pPr marL="0" algn="ctr" defTabSz="914400" rtl="0" eaLnBrk="1" latinLnBrk="1" hangingPunct="1"/>
                      <a:r>
                        <a:rPr lang="en-US" altLang="ko-KR" sz="2000" b="1" kern="1200" dirty="0">
                          <a:solidFill>
                            <a:schemeClr val="bg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Statistic</a:t>
                      </a:r>
                      <a:endParaRPr lang="ko-KR" altLang="en-US" sz="2000" b="1" kern="1200" dirty="0">
                        <a:solidFill>
                          <a:schemeClr val="bg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  <a:cs typeface="+mn-cs"/>
                      </a:endParaRPr>
                    </a:p>
                  </a:txBody>
                  <a:tcPr marL="83127" marR="8312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317.56</a:t>
                      </a:r>
                    </a:p>
                  </a:txBody>
                  <a:tcPr marL="83127" marR="8312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7805453"/>
                  </a:ext>
                </a:extLst>
              </a:tr>
              <a:tr h="3558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kern="1200" dirty="0">
                          <a:solidFill>
                            <a:schemeClr val="bg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P-Value</a:t>
                      </a:r>
                    </a:p>
                  </a:txBody>
                  <a:tcPr marL="83127" marR="8312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kern="1200" dirty="0">
                          <a:solidFill>
                            <a:srgbClr val="FF0000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0.00</a:t>
                      </a:r>
                    </a:p>
                  </a:txBody>
                  <a:tcPr marL="83127" marR="8312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502211"/>
                  </a:ext>
                </a:extLst>
              </a:tr>
              <a:tr h="3558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kern="1200" dirty="0">
                          <a:solidFill>
                            <a:schemeClr val="bg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Effect Size</a:t>
                      </a:r>
                    </a:p>
                  </a:txBody>
                  <a:tcPr marL="83127" marR="8312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kern="1200" dirty="0">
                          <a:solidFill>
                            <a:srgbClr val="00B050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0.08</a:t>
                      </a:r>
                    </a:p>
                  </a:txBody>
                  <a:tcPr marL="83127" marR="8312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8943052"/>
                  </a:ext>
                </a:extLst>
              </a:tr>
            </a:tbl>
          </a:graphicData>
        </a:graphic>
      </p:graphicFrame>
      <p:sp>
        <p:nvSpPr>
          <p:cNvPr id="27" name="부제목 2">
            <a:extLst>
              <a:ext uri="{FF2B5EF4-FFF2-40B4-BE49-F238E27FC236}">
                <a16:creationId xmlns:a16="http://schemas.microsoft.com/office/drawing/2014/main" id="{213B8FBA-D350-458E-AC48-649ABFC4B9A8}"/>
              </a:ext>
            </a:extLst>
          </p:cNvPr>
          <p:cNvSpPr txBox="1">
            <a:spLocks/>
          </p:cNvSpPr>
          <p:nvPr/>
        </p:nvSpPr>
        <p:spPr>
          <a:xfrm>
            <a:off x="9921043" y="5183300"/>
            <a:ext cx="1821474" cy="32562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사후분석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0" name="부제목 2">
            <a:extLst>
              <a:ext uri="{FF2B5EF4-FFF2-40B4-BE49-F238E27FC236}">
                <a16:creationId xmlns:a16="http://schemas.microsoft.com/office/drawing/2014/main" id="{D41E6280-256D-4679-9540-C9FBAA96851D}"/>
              </a:ext>
            </a:extLst>
          </p:cNvPr>
          <p:cNvSpPr txBox="1">
            <a:spLocks/>
          </p:cNvSpPr>
          <p:nvPr/>
        </p:nvSpPr>
        <p:spPr>
          <a:xfrm>
            <a:off x="10363200" y="5793513"/>
            <a:ext cx="1676400" cy="29779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PM &amp;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이륜차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3" name="부제목 2">
            <a:extLst>
              <a:ext uri="{FF2B5EF4-FFF2-40B4-BE49-F238E27FC236}">
                <a16:creationId xmlns:a16="http://schemas.microsoft.com/office/drawing/2014/main" id="{4E8AB3AD-7F2F-425D-ACE6-F8C59CA56E94}"/>
              </a:ext>
            </a:extLst>
          </p:cNvPr>
          <p:cNvSpPr txBox="1">
            <a:spLocks/>
          </p:cNvSpPr>
          <p:nvPr/>
        </p:nvSpPr>
        <p:spPr>
          <a:xfrm>
            <a:off x="12447722" y="5793513"/>
            <a:ext cx="2182678" cy="4814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자전거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&amp;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이륜차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5" name="부제목 2">
            <a:extLst>
              <a:ext uri="{FF2B5EF4-FFF2-40B4-BE49-F238E27FC236}">
                <a16:creationId xmlns:a16="http://schemas.microsoft.com/office/drawing/2014/main" id="{273C74BC-5AC9-4CE7-9715-FB9063A3B3BB}"/>
              </a:ext>
            </a:extLst>
          </p:cNvPr>
          <p:cNvSpPr txBox="1">
            <a:spLocks/>
          </p:cNvSpPr>
          <p:nvPr/>
        </p:nvSpPr>
        <p:spPr>
          <a:xfrm>
            <a:off x="14549644" y="5793513"/>
            <a:ext cx="1571921" cy="3467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자전거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&amp; PM</a:t>
            </a:r>
          </a:p>
        </p:txBody>
      </p:sp>
      <p:pic>
        <p:nvPicPr>
          <p:cNvPr id="37" name="Picture 2">
            <a:extLst>
              <a:ext uri="{FF2B5EF4-FFF2-40B4-BE49-F238E27FC236}">
                <a16:creationId xmlns:a16="http://schemas.microsoft.com/office/drawing/2014/main" id="{5F49D3FD-55F6-45A0-BE68-CF8EE45D68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3238500"/>
            <a:ext cx="6943898" cy="5482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8" name="표 37">
            <a:extLst>
              <a:ext uri="{FF2B5EF4-FFF2-40B4-BE49-F238E27FC236}">
                <a16:creationId xmlns:a16="http://schemas.microsoft.com/office/drawing/2014/main" id="{2C49E094-71E9-442B-956C-7A653C24FF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2440239"/>
              </p:ext>
            </p:extLst>
          </p:nvPr>
        </p:nvGraphicFramePr>
        <p:xfrm>
          <a:off x="10403644" y="6238504"/>
          <a:ext cx="1938791" cy="1137794"/>
        </p:xfrm>
        <a:graphic>
          <a:graphicData uri="http://schemas.openxmlformats.org/drawingml/2006/table">
            <a:tbl>
              <a:tblPr firstCol="1" bandRow="1">
                <a:tableStyleId>{93296810-A885-4BE3-A3E7-6D5BEEA58F35}</a:tableStyleId>
              </a:tblPr>
              <a:tblGrid>
                <a:gridCol w="1116321">
                  <a:extLst>
                    <a:ext uri="{9D8B030D-6E8A-4147-A177-3AD203B41FA5}">
                      <a16:colId xmlns:a16="http://schemas.microsoft.com/office/drawing/2014/main" val="3257674209"/>
                    </a:ext>
                  </a:extLst>
                </a:gridCol>
                <a:gridCol w="822470">
                  <a:extLst>
                    <a:ext uri="{9D8B030D-6E8A-4147-A177-3AD203B41FA5}">
                      <a16:colId xmlns:a16="http://schemas.microsoft.com/office/drawing/2014/main" val="849000792"/>
                    </a:ext>
                  </a:extLst>
                </a:gridCol>
              </a:tblGrid>
              <a:tr h="405249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bg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Chi-Square </a:t>
                      </a:r>
                    </a:p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bg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Statistic</a:t>
                      </a:r>
                      <a:endParaRPr lang="ko-KR" altLang="en-US" sz="1600" b="1" kern="1200" dirty="0">
                        <a:solidFill>
                          <a:schemeClr val="bg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B6A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kern="1200" dirty="0">
                          <a:solidFill>
                            <a:schemeClr val="tx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191.78</a:t>
                      </a:r>
                      <a:endParaRPr lang="ko-KR" altLang="en-US" sz="1400" b="0" kern="1200" dirty="0">
                        <a:solidFill>
                          <a:schemeClr val="tx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7805453"/>
                  </a:ext>
                </a:extLst>
              </a:tr>
              <a:tr h="30027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kern="1200" dirty="0">
                          <a:solidFill>
                            <a:schemeClr val="bg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P-Value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B6A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kern="1200" dirty="0">
                          <a:solidFill>
                            <a:srgbClr val="FF0000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0.00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502211"/>
                  </a:ext>
                </a:extLst>
              </a:tr>
              <a:tr h="30027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kern="1200" dirty="0">
                          <a:solidFill>
                            <a:schemeClr val="bg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Effect Size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B6A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kern="1200" dirty="0">
                          <a:solidFill>
                            <a:srgbClr val="00B050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0.10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3846342"/>
                  </a:ext>
                </a:extLst>
              </a:tr>
            </a:tbl>
          </a:graphicData>
        </a:graphic>
      </p:graphicFrame>
      <p:graphicFrame>
        <p:nvGraphicFramePr>
          <p:cNvPr id="39" name="표 38">
            <a:extLst>
              <a:ext uri="{FF2B5EF4-FFF2-40B4-BE49-F238E27FC236}">
                <a16:creationId xmlns:a16="http://schemas.microsoft.com/office/drawing/2014/main" id="{0189F67D-95E9-4DA1-A98D-5A4A512B4C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8419429"/>
              </p:ext>
            </p:extLst>
          </p:nvPr>
        </p:nvGraphicFramePr>
        <p:xfrm>
          <a:off x="12492829" y="6238504"/>
          <a:ext cx="1938791" cy="1137794"/>
        </p:xfrm>
        <a:graphic>
          <a:graphicData uri="http://schemas.openxmlformats.org/drawingml/2006/table">
            <a:tbl>
              <a:tblPr firstCol="1" bandRow="1">
                <a:tableStyleId>{93296810-A885-4BE3-A3E7-6D5BEEA58F35}</a:tableStyleId>
              </a:tblPr>
              <a:tblGrid>
                <a:gridCol w="1116321">
                  <a:extLst>
                    <a:ext uri="{9D8B030D-6E8A-4147-A177-3AD203B41FA5}">
                      <a16:colId xmlns:a16="http://schemas.microsoft.com/office/drawing/2014/main" val="3257674209"/>
                    </a:ext>
                  </a:extLst>
                </a:gridCol>
                <a:gridCol w="822470">
                  <a:extLst>
                    <a:ext uri="{9D8B030D-6E8A-4147-A177-3AD203B41FA5}">
                      <a16:colId xmlns:a16="http://schemas.microsoft.com/office/drawing/2014/main" val="849000792"/>
                    </a:ext>
                  </a:extLst>
                </a:gridCol>
              </a:tblGrid>
              <a:tr h="405249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bg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Chi-Square </a:t>
                      </a:r>
                    </a:p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bg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Statistic</a:t>
                      </a:r>
                      <a:endParaRPr lang="ko-KR" altLang="en-US" sz="1600" b="1" kern="1200" dirty="0">
                        <a:solidFill>
                          <a:schemeClr val="bg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96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kern="1200" dirty="0">
                          <a:solidFill>
                            <a:schemeClr val="tx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135.93</a:t>
                      </a:r>
                      <a:endParaRPr lang="ko-KR" altLang="en-US" sz="1400" b="0" kern="1200" dirty="0">
                        <a:solidFill>
                          <a:schemeClr val="tx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7805453"/>
                  </a:ext>
                </a:extLst>
              </a:tr>
              <a:tr h="30027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kern="1200" dirty="0">
                          <a:solidFill>
                            <a:schemeClr val="bg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P-Value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96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kern="1200" dirty="0">
                          <a:solidFill>
                            <a:srgbClr val="FF0000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0.00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502211"/>
                  </a:ext>
                </a:extLst>
              </a:tr>
              <a:tr h="30027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kern="1200" dirty="0">
                          <a:solidFill>
                            <a:schemeClr val="bg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Effect Size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96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kern="1200" dirty="0">
                          <a:solidFill>
                            <a:srgbClr val="00B050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0.08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621292"/>
                  </a:ext>
                </a:extLst>
              </a:tr>
            </a:tbl>
          </a:graphicData>
        </a:graphic>
      </p:graphicFrame>
      <p:graphicFrame>
        <p:nvGraphicFramePr>
          <p:cNvPr id="40" name="표 39">
            <a:extLst>
              <a:ext uri="{FF2B5EF4-FFF2-40B4-BE49-F238E27FC236}">
                <a16:creationId xmlns:a16="http://schemas.microsoft.com/office/drawing/2014/main" id="{AC5F38DA-3E2B-4305-B9D7-F95A4FD9D0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7060049"/>
              </p:ext>
            </p:extLst>
          </p:nvPr>
        </p:nvGraphicFramePr>
        <p:xfrm>
          <a:off x="14596609" y="6238504"/>
          <a:ext cx="1938791" cy="1137794"/>
        </p:xfrm>
        <a:graphic>
          <a:graphicData uri="http://schemas.openxmlformats.org/drawingml/2006/table">
            <a:tbl>
              <a:tblPr firstCol="1" bandRow="1">
                <a:tableStyleId>{93296810-A885-4BE3-A3E7-6D5BEEA58F35}</a:tableStyleId>
              </a:tblPr>
              <a:tblGrid>
                <a:gridCol w="1116321">
                  <a:extLst>
                    <a:ext uri="{9D8B030D-6E8A-4147-A177-3AD203B41FA5}">
                      <a16:colId xmlns:a16="http://schemas.microsoft.com/office/drawing/2014/main" val="3257674209"/>
                    </a:ext>
                  </a:extLst>
                </a:gridCol>
                <a:gridCol w="822470">
                  <a:extLst>
                    <a:ext uri="{9D8B030D-6E8A-4147-A177-3AD203B41FA5}">
                      <a16:colId xmlns:a16="http://schemas.microsoft.com/office/drawing/2014/main" val="849000792"/>
                    </a:ext>
                  </a:extLst>
                </a:gridCol>
              </a:tblGrid>
              <a:tr h="405249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bg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Chi-Square </a:t>
                      </a:r>
                    </a:p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bg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Statistic</a:t>
                      </a:r>
                      <a:endParaRPr lang="ko-KR" altLang="en-US" sz="1600" b="1" kern="1200" dirty="0">
                        <a:solidFill>
                          <a:schemeClr val="bg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5A3C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kern="1200" dirty="0">
                          <a:solidFill>
                            <a:schemeClr val="tx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171.46</a:t>
                      </a:r>
                      <a:endParaRPr lang="ko-KR" altLang="en-US" sz="1400" b="0" kern="1200" dirty="0">
                        <a:solidFill>
                          <a:schemeClr val="tx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7805453"/>
                  </a:ext>
                </a:extLst>
              </a:tr>
              <a:tr h="30027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kern="1200" dirty="0">
                          <a:solidFill>
                            <a:schemeClr val="bg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P-Value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5A3C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kern="1200" dirty="0">
                          <a:solidFill>
                            <a:srgbClr val="FF0000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0.00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502211"/>
                  </a:ext>
                </a:extLst>
              </a:tr>
              <a:tr h="30027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kern="1200" dirty="0">
                          <a:solidFill>
                            <a:schemeClr val="bg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Effect Size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5A3C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kern="1200" dirty="0">
                          <a:solidFill>
                            <a:srgbClr val="00B050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0.15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5771687"/>
                  </a:ext>
                </a:extLst>
              </a:tr>
            </a:tbl>
          </a:graphicData>
        </a:graphic>
      </p:graphicFrame>
      <p:sp>
        <p:nvSpPr>
          <p:cNvPr id="21" name="Object 42">
            <a:extLst>
              <a:ext uri="{FF2B5EF4-FFF2-40B4-BE49-F238E27FC236}">
                <a16:creationId xmlns:a16="http://schemas.microsoft.com/office/drawing/2014/main" id="{5630202E-81BE-4373-9B25-E89E6BAC2775}"/>
              </a:ext>
            </a:extLst>
          </p:cNvPr>
          <p:cNvSpPr txBox="1"/>
          <p:nvPr/>
        </p:nvSpPr>
        <p:spPr>
          <a:xfrm>
            <a:off x="991126" y="837069"/>
            <a:ext cx="15531093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4000">
                <a:solidFill>
                  <a:srgbClr val="35363A"/>
                </a:solidFill>
                <a:latin typeface="Jalnan OTF" pitchFamily="34" charset="0"/>
                <a:cs typeface="Jalnan OTF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분석 내용 및 결과 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: 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차량 종류 별 비교 분석 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(Chi-squared Test)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22" name="Object 43">
            <a:extLst>
              <a:ext uri="{FF2B5EF4-FFF2-40B4-BE49-F238E27FC236}">
                <a16:creationId xmlns:a16="http://schemas.microsoft.com/office/drawing/2014/main" id="{81CA5CD0-E545-4340-9B10-6399D771C651}"/>
              </a:ext>
            </a:extLst>
          </p:cNvPr>
          <p:cNvSpPr txBox="1"/>
          <p:nvPr/>
        </p:nvSpPr>
        <p:spPr>
          <a:xfrm>
            <a:off x="1009302" y="495300"/>
            <a:ext cx="588720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0" cap="none" spc="-100" normalizeH="0" baseline="0" noProof="0" dirty="0">
                <a:ln>
                  <a:noFill/>
                </a:ln>
                <a:solidFill>
                  <a:srgbClr val="787878"/>
                </a:solidFill>
                <a:effectLst/>
                <a:uLnTx/>
                <a:uFillTx/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+mn-cs"/>
              </a:rPr>
              <a:t>2. PM</a:t>
            </a:r>
            <a:r>
              <a:rPr kumimoji="0" lang="ko-KR" altLang="en-US" sz="2000" b="0" i="0" u="none" strike="noStrike" kern="0" cap="none" spc="-100" normalizeH="0" baseline="0" noProof="0" dirty="0">
                <a:ln>
                  <a:noFill/>
                </a:ln>
                <a:solidFill>
                  <a:srgbClr val="787878"/>
                </a:solidFill>
                <a:effectLst/>
                <a:uLnTx/>
                <a:uFillTx/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+mn-cs"/>
              </a:rPr>
              <a:t>과 다른 차종 차이</a:t>
            </a:r>
            <a:endParaRPr kumimoji="0" lang="en-US" sz="2000" b="0" i="0" u="none" strike="noStrike" kern="0" cap="none" spc="-100" normalizeH="0" baseline="0" noProof="0" dirty="0">
              <a:ln>
                <a:noFill/>
              </a:ln>
              <a:solidFill>
                <a:srgbClr val="787878"/>
              </a:solidFill>
              <a:effectLst/>
              <a:uLnTx/>
              <a:uFillTx/>
              <a:latin typeface="여기어때 잘난체 OTF" panose="020B0600000101010101" pitchFamily="34" charset="-127"/>
              <a:ea typeface="여기어때 잘난체 OTF" panose="020B0600000101010101" pitchFamily="34" charset="-127"/>
              <a:cs typeface="+mn-cs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93EFCD7-82B2-4B68-9812-B64F0E559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8816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1" name="그룹 1011"/>
          <p:cNvGrpSpPr/>
          <p:nvPr/>
        </p:nvGrpSpPr>
        <p:grpSpPr>
          <a:xfrm>
            <a:off x="977358" y="1678192"/>
            <a:ext cx="16330999" cy="55418"/>
            <a:chOff x="977358" y="1220958"/>
            <a:chExt cx="16330999" cy="55418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77358" y="1220958"/>
              <a:ext cx="16330999" cy="55418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977358" y="9202882"/>
            <a:ext cx="16330999" cy="55418"/>
            <a:chOff x="977358" y="9073658"/>
            <a:chExt cx="16330999" cy="55418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77358" y="9073658"/>
              <a:ext cx="16330999" cy="55418"/>
            </a:xfrm>
            <a:prstGeom prst="rect">
              <a:avLst/>
            </a:prstGeom>
          </p:spPr>
        </p:pic>
      </p:grpSp>
      <p:sp>
        <p:nvSpPr>
          <p:cNvPr id="50" name="Object 50"/>
          <p:cNvSpPr txBox="1"/>
          <p:nvPr/>
        </p:nvSpPr>
        <p:spPr>
          <a:xfrm>
            <a:off x="13868400" y="9410700"/>
            <a:ext cx="354157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0" cap="none" spc="-100" normalizeH="0" baseline="0" noProof="0" dirty="0">
                <a:ln>
                  <a:noFill/>
                </a:ln>
                <a:solidFill>
                  <a:srgbClr val="9E9E9E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-Core Dream 4 Regular" pitchFamily="34" charset="0"/>
              </a:rPr>
              <a:t>도로교통공단 서울지부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pic>
        <p:nvPicPr>
          <p:cNvPr id="44" name="그림 43" descr="텍스트이(가) 표시된 사진&#10;&#10;자동 생성된 설명">
            <a:extLst>
              <a:ext uri="{FF2B5EF4-FFF2-40B4-BE49-F238E27FC236}">
                <a16:creationId xmlns:a16="http://schemas.microsoft.com/office/drawing/2014/main" id="{3C32C3C7-B828-4DA8-933A-AF7F5C935D4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06" t="37395" r="606" b="37554"/>
          <a:stretch/>
        </p:blipFill>
        <p:spPr>
          <a:xfrm>
            <a:off x="838200" y="9234666"/>
            <a:ext cx="2002044" cy="709434"/>
          </a:xfrm>
          <a:prstGeom prst="rect">
            <a:avLst/>
          </a:prstGeom>
        </p:spPr>
      </p:pic>
      <p:sp>
        <p:nvSpPr>
          <p:cNvPr id="24" name="제목 1">
            <a:extLst>
              <a:ext uri="{FF2B5EF4-FFF2-40B4-BE49-F238E27FC236}">
                <a16:creationId xmlns:a16="http://schemas.microsoft.com/office/drawing/2014/main" id="{AE7DBDC2-A21A-4C32-96C8-9F5F5C4D2AE3}"/>
              </a:ext>
            </a:extLst>
          </p:cNvPr>
          <p:cNvSpPr txBox="1">
            <a:spLocks/>
          </p:cNvSpPr>
          <p:nvPr/>
        </p:nvSpPr>
        <p:spPr>
          <a:xfrm>
            <a:off x="1268811" y="2164510"/>
            <a:ext cx="9094389" cy="6167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차종 별 교차로 여부</a:t>
            </a:r>
          </a:p>
        </p:txBody>
      </p:sp>
      <p:sp>
        <p:nvSpPr>
          <p:cNvPr id="36" name="부제목 2">
            <a:extLst>
              <a:ext uri="{FF2B5EF4-FFF2-40B4-BE49-F238E27FC236}">
                <a16:creationId xmlns:a16="http://schemas.microsoft.com/office/drawing/2014/main" id="{30B56A8E-1C73-4751-A175-B18DDB9240F9}"/>
              </a:ext>
            </a:extLst>
          </p:cNvPr>
          <p:cNvSpPr txBox="1">
            <a:spLocks/>
          </p:cNvSpPr>
          <p:nvPr/>
        </p:nvSpPr>
        <p:spPr>
          <a:xfrm>
            <a:off x="9756075" y="7610104"/>
            <a:ext cx="7162800" cy="10385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12775" marR="0" lvl="0" indent="-34290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이륜차는 자전거와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PM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보다 교차로에서의 사고가 잦음</a:t>
            </a:r>
          </a:p>
          <a:p>
            <a:pPr marL="612775" marR="0" lvl="0" indent="-34290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7" name="부제목 2">
            <a:extLst>
              <a:ext uri="{FF2B5EF4-FFF2-40B4-BE49-F238E27FC236}">
                <a16:creationId xmlns:a16="http://schemas.microsoft.com/office/drawing/2014/main" id="{213B8FBA-D350-458E-AC48-649ABFC4B9A8}"/>
              </a:ext>
            </a:extLst>
          </p:cNvPr>
          <p:cNvSpPr txBox="1">
            <a:spLocks/>
          </p:cNvSpPr>
          <p:nvPr/>
        </p:nvSpPr>
        <p:spPr>
          <a:xfrm>
            <a:off x="9921043" y="5183300"/>
            <a:ext cx="1821474" cy="32562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사후분석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0" name="부제목 2">
            <a:extLst>
              <a:ext uri="{FF2B5EF4-FFF2-40B4-BE49-F238E27FC236}">
                <a16:creationId xmlns:a16="http://schemas.microsoft.com/office/drawing/2014/main" id="{D41E6280-256D-4679-9540-C9FBAA96851D}"/>
              </a:ext>
            </a:extLst>
          </p:cNvPr>
          <p:cNvSpPr txBox="1">
            <a:spLocks/>
          </p:cNvSpPr>
          <p:nvPr/>
        </p:nvSpPr>
        <p:spPr>
          <a:xfrm>
            <a:off x="10363200" y="5793513"/>
            <a:ext cx="1676400" cy="29779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PM &amp;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이륜차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3" name="부제목 2">
            <a:extLst>
              <a:ext uri="{FF2B5EF4-FFF2-40B4-BE49-F238E27FC236}">
                <a16:creationId xmlns:a16="http://schemas.microsoft.com/office/drawing/2014/main" id="{4E8AB3AD-7F2F-425D-ACE6-F8C59CA56E94}"/>
              </a:ext>
            </a:extLst>
          </p:cNvPr>
          <p:cNvSpPr txBox="1">
            <a:spLocks/>
          </p:cNvSpPr>
          <p:nvPr/>
        </p:nvSpPr>
        <p:spPr>
          <a:xfrm>
            <a:off x="12447722" y="5793513"/>
            <a:ext cx="2182678" cy="4814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자전거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&amp;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이륜차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5" name="부제목 2">
            <a:extLst>
              <a:ext uri="{FF2B5EF4-FFF2-40B4-BE49-F238E27FC236}">
                <a16:creationId xmlns:a16="http://schemas.microsoft.com/office/drawing/2014/main" id="{273C74BC-5AC9-4CE7-9715-FB9063A3B3BB}"/>
              </a:ext>
            </a:extLst>
          </p:cNvPr>
          <p:cNvSpPr txBox="1">
            <a:spLocks/>
          </p:cNvSpPr>
          <p:nvPr/>
        </p:nvSpPr>
        <p:spPr>
          <a:xfrm>
            <a:off x="14549644" y="5793513"/>
            <a:ext cx="1571921" cy="3467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자전거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&amp; PM</a:t>
            </a:r>
          </a:p>
        </p:txBody>
      </p:sp>
      <p:pic>
        <p:nvPicPr>
          <p:cNvPr id="21" name="Picture 2">
            <a:extLst>
              <a:ext uri="{FF2B5EF4-FFF2-40B4-BE49-F238E27FC236}">
                <a16:creationId xmlns:a16="http://schemas.microsoft.com/office/drawing/2014/main" id="{D447AF5B-3344-4439-B69E-7D80213B6F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1622" y="3238500"/>
            <a:ext cx="6771378" cy="5566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BF582DFA-A34E-4191-9124-A59F57EE86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8150809"/>
              </p:ext>
            </p:extLst>
          </p:nvPr>
        </p:nvGraphicFramePr>
        <p:xfrm>
          <a:off x="10439400" y="6243710"/>
          <a:ext cx="1938791" cy="1137794"/>
        </p:xfrm>
        <a:graphic>
          <a:graphicData uri="http://schemas.openxmlformats.org/drawingml/2006/table">
            <a:tbl>
              <a:tblPr firstCol="1" bandRow="1">
                <a:tableStyleId>{93296810-A885-4BE3-A3E7-6D5BEEA58F35}</a:tableStyleId>
              </a:tblPr>
              <a:tblGrid>
                <a:gridCol w="1116321">
                  <a:extLst>
                    <a:ext uri="{9D8B030D-6E8A-4147-A177-3AD203B41FA5}">
                      <a16:colId xmlns:a16="http://schemas.microsoft.com/office/drawing/2014/main" val="3257674209"/>
                    </a:ext>
                  </a:extLst>
                </a:gridCol>
                <a:gridCol w="822470">
                  <a:extLst>
                    <a:ext uri="{9D8B030D-6E8A-4147-A177-3AD203B41FA5}">
                      <a16:colId xmlns:a16="http://schemas.microsoft.com/office/drawing/2014/main" val="849000792"/>
                    </a:ext>
                  </a:extLst>
                </a:gridCol>
              </a:tblGrid>
              <a:tr h="405249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bg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Chi-Square </a:t>
                      </a:r>
                    </a:p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bg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Statistic</a:t>
                      </a:r>
                      <a:endParaRPr lang="ko-KR" altLang="en-US" sz="1600" b="1" kern="1200" dirty="0">
                        <a:solidFill>
                          <a:schemeClr val="bg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B6A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kern="1200" dirty="0">
                          <a:solidFill>
                            <a:schemeClr val="tx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77.49</a:t>
                      </a:r>
                      <a:endParaRPr lang="ko-KR" altLang="en-US" sz="1400" b="0" kern="1200" dirty="0">
                        <a:solidFill>
                          <a:schemeClr val="tx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7805453"/>
                  </a:ext>
                </a:extLst>
              </a:tr>
              <a:tr h="30027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kern="1200" dirty="0">
                          <a:solidFill>
                            <a:schemeClr val="bg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P-Value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B6A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kern="1200" dirty="0">
                          <a:solidFill>
                            <a:srgbClr val="FF0000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0.00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502211"/>
                  </a:ext>
                </a:extLst>
              </a:tr>
              <a:tr h="30027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kern="1200" dirty="0">
                          <a:solidFill>
                            <a:schemeClr val="bg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Effect Size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B6A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kern="1200" dirty="0">
                          <a:solidFill>
                            <a:srgbClr val="00B050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0.1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3846342"/>
                  </a:ext>
                </a:extLst>
              </a:tr>
            </a:tbl>
          </a:graphicData>
        </a:graphic>
      </p:graphicFrame>
      <p:graphicFrame>
        <p:nvGraphicFramePr>
          <p:cNvPr id="31" name="표 30">
            <a:extLst>
              <a:ext uri="{FF2B5EF4-FFF2-40B4-BE49-F238E27FC236}">
                <a16:creationId xmlns:a16="http://schemas.microsoft.com/office/drawing/2014/main" id="{C13B42B9-B754-48D7-B50D-025FFF93F2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2788678"/>
              </p:ext>
            </p:extLst>
          </p:nvPr>
        </p:nvGraphicFramePr>
        <p:xfrm>
          <a:off x="12526620" y="6243710"/>
          <a:ext cx="1938791" cy="1137794"/>
        </p:xfrm>
        <a:graphic>
          <a:graphicData uri="http://schemas.openxmlformats.org/drawingml/2006/table">
            <a:tbl>
              <a:tblPr firstCol="1" bandRow="1">
                <a:tableStyleId>{93296810-A885-4BE3-A3E7-6D5BEEA58F35}</a:tableStyleId>
              </a:tblPr>
              <a:tblGrid>
                <a:gridCol w="1116321">
                  <a:extLst>
                    <a:ext uri="{9D8B030D-6E8A-4147-A177-3AD203B41FA5}">
                      <a16:colId xmlns:a16="http://schemas.microsoft.com/office/drawing/2014/main" val="3257674209"/>
                    </a:ext>
                  </a:extLst>
                </a:gridCol>
                <a:gridCol w="822470">
                  <a:extLst>
                    <a:ext uri="{9D8B030D-6E8A-4147-A177-3AD203B41FA5}">
                      <a16:colId xmlns:a16="http://schemas.microsoft.com/office/drawing/2014/main" val="849000792"/>
                    </a:ext>
                  </a:extLst>
                </a:gridCol>
              </a:tblGrid>
              <a:tr h="405249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bg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Chi-Square </a:t>
                      </a:r>
                    </a:p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bg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Statistic</a:t>
                      </a:r>
                      <a:endParaRPr lang="ko-KR" altLang="en-US" sz="1600" b="1" kern="1200" dirty="0">
                        <a:solidFill>
                          <a:schemeClr val="bg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96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kern="1200" dirty="0">
                          <a:solidFill>
                            <a:schemeClr val="tx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269.61</a:t>
                      </a:r>
                      <a:endParaRPr lang="ko-KR" altLang="en-US" sz="1400" b="0" kern="1200" dirty="0">
                        <a:solidFill>
                          <a:schemeClr val="tx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7805453"/>
                  </a:ext>
                </a:extLst>
              </a:tr>
              <a:tr h="30027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kern="1200" dirty="0">
                          <a:solidFill>
                            <a:schemeClr val="bg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P-Value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96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kern="1200" dirty="0">
                          <a:solidFill>
                            <a:srgbClr val="FF0000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0.00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502211"/>
                  </a:ext>
                </a:extLst>
              </a:tr>
              <a:tr h="30027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kern="1200" dirty="0">
                          <a:solidFill>
                            <a:schemeClr val="bg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Effect Size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96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kern="1200" dirty="0">
                          <a:solidFill>
                            <a:srgbClr val="00B050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0.11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621292"/>
                  </a:ext>
                </a:extLst>
              </a:tr>
            </a:tbl>
          </a:graphicData>
        </a:graphic>
      </p:graphicFrame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3254E7DC-D37A-45DF-98A5-42FA93C6AE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8591694"/>
              </p:ext>
            </p:extLst>
          </p:nvPr>
        </p:nvGraphicFramePr>
        <p:xfrm>
          <a:off x="14630400" y="6243710"/>
          <a:ext cx="1938791" cy="1137794"/>
        </p:xfrm>
        <a:graphic>
          <a:graphicData uri="http://schemas.openxmlformats.org/drawingml/2006/table">
            <a:tbl>
              <a:tblPr firstCol="1" bandRow="1">
                <a:tableStyleId>{93296810-A885-4BE3-A3E7-6D5BEEA58F35}</a:tableStyleId>
              </a:tblPr>
              <a:tblGrid>
                <a:gridCol w="1116321">
                  <a:extLst>
                    <a:ext uri="{9D8B030D-6E8A-4147-A177-3AD203B41FA5}">
                      <a16:colId xmlns:a16="http://schemas.microsoft.com/office/drawing/2014/main" val="3257674209"/>
                    </a:ext>
                  </a:extLst>
                </a:gridCol>
                <a:gridCol w="822470">
                  <a:extLst>
                    <a:ext uri="{9D8B030D-6E8A-4147-A177-3AD203B41FA5}">
                      <a16:colId xmlns:a16="http://schemas.microsoft.com/office/drawing/2014/main" val="849000792"/>
                    </a:ext>
                  </a:extLst>
                </a:gridCol>
              </a:tblGrid>
              <a:tr h="405249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bg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Chi-Square </a:t>
                      </a:r>
                    </a:p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bg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Statistic</a:t>
                      </a:r>
                      <a:endParaRPr lang="ko-KR" altLang="en-US" sz="1600" b="1" kern="1200" dirty="0">
                        <a:solidFill>
                          <a:schemeClr val="bg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5A3C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kern="1200" dirty="0">
                          <a:solidFill>
                            <a:schemeClr val="tx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9.77</a:t>
                      </a:r>
                      <a:endParaRPr lang="ko-KR" altLang="en-US" sz="1400" b="0" kern="1200" dirty="0">
                        <a:solidFill>
                          <a:schemeClr val="tx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7805453"/>
                  </a:ext>
                </a:extLst>
              </a:tr>
              <a:tr h="30027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kern="1200" dirty="0">
                          <a:solidFill>
                            <a:schemeClr val="bg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P-Value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5A3C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kern="1200" dirty="0">
                          <a:solidFill>
                            <a:srgbClr val="FF0000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0.02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502211"/>
                  </a:ext>
                </a:extLst>
              </a:tr>
              <a:tr h="30027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kern="1200" dirty="0">
                          <a:solidFill>
                            <a:schemeClr val="bg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Effect Size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5A3C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kern="1200" dirty="0">
                          <a:solidFill>
                            <a:schemeClr val="tx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0.04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5771687"/>
                  </a:ext>
                </a:extLst>
              </a:tr>
            </a:tbl>
          </a:graphicData>
        </a:graphic>
      </p:graphicFrame>
      <p:graphicFrame>
        <p:nvGraphicFramePr>
          <p:cNvPr id="34" name="표 33">
            <a:extLst>
              <a:ext uri="{FF2B5EF4-FFF2-40B4-BE49-F238E27FC236}">
                <a16:creationId xmlns:a16="http://schemas.microsoft.com/office/drawing/2014/main" id="{AF3BCCE9-F996-4B93-8E0B-80F19D8E14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8489039"/>
              </p:ext>
            </p:extLst>
          </p:nvPr>
        </p:nvGraphicFramePr>
        <p:xfrm>
          <a:off x="11698507" y="2913506"/>
          <a:ext cx="3277936" cy="1696594"/>
        </p:xfrm>
        <a:graphic>
          <a:graphicData uri="http://schemas.openxmlformats.org/drawingml/2006/table">
            <a:tbl>
              <a:tblPr firstCol="1" bandRow="1">
                <a:tableStyleId>{93296810-A885-4BE3-A3E7-6D5BEEA58F35}</a:tableStyleId>
              </a:tblPr>
              <a:tblGrid>
                <a:gridCol w="1638968">
                  <a:extLst>
                    <a:ext uri="{9D8B030D-6E8A-4147-A177-3AD203B41FA5}">
                      <a16:colId xmlns:a16="http://schemas.microsoft.com/office/drawing/2014/main" val="3257674209"/>
                    </a:ext>
                  </a:extLst>
                </a:gridCol>
                <a:gridCol w="1638968">
                  <a:extLst>
                    <a:ext uri="{9D8B030D-6E8A-4147-A177-3AD203B41FA5}">
                      <a16:colId xmlns:a16="http://schemas.microsoft.com/office/drawing/2014/main" val="849000792"/>
                    </a:ext>
                  </a:extLst>
                </a:gridCol>
              </a:tblGrid>
              <a:tr h="349681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2000" b="1" kern="1200" dirty="0">
                          <a:solidFill>
                            <a:schemeClr val="bg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Chi-Square </a:t>
                      </a:r>
                    </a:p>
                    <a:p>
                      <a:pPr marL="0" algn="ctr" defTabSz="914400" rtl="0" eaLnBrk="1" latinLnBrk="1" hangingPunct="1"/>
                      <a:r>
                        <a:rPr lang="en-US" altLang="ko-KR" sz="2000" b="1" kern="1200" dirty="0">
                          <a:solidFill>
                            <a:schemeClr val="bg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Statistic</a:t>
                      </a:r>
                      <a:endParaRPr lang="ko-KR" altLang="en-US" sz="2000" b="1" kern="1200" dirty="0">
                        <a:solidFill>
                          <a:schemeClr val="bg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  <a:cs typeface="+mn-cs"/>
                      </a:endParaRPr>
                    </a:p>
                  </a:txBody>
                  <a:tcPr marL="83127" marR="8312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323.87</a:t>
                      </a:r>
                    </a:p>
                  </a:txBody>
                  <a:tcPr marL="83127" marR="8312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7805453"/>
                  </a:ext>
                </a:extLst>
              </a:tr>
              <a:tr h="3558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kern="1200" dirty="0">
                          <a:solidFill>
                            <a:schemeClr val="bg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P-Value</a:t>
                      </a:r>
                    </a:p>
                  </a:txBody>
                  <a:tcPr marL="83127" marR="8312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kern="1200" dirty="0">
                          <a:solidFill>
                            <a:srgbClr val="FF0000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0.00</a:t>
                      </a:r>
                    </a:p>
                  </a:txBody>
                  <a:tcPr marL="83127" marR="8312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502211"/>
                  </a:ext>
                </a:extLst>
              </a:tr>
              <a:tr h="3558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kern="1200" dirty="0">
                          <a:solidFill>
                            <a:schemeClr val="bg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Effect Size</a:t>
                      </a:r>
                    </a:p>
                  </a:txBody>
                  <a:tcPr marL="83127" marR="8312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kern="1200" dirty="0">
                          <a:solidFill>
                            <a:srgbClr val="00B050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0.11</a:t>
                      </a:r>
                    </a:p>
                  </a:txBody>
                  <a:tcPr marL="83127" marR="8312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8943052"/>
                  </a:ext>
                </a:extLst>
              </a:tr>
            </a:tbl>
          </a:graphicData>
        </a:graphic>
      </p:graphicFrame>
      <p:sp>
        <p:nvSpPr>
          <p:cNvPr id="22" name="Object 42">
            <a:extLst>
              <a:ext uri="{FF2B5EF4-FFF2-40B4-BE49-F238E27FC236}">
                <a16:creationId xmlns:a16="http://schemas.microsoft.com/office/drawing/2014/main" id="{39C8375A-3C10-4646-AB11-C0EF9D696031}"/>
              </a:ext>
            </a:extLst>
          </p:cNvPr>
          <p:cNvSpPr txBox="1"/>
          <p:nvPr/>
        </p:nvSpPr>
        <p:spPr>
          <a:xfrm>
            <a:off x="991126" y="837069"/>
            <a:ext cx="15531093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4000">
                <a:solidFill>
                  <a:srgbClr val="35363A"/>
                </a:solidFill>
                <a:latin typeface="Jalnan OTF" pitchFamily="34" charset="0"/>
                <a:cs typeface="Jalnan OTF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분석 내용 및 결과 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: 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차량 종류 별 비교 분석 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(Chi-squared Test)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23" name="Object 43">
            <a:extLst>
              <a:ext uri="{FF2B5EF4-FFF2-40B4-BE49-F238E27FC236}">
                <a16:creationId xmlns:a16="http://schemas.microsoft.com/office/drawing/2014/main" id="{4D981DEC-07AD-45A8-86B5-3E6ABF02A796}"/>
              </a:ext>
            </a:extLst>
          </p:cNvPr>
          <p:cNvSpPr txBox="1"/>
          <p:nvPr/>
        </p:nvSpPr>
        <p:spPr>
          <a:xfrm>
            <a:off x="1009302" y="495300"/>
            <a:ext cx="588720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0" cap="none" spc="-100" normalizeH="0" baseline="0" noProof="0" dirty="0">
                <a:ln>
                  <a:noFill/>
                </a:ln>
                <a:solidFill>
                  <a:srgbClr val="787878"/>
                </a:solidFill>
                <a:effectLst/>
                <a:uLnTx/>
                <a:uFillTx/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+mn-cs"/>
              </a:rPr>
              <a:t>2. PM</a:t>
            </a:r>
            <a:r>
              <a:rPr kumimoji="0" lang="ko-KR" altLang="en-US" sz="2000" b="0" i="0" u="none" strike="noStrike" kern="0" cap="none" spc="-100" normalizeH="0" baseline="0" noProof="0" dirty="0">
                <a:ln>
                  <a:noFill/>
                </a:ln>
                <a:solidFill>
                  <a:srgbClr val="787878"/>
                </a:solidFill>
                <a:effectLst/>
                <a:uLnTx/>
                <a:uFillTx/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+mn-cs"/>
              </a:rPr>
              <a:t>과 다른 차종 차이</a:t>
            </a:r>
            <a:endParaRPr kumimoji="0" lang="en-US" sz="2000" b="0" i="0" u="none" strike="noStrike" kern="0" cap="none" spc="-100" normalizeH="0" baseline="0" noProof="0" dirty="0">
              <a:ln>
                <a:noFill/>
              </a:ln>
              <a:solidFill>
                <a:srgbClr val="787878"/>
              </a:solidFill>
              <a:effectLst/>
              <a:uLnTx/>
              <a:uFillTx/>
              <a:latin typeface="여기어때 잘난체 OTF" panose="020B0600000101010101" pitchFamily="34" charset="-127"/>
              <a:ea typeface="여기어때 잘난체 OTF" panose="020B0600000101010101" pitchFamily="34" charset="-127"/>
              <a:cs typeface="+mn-cs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49A5174-E5B2-4B86-9A94-5BD78D087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5253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1" name="그룹 1011"/>
          <p:cNvGrpSpPr/>
          <p:nvPr/>
        </p:nvGrpSpPr>
        <p:grpSpPr>
          <a:xfrm>
            <a:off x="977358" y="1678192"/>
            <a:ext cx="16330999" cy="55418"/>
            <a:chOff x="977358" y="1220958"/>
            <a:chExt cx="16330999" cy="55418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77358" y="1220958"/>
              <a:ext cx="16330999" cy="55418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977358" y="9202882"/>
            <a:ext cx="16330999" cy="55418"/>
            <a:chOff x="977358" y="9073658"/>
            <a:chExt cx="16330999" cy="55418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77358" y="9073658"/>
              <a:ext cx="16330999" cy="55418"/>
            </a:xfrm>
            <a:prstGeom prst="rect">
              <a:avLst/>
            </a:prstGeom>
          </p:spPr>
        </p:pic>
      </p:grpSp>
      <p:sp>
        <p:nvSpPr>
          <p:cNvPr id="50" name="Object 50"/>
          <p:cNvSpPr txBox="1"/>
          <p:nvPr/>
        </p:nvSpPr>
        <p:spPr>
          <a:xfrm>
            <a:off x="13868400" y="9410700"/>
            <a:ext cx="354157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0" cap="none" spc="-100" normalizeH="0" baseline="0" noProof="0" dirty="0">
                <a:ln>
                  <a:noFill/>
                </a:ln>
                <a:solidFill>
                  <a:srgbClr val="9E9E9E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-Core Dream 4 Regular" pitchFamily="34" charset="0"/>
              </a:rPr>
              <a:t>도로교통공단 서울지부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pic>
        <p:nvPicPr>
          <p:cNvPr id="44" name="그림 43" descr="텍스트이(가) 표시된 사진&#10;&#10;자동 생성된 설명">
            <a:extLst>
              <a:ext uri="{FF2B5EF4-FFF2-40B4-BE49-F238E27FC236}">
                <a16:creationId xmlns:a16="http://schemas.microsoft.com/office/drawing/2014/main" id="{3C32C3C7-B828-4DA8-933A-AF7F5C935D4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06" t="37395" r="606" b="37554"/>
          <a:stretch/>
        </p:blipFill>
        <p:spPr>
          <a:xfrm>
            <a:off x="838200" y="9234666"/>
            <a:ext cx="2002044" cy="709434"/>
          </a:xfrm>
          <a:prstGeom prst="rect">
            <a:avLst/>
          </a:prstGeom>
        </p:spPr>
      </p:pic>
      <p:sp>
        <p:nvSpPr>
          <p:cNvPr id="23" name="제목 1">
            <a:extLst>
              <a:ext uri="{FF2B5EF4-FFF2-40B4-BE49-F238E27FC236}">
                <a16:creationId xmlns:a16="http://schemas.microsoft.com/office/drawing/2014/main" id="{B13360DB-7388-42AD-8B5C-61CD02CB6648}"/>
              </a:ext>
            </a:extLst>
          </p:cNvPr>
          <p:cNvSpPr txBox="1">
            <a:spLocks/>
          </p:cNvSpPr>
          <p:nvPr/>
        </p:nvSpPr>
        <p:spPr>
          <a:xfrm>
            <a:off x="1418252" y="4491129"/>
            <a:ext cx="5896945" cy="6167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R="0" lvl="0" indent="0" fontAlgn="auto" latinLnBrk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80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j-cs"/>
              </a:defRPr>
            </a:lvl1pPr>
          </a:lstStyle>
          <a:p>
            <a:r>
              <a:rPr lang="en-US" altLang="ko-KR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Effect Size Table(Cohen, 1988)</a:t>
            </a:r>
            <a:endParaRPr lang="ko-KR" altLang="en-US" dirty="0">
              <a:solidFill>
                <a:schemeClr val="tx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graphicFrame>
        <p:nvGraphicFramePr>
          <p:cNvPr id="25" name="표 6">
            <a:extLst>
              <a:ext uri="{FF2B5EF4-FFF2-40B4-BE49-F238E27FC236}">
                <a16:creationId xmlns:a16="http://schemas.microsoft.com/office/drawing/2014/main" id="{EAB15431-C697-4A94-A2C0-973B7BAE9F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4514863"/>
              </p:ext>
            </p:extLst>
          </p:nvPr>
        </p:nvGraphicFramePr>
        <p:xfrm>
          <a:off x="1418253" y="5323989"/>
          <a:ext cx="7347221" cy="3136730"/>
        </p:xfrm>
        <a:graphic>
          <a:graphicData uri="http://schemas.openxmlformats.org/drawingml/2006/table">
            <a:tbl>
              <a:tblPr firstRow="1" firstCol="1" bandRow="1">
                <a:tableStyleId>{7E9639D4-E3E2-4D34-9284-5A2195B3D0D7}</a:tableStyleId>
              </a:tblPr>
              <a:tblGrid>
                <a:gridCol w="1599218">
                  <a:extLst>
                    <a:ext uri="{9D8B030D-6E8A-4147-A177-3AD203B41FA5}">
                      <a16:colId xmlns:a16="http://schemas.microsoft.com/office/drawing/2014/main" val="1497799179"/>
                    </a:ext>
                  </a:extLst>
                </a:gridCol>
                <a:gridCol w="1916001">
                  <a:extLst>
                    <a:ext uri="{9D8B030D-6E8A-4147-A177-3AD203B41FA5}">
                      <a16:colId xmlns:a16="http://schemas.microsoft.com/office/drawing/2014/main" val="2370187111"/>
                    </a:ext>
                  </a:extLst>
                </a:gridCol>
                <a:gridCol w="1916001">
                  <a:extLst>
                    <a:ext uri="{9D8B030D-6E8A-4147-A177-3AD203B41FA5}">
                      <a16:colId xmlns:a16="http://schemas.microsoft.com/office/drawing/2014/main" val="1356932017"/>
                    </a:ext>
                  </a:extLst>
                </a:gridCol>
                <a:gridCol w="1916001">
                  <a:extLst>
                    <a:ext uri="{9D8B030D-6E8A-4147-A177-3AD203B41FA5}">
                      <a16:colId xmlns:a16="http://schemas.microsoft.com/office/drawing/2014/main" val="405250818"/>
                    </a:ext>
                  </a:extLst>
                </a:gridCol>
              </a:tblGrid>
              <a:tr h="55859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df</a:t>
                      </a:r>
                      <a:endParaRPr lang="ko-KR" altLang="en-US" sz="2400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anchor="ctr">
                    <a:solidFill>
                      <a:srgbClr val="22CC8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Small</a:t>
                      </a:r>
                      <a:endParaRPr lang="ko-KR" altLang="en-US" sz="2400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anchor="ctr">
                    <a:solidFill>
                      <a:srgbClr val="22CC8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Medium</a:t>
                      </a:r>
                      <a:endParaRPr lang="ko-KR" altLang="en-US" sz="2400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anchor="ctr">
                    <a:solidFill>
                      <a:srgbClr val="22CC8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Large</a:t>
                      </a:r>
                      <a:endParaRPr lang="ko-KR" altLang="en-US" sz="2400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anchor="ctr">
                    <a:solidFill>
                      <a:srgbClr val="22CC8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0441460"/>
                  </a:ext>
                </a:extLst>
              </a:tr>
              <a:tr h="5156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1</a:t>
                      </a:r>
                      <a:endParaRPr lang="ko-KR" altLang="en-US" sz="2000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rgbClr val="00B050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0.10</a:t>
                      </a:r>
                      <a:endParaRPr lang="ko-KR" altLang="en-US" sz="2000" dirty="0">
                        <a:solidFill>
                          <a:srgbClr val="00B050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rgbClr val="002060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0.30</a:t>
                      </a:r>
                      <a:endParaRPr lang="ko-KR" altLang="en-US" sz="2000" dirty="0">
                        <a:solidFill>
                          <a:srgbClr val="002060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rgbClr val="C00000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0.50</a:t>
                      </a:r>
                      <a:endParaRPr lang="ko-KR" altLang="en-US" sz="2000" dirty="0">
                        <a:solidFill>
                          <a:srgbClr val="C00000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84443058"/>
                  </a:ext>
                </a:extLst>
              </a:tr>
              <a:tr h="5156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2</a:t>
                      </a:r>
                      <a:endParaRPr lang="ko-KR" altLang="en-US" sz="2000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rgbClr val="00B050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0.07</a:t>
                      </a:r>
                      <a:endParaRPr lang="ko-KR" altLang="en-US" sz="2000" dirty="0">
                        <a:solidFill>
                          <a:srgbClr val="00B050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rgbClr val="002060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0.21</a:t>
                      </a:r>
                      <a:endParaRPr lang="ko-KR" altLang="en-US" sz="2000" dirty="0">
                        <a:solidFill>
                          <a:srgbClr val="002060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rgbClr val="C00000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0.35</a:t>
                      </a:r>
                      <a:endParaRPr lang="ko-KR" altLang="en-US" sz="2000" dirty="0">
                        <a:solidFill>
                          <a:srgbClr val="C00000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86288632"/>
                  </a:ext>
                </a:extLst>
              </a:tr>
              <a:tr h="5156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3</a:t>
                      </a:r>
                      <a:endParaRPr lang="ko-KR" altLang="en-US" sz="2000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rgbClr val="00B050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0.06</a:t>
                      </a:r>
                      <a:endParaRPr lang="ko-KR" altLang="en-US" sz="2000" dirty="0">
                        <a:solidFill>
                          <a:srgbClr val="00B050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rgbClr val="002060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0.17</a:t>
                      </a:r>
                      <a:endParaRPr lang="ko-KR" altLang="en-US" sz="2000" dirty="0">
                        <a:solidFill>
                          <a:srgbClr val="002060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rgbClr val="C00000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0.29</a:t>
                      </a:r>
                      <a:endParaRPr lang="ko-KR" altLang="en-US" sz="2000" dirty="0">
                        <a:solidFill>
                          <a:srgbClr val="C00000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14332849"/>
                  </a:ext>
                </a:extLst>
              </a:tr>
              <a:tr h="5156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4</a:t>
                      </a:r>
                      <a:endParaRPr lang="ko-KR" altLang="en-US" sz="2000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rgbClr val="00B050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0.05</a:t>
                      </a:r>
                      <a:endParaRPr lang="ko-KR" altLang="en-US" sz="2000" dirty="0">
                        <a:solidFill>
                          <a:srgbClr val="00B050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rgbClr val="002060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0.15</a:t>
                      </a:r>
                      <a:endParaRPr lang="ko-KR" altLang="en-US" sz="2000" dirty="0">
                        <a:solidFill>
                          <a:srgbClr val="002060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rgbClr val="C00000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0.25</a:t>
                      </a:r>
                      <a:endParaRPr lang="ko-KR" altLang="en-US" sz="2000" dirty="0">
                        <a:solidFill>
                          <a:srgbClr val="C00000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617794"/>
                  </a:ext>
                </a:extLst>
              </a:tr>
              <a:tr h="5156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5</a:t>
                      </a:r>
                      <a:endParaRPr lang="ko-KR" altLang="en-US" sz="2000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rgbClr val="00B050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0.04</a:t>
                      </a:r>
                      <a:endParaRPr lang="ko-KR" altLang="en-US" sz="2000" dirty="0">
                        <a:solidFill>
                          <a:srgbClr val="00B050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rgbClr val="002060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0.13</a:t>
                      </a:r>
                      <a:endParaRPr lang="ko-KR" altLang="en-US" sz="2000" dirty="0">
                        <a:solidFill>
                          <a:srgbClr val="002060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rgbClr val="C00000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0.22</a:t>
                      </a:r>
                      <a:endParaRPr lang="ko-KR" altLang="en-US" sz="2000" dirty="0">
                        <a:solidFill>
                          <a:srgbClr val="C00000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13673991"/>
                  </a:ext>
                </a:extLst>
              </a:tr>
            </a:tbl>
          </a:graphicData>
        </a:graphic>
      </p:graphicFrame>
      <p:graphicFrame>
        <p:nvGraphicFramePr>
          <p:cNvPr id="28" name="표 6">
            <a:extLst>
              <a:ext uri="{FF2B5EF4-FFF2-40B4-BE49-F238E27FC236}">
                <a16:creationId xmlns:a16="http://schemas.microsoft.com/office/drawing/2014/main" id="{0BBF48E7-BAE2-4D1B-98A0-2235CF3D49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893608"/>
              </p:ext>
            </p:extLst>
          </p:nvPr>
        </p:nvGraphicFramePr>
        <p:xfrm>
          <a:off x="1371601" y="3111479"/>
          <a:ext cx="7393873" cy="853440"/>
        </p:xfrm>
        <a:graphic>
          <a:graphicData uri="http://schemas.openxmlformats.org/drawingml/2006/table">
            <a:tbl>
              <a:tblPr firstRow="1" firstCol="1" bandRow="1">
                <a:tableStyleId>{7E9639D4-E3E2-4D34-9284-5A2195B3D0D7}</a:tableStyleId>
              </a:tblPr>
              <a:tblGrid>
                <a:gridCol w="1538188">
                  <a:extLst>
                    <a:ext uri="{9D8B030D-6E8A-4147-A177-3AD203B41FA5}">
                      <a16:colId xmlns:a16="http://schemas.microsoft.com/office/drawing/2014/main" val="1497799179"/>
                    </a:ext>
                  </a:extLst>
                </a:gridCol>
                <a:gridCol w="1951895">
                  <a:extLst>
                    <a:ext uri="{9D8B030D-6E8A-4147-A177-3AD203B41FA5}">
                      <a16:colId xmlns:a16="http://schemas.microsoft.com/office/drawing/2014/main" val="2370187111"/>
                    </a:ext>
                  </a:extLst>
                </a:gridCol>
                <a:gridCol w="1951895">
                  <a:extLst>
                    <a:ext uri="{9D8B030D-6E8A-4147-A177-3AD203B41FA5}">
                      <a16:colId xmlns:a16="http://schemas.microsoft.com/office/drawing/2014/main" val="1356932017"/>
                    </a:ext>
                  </a:extLst>
                </a:gridCol>
                <a:gridCol w="1951895">
                  <a:extLst>
                    <a:ext uri="{9D8B030D-6E8A-4147-A177-3AD203B41FA5}">
                      <a16:colId xmlns:a16="http://schemas.microsoft.com/office/drawing/2014/main" val="405250818"/>
                    </a:ext>
                  </a:extLst>
                </a:gridCol>
              </a:tblGrid>
              <a:tr h="267359"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anchor="ctr">
                    <a:solidFill>
                      <a:srgbClr val="22CC8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Weak</a:t>
                      </a:r>
                      <a:endParaRPr lang="ko-KR" altLang="en-US" sz="2400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anchor="ctr">
                    <a:solidFill>
                      <a:srgbClr val="22CC8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Moderate</a:t>
                      </a:r>
                      <a:endParaRPr lang="ko-KR" altLang="en-US" sz="2400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anchor="ctr">
                    <a:solidFill>
                      <a:srgbClr val="22CC8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Strong</a:t>
                      </a:r>
                      <a:endParaRPr lang="ko-KR" altLang="en-US" sz="2400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anchor="ctr">
                    <a:solidFill>
                      <a:srgbClr val="22CC8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0441460"/>
                  </a:ext>
                </a:extLst>
              </a:tr>
              <a:tr h="2733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p-value</a:t>
                      </a:r>
                      <a:endParaRPr lang="ko-KR" altLang="en-US" sz="2000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rgbClr val="00B050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0.1</a:t>
                      </a:r>
                      <a:endParaRPr lang="ko-KR" altLang="en-US" sz="2000" dirty="0">
                        <a:solidFill>
                          <a:srgbClr val="00B050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rgbClr val="002060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0.05</a:t>
                      </a:r>
                      <a:endParaRPr lang="ko-KR" altLang="en-US" sz="2000" dirty="0">
                        <a:solidFill>
                          <a:srgbClr val="002060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rgbClr val="C00000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0.01</a:t>
                      </a:r>
                      <a:endParaRPr lang="ko-KR" altLang="en-US" sz="2000" dirty="0">
                        <a:solidFill>
                          <a:srgbClr val="C00000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84443058"/>
                  </a:ext>
                </a:extLst>
              </a:tr>
            </a:tbl>
          </a:graphicData>
        </a:graphic>
      </p:graphicFrame>
      <p:sp>
        <p:nvSpPr>
          <p:cNvPr id="29" name="제목 1">
            <a:extLst>
              <a:ext uri="{FF2B5EF4-FFF2-40B4-BE49-F238E27FC236}">
                <a16:creationId xmlns:a16="http://schemas.microsoft.com/office/drawing/2014/main" id="{EE846B4B-C342-40F8-93E9-09103B0A6358}"/>
              </a:ext>
            </a:extLst>
          </p:cNvPr>
          <p:cNvSpPr txBox="1">
            <a:spLocks/>
          </p:cNvSpPr>
          <p:nvPr/>
        </p:nvSpPr>
        <p:spPr>
          <a:xfrm>
            <a:off x="1418254" y="2189889"/>
            <a:ext cx="3082517" cy="6167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R="0" lvl="0" indent="0" fontAlgn="auto" latinLnBrk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80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j-cs"/>
              </a:defRPr>
            </a:lvl1pPr>
          </a:lstStyle>
          <a:p>
            <a:r>
              <a:rPr lang="en-US" altLang="ko-KR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P-value Table</a:t>
            </a:r>
            <a:endParaRPr lang="ko-KR" altLang="en-US" dirty="0">
              <a:solidFill>
                <a:schemeClr val="tx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7" name="제목 1">
            <a:extLst>
              <a:ext uri="{FF2B5EF4-FFF2-40B4-BE49-F238E27FC236}">
                <a16:creationId xmlns:a16="http://schemas.microsoft.com/office/drawing/2014/main" id="{5124DD97-BF79-4BD8-8C9D-2F16E8727A8F}"/>
              </a:ext>
            </a:extLst>
          </p:cNvPr>
          <p:cNvSpPr txBox="1">
            <a:spLocks/>
          </p:cNvSpPr>
          <p:nvPr/>
        </p:nvSpPr>
        <p:spPr>
          <a:xfrm>
            <a:off x="9422211" y="2266089"/>
            <a:ext cx="9094389" cy="6167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분석 결과</a:t>
            </a:r>
          </a:p>
        </p:txBody>
      </p:sp>
      <p:graphicFrame>
        <p:nvGraphicFramePr>
          <p:cNvPr id="38" name="표 6">
            <a:extLst>
              <a:ext uri="{FF2B5EF4-FFF2-40B4-BE49-F238E27FC236}">
                <a16:creationId xmlns:a16="http://schemas.microsoft.com/office/drawing/2014/main" id="{36E22391-27F8-470A-BBCA-8843BE8612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269901"/>
              </p:ext>
            </p:extLst>
          </p:nvPr>
        </p:nvGraphicFramePr>
        <p:xfrm>
          <a:off x="9522525" y="3111479"/>
          <a:ext cx="7393874" cy="5384821"/>
        </p:xfrm>
        <a:graphic>
          <a:graphicData uri="http://schemas.openxmlformats.org/drawingml/2006/table">
            <a:tbl>
              <a:tblPr firstRow="1" firstCol="1" bandRow="1">
                <a:tableStyleId>{7E9639D4-E3E2-4D34-9284-5A2195B3D0D7}</a:tableStyleId>
              </a:tblPr>
              <a:tblGrid>
                <a:gridCol w="1276490">
                  <a:extLst>
                    <a:ext uri="{9D8B030D-6E8A-4147-A177-3AD203B41FA5}">
                      <a16:colId xmlns:a16="http://schemas.microsoft.com/office/drawing/2014/main" val="1497799179"/>
                    </a:ext>
                  </a:extLst>
                </a:gridCol>
                <a:gridCol w="1529346">
                  <a:extLst>
                    <a:ext uri="{9D8B030D-6E8A-4147-A177-3AD203B41FA5}">
                      <a16:colId xmlns:a16="http://schemas.microsoft.com/office/drawing/2014/main" val="2370187111"/>
                    </a:ext>
                  </a:extLst>
                </a:gridCol>
                <a:gridCol w="1529346">
                  <a:extLst>
                    <a:ext uri="{9D8B030D-6E8A-4147-A177-3AD203B41FA5}">
                      <a16:colId xmlns:a16="http://schemas.microsoft.com/office/drawing/2014/main" val="1356932017"/>
                    </a:ext>
                  </a:extLst>
                </a:gridCol>
                <a:gridCol w="1529346">
                  <a:extLst>
                    <a:ext uri="{9D8B030D-6E8A-4147-A177-3AD203B41FA5}">
                      <a16:colId xmlns:a16="http://schemas.microsoft.com/office/drawing/2014/main" val="405250818"/>
                    </a:ext>
                  </a:extLst>
                </a:gridCol>
                <a:gridCol w="1529346">
                  <a:extLst>
                    <a:ext uri="{9D8B030D-6E8A-4147-A177-3AD203B41FA5}">
                      <a16:colId xmlns:a16="http://schemas.microsoft.com/office/drawing/2014/main" val="2187626742"/>
                    </a:ext>
                  </a:extLst>
                </a:gridCol>
              </a:tblGrid>
              <a:tr h="5801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변수</a:t>
                      </a:r>
                    </a:p>
                  </a:txBody>
                  <a:tcPr marL="110642" marR="110642" anchor="ctr">
                    <a:solidFill>
                      <a:srgbClr val="22CC8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Statistic</a:t>
                      </a:r>
                      <a:endParaRPr lang="ko-KR" altLang="en-US" sz="2400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110642" marR="110642" anchor="ctr">
                    <a:solidFill>
                      <a:srgbClr val="22CC8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p-value</a:t>
                      </a:r>
                      <a:endParaRPr lang="ko-KR" altLang="en-US" sz="2400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110642" marR="110642" anchor="ctr">
                    <a:solidFill>
                      <a:srgbClr val="22CC8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Effect Size</a:t>
                      </a:r>
                      <a:endParaRPr lang="ko-KR" altLang="en-US" sz="2400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110642" marR="110642" anchor="ctr">
                    <a:solidFill>
                      <a:srgbClr val="22CC8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df</a:t>
                      </a:r>
                      <a:endParaRPr lang="ko-KR" altLang="en-US" sz="2400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110642" marR="110642" anchor="ctr">
                    <a:solidFill>
                      <a:srgbClr val="22CC8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0441460"/>
                  </a:ext>
                </a:extLst>
              </a:tr>
              <a:tr h="57273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연령</a:t>
                      </a:r>
                    </a:p>
                  </a:txBody>
                  <a:tcPr marL="110642" marR="110642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4806.04</a:t>
                      </a:r>
                      <a:endParaRPr lang="ko-KR" altLang="en-US" sz="2000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110642" marR="110642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rgbClr val="C00000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0.00</a:t>
                      </a:r>
                      <a:endParaRPr lang="ko-KR" altLang="en-US" sz="2000" dirty="0">
                        <a:solidFill>
                          <a:srgbClr val="C00000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110642" marR="110642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rgbClr val="C00000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0.31</a:t>
                      </a:r>
                      <a:endParaRPr lang="ko-KR" altLang="en-US" sz="2000" dirty="0">
                        <a:solidFill>
                          <a:srgbClr val="C00000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110642" marR="110642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8</a:t>
                      </a:r>
                      <a:endParaRPr lang="ko-KR" altLang="en-US" sz="2000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110642" marR="110642" anchor="ctr"/>
                </a:tc>
                <a:extLst>
                  <a:ext uri="{0D108BD9-81ED-4DB2-BD59-A6C34878D82A}">
                    <a16:rowId xmlns:a16="http://schemas.microsoft.com/office/drawing/2014/main" val="4284443058"/>
                  </a:ext>
                </a:extLst>
              </a:tr>
              <a:tr h="8490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보호장구</a:t>
                      </a:r>
                      <a:endParaRPr lang="en-US" altLang="ko-KR" sz="2000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  <a:p>
                      <a:pPr algn="ctr" latinLnBrk="1"/>
                      <a:r>
                        <a:rPr lang="ko-KR" altLang="en-US" sz="20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착용유무</a:t>
                      </a:r>
                    </a:p>
                  </a:txBody>
                  <a:tcPr marL="110642" marR="110642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6307.09</a:t>
                      </a:r>
                      <a:endParaRPr lang="ko-KR" altLang="en-US" sz="2000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110642" marR="110642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rgbClr val="CF3E3E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0.00</a:t>
                      </a:r>
                      <a:endParaRPr lang="ko-KR" altLang="en-US" sz="2000" dirty="0">
                        <a:solidFill>
                          <a:srgbClr val="CF3E3E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110642" marR="110642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rgbClr val="CF3E3E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0.36</a:t>
                      </a:r>
                      <a:endParaRPr lang="ko-KR" altLang="en-US" sz="2000" dirty="0">
                        <a:solidFill>
                          <a:srgbClr val="CF3E3E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110642" marR="110642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3</a:t>
                      </a:r>
                      <a:endParaRPr lang="ko-KR" altLang="en-US" sz="2000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110642" marR="110642" anchor="ctr"/>
                </a:tc>
                <a:extLst>
                  <a:ext uri="{0D108BD9-81ED-4DB2-BD59-A6C34878D82A}">
                    <a16:rowId xmlns:a16="http://schemas.microsoft.com/office/drawing/2014/main" val="3586288632"/>
                  </a:ext>
                </a:extLst>
              </a:tr>
              <a:tr h="57273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성별</a:t>
                      </a:r>
                    </a:p>
                  </a:txBody>
                  <a:tcPr marL="110642" marR="110642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2427.76</a:t>
                      </a:r>
                      <a:endParaRPr lang="ko-KR" altLang="en-US" sz="2000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110642" marR="110642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rgbClr val="C00000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0.00</a:t>
                      </a:r>
                      <a:endParaRPr lang="ko-KR" altLang="en-US" sz="2000" dirty="0">
                        <a:solidFill>
                          <a:srgbClr val="C00000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110642" marR="110642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rgbClr val="00B050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0.23</a:t>
                      </a:r>
                      <a:endParaRPr lang="ko-KR" altLang="en-US" sz="2000" dirty="0">
                        <a:solidFill>
                          <a:srgbClr val="00B050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110642" marR="110642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1</a:t>
                      </a:r>
                      <a:endParaRPr lang="ko-KR" altLang="en-US" sz="2000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110642" marR="110642" anchor="ctr"/>
                </a:tc>
                <a:extLst>
                  <a:ext uri="{0D108BD9-81ED-4DB2-BD59-A6C34878D82A}">
                    <a16:rowId xmlns:a16="http://schemas.microsoft.com/office/drawing/2014/main" val="3714332849"/>
                  </a:ext>
                </a:extLst>
              </a:tr>
              <a:tr h="57273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사고유형</a:t>
                      </a:r>
                    </a:p>
                  </a:txBody>
                  <a:tcPr marL="110642" marR="110642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317.56</a:t>
                      </a:r>
                      <a:endParaRPr lang="ko-KR" altLang="en-US" sz="2000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110642" marR="110642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rgbClr val="C00000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0.00</a:t>
                      </a:r>
                      <a:endParaRPr lang="ko-KR" altLang="en-US" sz="2000" dirty="0">
                        <a:solidFill>
                          <a:srgbClr val="C00000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110642" marR="110642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rgbClr val="00B050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0.08</a:t>
                      </a:r>
                      <a:endParaRPr lang="ko-KR" altLang="en-US" sz="2000" dirty="0">
                        <a:solidFill>
                          <a:srgbClr val="00B050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110642" marR="110642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2</a:t>
                      </a:r>
                      <a:endParaRPr lang="ko-KR" altLang="en-US" sz="2000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110642" marR="110642" anchor="ctr"/>
                </a:tc>
                <a:extLst>
                  <a:ext uri="{0D108BD9-81ED-4DB2-BD59-A6C34878D82A}">
                    <a16:rowId xmlns:a16="http://schemas.microsoft.com/office/drawing/2014/main" val="273617794"/>
                  </a:ext>
                </a:extLst>
              </a:tr>
              <a:tr h="8490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교차로</a:t>
                      </a:r>
                      <a:endParaRPr lang="en-US" altLang="ko-KR" sz="2000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  <a:p>
                      <a:pPr algn="ctr" latinLnBrk="1"/>
                      <a:r>
                        <a:rPr lang="ko-KR" altLang="en-US" sz="20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여부</a:t>
                      </a:r>
                    </a:p>
                  </a:txBody>
                  <a:tcPr marL="110642" marR="110642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323.87</a:t>
                      </a:r>
                      <a:endParaRPr lang="ko-KR" altLang="en-US" sz="2000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110642" marR="110642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rgbClr val="C00000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0.00</a:t>
                      </a:r>
                      <a:endParaRPr lang="ko-KR" altLang="en-US" sz="2000" dirty="0">
                        <a:solidFill>
                          <a:srgbClr val="C00000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110642" marR="110642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rgbClr val="00B050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0.11</a:t>
                      </a:r>
                      <a:endParaRPr lang="ko-KR" altLang="en-US" sz="2000" dirty="0">
                        <a:solidFill>
                          <a:srgbClr val="00B050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110642" marR="110642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1</a:t>
                      </a:r>
                      <a:endParaRPr lang="ko-KR" altLang="en-US" sz="2000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110642" marR="110642" anchor="ctr"/>
                </a:tc>
                <a:extLst>
                  <a:ext uri="{0D108BD9-81ED-4DB2-BD59-A6C34878D82A}">
                    <a16:rowId xmlns:a16="http://schemas.microsoft.com/office/drawing/2014/main" val="913673991"/>
                  </a:ext>
                </a:extLst>
              </a:tr>
              <a:tr h="57273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경사도</a:t>
                      </a:r>
                    </a:p>
                  </a:txBody>
                  <a:tcPr marL="110642" marR="110642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1386.14</a:t>
                      </a:r>
                      <a:endParaRPr lang="ko-KR" altLang="en-US" sz="2000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110642" marR="110642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rgbClr val="C00000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0.00</a:t>
                      </a:r>
                      <a:endParaRPr lang="ko-KR" altLang="en-US" sz="2000" dirty="0">
                        <a:solidFill>
                          <a:srgbClr val="C00000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110642" marR="110642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rgbClr val="0070C0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0.17</a:t>
                      </a:r>
                      <a:endParaRPr lang="ko-KR" altLang="en-US" sz="2000" dirty="0">
                        <a:solidFill>
                          <a:srgbClr val="0070C0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110642" marR="110642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6</a:t>
                      </a:r>
                      <a:endParaRPr lang="ko-KR" altLang="en-US" sz="2000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110642" marR="110642" anchor="ctr"/>
                </a:tc>
                <a:extLst>
                  <a:ext uri="{0D108BD9-81ED-4DB2-BD59-A6C34878D82A}">
                    <a16:rowId xmlns:a16="http://schemas.microsoft.com/office/drawing/2014/main" val="3203672525"/>
                  </a:ext>
                </a:extLst>
              </a:tr>
              <a:tr h="57273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주야</a:t>
                      </a:r>
                    </a:p>
                  </a:txBody>
                  <a:tcPr marL="110642" marR="110642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556.36</a:t>
                      </a:r>
                      <a:endParaRPr lang="ko-KR" altLang="en-US" sz="2000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110642" marR="110642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rgbClr val="C00000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0.00</a:t>
                      </a:r>
                      <a:endParaRPr lang="ko-KR" altLang="en-US" sz="2000" dirty="0">
                        <a:solidFill>
                          <a:srgbClr val="C00000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110642" marR="110642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rgbClr val="00B050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0.15</a:t>
                      </a:r>
                      <a:endParaRPr lang="ko-KR" altLang="en-US" sz="2000" dirty="0">
                        <a:solidFill>
                          <a:srgbClr val="00B050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110642" marR="110642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1</a:t>
                      </a:r>
                      <a:endParaRPr lang="ko-KR" altLang="en-US" sz="2000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110642" marR="110642" anchor="ctr"/>
                </a:tc>
                <a:extLst>
                  <a:ext uri="{0D108BD9-81ED-4DB2-BD59-A6C34878D82A}">
                    <a16:rowId xmlns:a16="http://schemas.microsoft.com/office/drawing/2014/main" val="159985567"/>
                  </a:ext>
                </a:extLst>
              </a:tr>
            </a:tbl>
          </a:graphicData>
        </a:graphic>
      </p:graphicFrame>
      <p:sp>
        <p:nvSpPr>
          <p:cNvPr id="16" name="Object 42">
            <a:extLst>
              <a:ext uri="{FF2B5EF4-FFF2-40B4-BE49-F238E27FC236}">
                <a16:creationId xmlns:a16="http://schemas.microsoft.com/office/drawing/2014/main" id="{B9E6D5EC-EF4F-4A88-835E-359B46CB27AB}"/>
              </a:ext>
            </a:extLst>
          </p:cNvPr>
          <p:cNvSpPr txBox="1"/>
          <p:nvPr/>
        </p:nvSpPr>
        <p:spPr>
          <a:xfrm>
            <a:off x="991126" y="837069"/>
            <a:ext cx="15531093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4000">
                <a:solidFill>
                  <a:srgbClr val="35363A"/>
                </a:solidFill>
                <a:latin typeface="Jalnan OTF" pitchFamily="34" charset="0"/>
                <a:cs typeface="Jalnan OTF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분석 내용 및 결과 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: 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차량 종류 별 비교 분석 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(Chi-squared Test)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17" name="Object 43">
            <a:extLst>
              <a:ext uri="{FF2B5EF4-FFF2-40B4-BE49-F238E27FC236}">
                <a16:creationId xmlns:a16="http://schemas.microsoft.com/office/drawing/2014/main" id="{042B31FA-5028-4143-9A85-A682438A58C1}"/>
              </a:ext>
            </a:extLst>
          </p:cNvPr>
          <p:cNvSpPr txBox="1"/>
          <p:nvPr/>
        </p:nvSpPr>
        <p:spPr>
          <a:xfrm>
            <a:off x="1009302" y="495300"/>
            <a:ext cx="588720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0" cap="none" spc="-100" normalizeH="0" baseline="0" noProof="0" dirty="0">
                <a:ln>
                  <a:noFill/>
                </a:ln>
                <a:solidFill>
                  <a:srgbClr val="787878"/>
                </a:solidFill>
                <a:effectLst/>
                <a:uLnTx/>
                <a:uFillTx/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+mn-cs"/>
              </a:rPr>
              <a:t>2. PM</a:t>
            </a:r>
            <a:r>
              <a:rPr kumimoji="0" lang="ko-KR" altLang="en-US" sz="2000" b="0" i="0" u="none" strike="noStrike" kern="0" cap="none" spc="-100" normalizeH="0" baseline="0" noProof="0" dirty="0">
                <a:ln>
                  <a:noFill/>
                </a:ln>
                <a:solidFill>
                  <a:srgbClr val="787878"/>
                </a:solidFill>
                <a:effectLst/>
                <a:uLnTx/>
                <a:uFillTx/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+mn-cs"/>
              </a:rPr>
              <a:t>과 다른 차종 차이</a:t>
            </a:r>
            <a:endParaRPr kumimoji="0" lang="en-US" sz="2000" b="0" i="0" u="none" strike="noStrike" kern="0" cap="none" spc="-100" normalizeH="0" baseline="0" noProof="0" dirty="0">
              <a:ln>
                <a:noFill/>
              </a:ln>
              <a:solidFill>
                <a:srgbClr val="787878"/>
              </a:solidFill>
              <a:effectLst/>
              <a:uLnTx/>
              <a:uFillTx/>
              <a:latin typeface="여기어때 잘난체 OTF" panose="020B0600000101010101" pitchFamily="34" charset="-127"/>
              <a:ea typeface="여기어때 잘난체 OTF" panose="020B0600000101010101" pitchFamily="34" charset="-127"/>
              <a:cs typeface="+mn-cs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46070DB-0643-4F9F-A178-9740BDBCDD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0044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Object 42"/>
          <p:cNvSpPr txBox="1"/>
          <p:nvPr/>
        </p:nvSpPr>
        <p:spPr>
          <a:xfrm>
            <a:off x="991126" y="837069"/>
            <a:ext cx="15531093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4000">
                <a:solidFill>
                  <a:srgbClr val="35363A"/>
                </a:solidFill>
                <a:latin typeface="Jalnan OTF" pitchFamily="34" charset="0"/>
                <a:cs typeface="Jalnan OTF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분석 내용 및 결과 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: 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차량 종류 예측 모델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grpSp>
        <p:nvGrpSpPr>
          <p:cNvPr id="1011" name="그룹 1011"/>
          <p:cNvGrpSpPr/>
          <p:nvPr/>
        </p:nvGrpSpPr>
        <p:grpSpPr>
          <a:xfrm>
            <a:off x="977358" y="1678192"/>
            <a:ext cx="16330999" cy="55418"/>
            <a:chOff x="977358" y="1220958"/>
            <a:chExt cx="16330999" cy="55418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77358" y="1220958"/>
              <a:ext cx="16330999" cy="55418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977358" y="9202882"/>
            <a:ext cx="16330999" cy="55418"/>
            <a:chOff x="977358" y="9073658"/>
            <a:chExt cx="16330999" cy="55418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77358" y="9073658"/>
              <a:ext cx="16330999" cy="55418"/>
            </a:xfrm>
            <a:prstGeom prst="rect">
              <a:avLst/>
            </a:prstGeom>
          </p:spPr>
        </p:pic>
      </p:grpSp>
      <p:sp>
        <p:nvSpPr>
          <p:cNvPr id="50" name="Object 50"/>
          <p:cNvSpPr txBox="1"/>
          <p:nvPr/>
        </p:nvSpPr>
        <p:spPr>
          <a:xfrm>
            <a:off x="13868400" y="9410700"/>
            <a:ext cx="354157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0" cap="none" spc="-100" normalizeH="0" baseline="0" noProof="0" dirty="0">
                <a:ln>
                  <a:noFill/>
                </a:ln>
                <a:solidFill>
                  <a:srgbClr val="9E9E9E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-Core Dream 4 Regular" pitchFamily="34" charset="0"/>
              </a:rPr>
              <a:t>도로교통공단 서울지부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pic>
        <p:nvPicPr>
          <p:cNvPr id="44" name="그림 43" descr="텍스트이(가) 표시된 사진&#10;&#10;자동 생성된 설명">
            <a:extLst>
              <a:ext uri="{FF2B5EF4-FFF2-40B4-BE49-F238E27FC236}">
                <a16:creationId xmlns:a16="http://schemas.microsoft.com/office/drawing/2014/main" id="{3C32C3C7-B828-4DA8-933A-AF7F5C935D4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06" t="37395" r="606" b="37554"/>
          <a:stretch/>
        </p:blipFill>
        <p:spPr>
          <a:xfrm>
            <a:off x="838200" y="9234666"/>
            <a:ext cx="2002044" cy="709434"/>
          </a:xfrm>
          <a:prstGeom prst="rect">
            <a:avLst/>
          </a:prstGeom>
        </p:spPr>
      </p:pic>
      <p:sp>
        <p:nvSpPr>
          <p:cNvPr id="16" name="부제목 2">
            <a:extLst>
              <a:ext uri="{FF2B5EF4-FFF2-40B4-BE49-F238E27FC236}">
                <a16:creationId xmlns:a16="http://schemas.microsoft.com/office/drawing/2014/main" id="{7E2F2888-D997-4D19-9711-4EB09C2B3F41}"/>
              </a:ext>
            </a:extLst>
          </p:cNvPr>
          <p:cNvSpPr txBox="1">
            <a:spLocks/>
          </p:cNvSpPr>
          <p:nvPr/>
        </p:nvSpPr>
        <p:spPr>
          <a:xfrm>
            <a:off x="1339515" y="2238622"/>
            <a:ext cx="15968841" cy="122847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분석 목적</a:t>
            </a:r>
            <a:endParaRPr lang="en-US" altLang="ko-KR" dirty="0">
              <a:solidFill>
                <a:prstClr val="black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12775" marR="0" lvl="0" indent="-342900" fontAlgn="auto" latinLnBrk="0">
              <a:lnSpc>
                <a:spcPct val="150000"/>
              </a:lnSpc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차량 종류별 비교 분석에서 개별적으로 분석한 변수들을 바탕으로 차량 종류를 예측할 수 있는 모델을 구축하고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어떤 변수들이 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PM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과 다른 차종을 가르는데 큰 영향을 미치는지 파악하기 위함</a:t>
            </a:r>
          </a:p>
        </p:txBody>
      </p:sp>
      <p:sp>
        <p:nvSpPr>
          <p:cNvPr id="17" name="부제목 2">
            <a:extLst>
              <a:ext uri="{FF2B5EF4-FFF2-40B4-BE49-F238E27FC236}">
                <a16:creationId xmlns:a16="http://schemas.microsoft.com/office/drawing/2014/main" id="{4EE95CBC-9DE9-4636-9B53-D32533E73723}"/>
              </a:ext>
            </a:extLst>
          </p:cNvPr>
          <p:cNvSpPr txBox="1">
            <a:spLocks/>
          </p:cNvSpPr>
          <p:nvPr/>
        </p:nvSpPr>
        <p:spPr>
          <a:xfrm>
            <a:off x="1375611" y="4997487"/>
            <a:ext cx="15932745" cy="11493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진행 과정</a:t>
            </a:r>
            <a:endParaRPr kumimoji="0" lang="en-US" altLang="ko-KR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12775" marR="0" lvl="0" indent="-342900" fontAlgn="auto" latinLnBrk="0">
              <a:lnSpc>
                <a:spcPct val="150000"/>
              </a:lnSpc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TAAS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데이터에 존재하지 않는 정보와 일부 맞지 않는 자료를 외부 데이터와 결합하여 확보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12775" marR="0" lvl="0" indent="-342900" fontAlgn="auto" latinLnBrk="0">
              <a:lnSpc>
                <a:spcPct val="150000"/>
              </a:lnSpc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각 변수에 맞는 </a:t>
            </a:r>
            <a:r>
              <a:rPr lang="ko-KR" altLang="en-US" sz="24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전처리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기법 적용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12775" marR="0" lvl="0" indent="-342900" fontAlgn="auto" latinLnBrk="0">
              <a:lnSpc>
                <a:spcPct val="150000"/>
              </a:lnSpc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Feature Selection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및 모델 구성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12775" marR="0" lvl="0" indent="-342900" fontAlgn="auto" latinLnBrk="0">
              <a:lnSpc>
                <a:spcPct val="150000"/>
              </a:lnSpc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차량 종류 예측에 유의미한 영향을 주는 변수들에 대한 해석 진행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447675" marR="0" lvl="0" indent="-17780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447675" marR="0" lvl="0" indent="-17780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2" name="Object 43">
            <a:extLst>
              <a:ext uri="{FF2B5EF4-FFF2-40B4-BE49-F238E27FC236}">
                <a16:creationId xmlns:a16="http://schemas.microsoft.com/office/drawing/2014/main" id="{909AB088-8ED4-4E1E-AA24-D679976B0858}"/>
              </a:ext>
            </a:extLst>
          </p:cNvPr>
          <p:cNvSpPr txBox="1"/>
          <p:nvPr/>
        </p:nvSpPr>
        <p:spPr>
          <a:xfrm>
            <a:off x="1009302" y="495300"/>
            <a:ext cx="588720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0" cap="none" spc="-100" normalizeH="0" baseline="0" noProof="0" dirty="0">
                <a:ln>
                  <a:noFill/>
                </a:ln>
                <a:solidFill>
                  <a:srgbClr val="787878"/>
                </a:solidFill>
                <a:effectLst/>
                <a:uLnTx/>
                <a:uFillTx/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+mn-cs"/>
              </a:rPr>
              <a:t>2. PM</a:t>
            </a:r>
            <a:r>
              <a:rPr kumimoji="0" lang="ko-KR" altLang="en-US" sz="2000" b="0" i="0" u="none" strike="noStrike" kern="0" cap="none" spc="-100" normalizeH="0" baseline="0" noProof="0" dirty="0">
                <a:ln>
                  <a:noFill/>
                </a:ln>
                <a:solidFill>
                  <a:srgbClr val="787878"/>
                </a:solidFill>
                <a:effectLst/>
                <a:uLnTx/>
                <a:uFillTx/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+mn-cs"/>
              </a:rPr>
              <a:t>과 다른 차종 차이</a:t>
            </a:r>
            <a:endParaRPr kumimoji="0" lang="en-US" sz="2000" b="0" i="0" u="none" strike="noStrike" kern="0" cap="none" spc="-100" normalizeH="0" baseline="0" noProof="0" dirty="0">
              <a:ln>
                <a:noFill/>
              </a:ln>
              <a:solidFill>
                <a:srgbClr val="787878"/>
              </a:solidFill>
              <a:effectLst/>
              <a:uLnTx/>
              <a:uFillTx/>
              <a:latin typeface="여기어때 잘난체 OTF" panose="020B0600000101010101" pitchFamily="34" charset="-127"/>
              <a:ea typeface="여기어때 잘난체 OTF" panose="020B0600000101010101" pitchFamily="34" charset="-127"/>
              <a:cs typeface="+mn-cs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B9B3EB9-AE4F-4CC0-A9AA-8083704752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4277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1" name="그룹 1011"/>
          <p:cNvGrpSpPr/>
          <p:nvPr/>
        </p:nvGrpSpPr>
        <p:grpSpPr>
          <a:xfrm>
            <a:off x="977358" y="1678192"/>
            <a:ext cx="16330999" cy="55418"/>
            <a:chOff x="977358" y="1220958"/>
            <a:chExt cx="16330999" cy="55418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77358" y="1220958"/>
              <a:ext cx="16330999" cy="55418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977358" y="9202882"/>
            <a:ext cx="16330999" cy="55418"/>
            <a:chOff x="977358" y="9073658"/>
            <a:chExt cx="16330999" cy="55418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77358" y="9073658"/>
              <a:ext cx="16330999" cy="55418"/>
            </a:xfrm>
            <a:prstGeom prst="rect">
              <a:avLst/>
            </a:prstGeom>
          </p:spPr>
        </p:pic>
      </p:grpSp>
      <p:sp>
        <p:nvSpPr>
          <p:cNvPr id="50" name="Object 50"/>
          <p:cNvSpPr txBox="1"/>
          <p:nvPr/>
        </p:nvSpPr>
        <p:spPr>
          <a:xfrm>
            <a:off x="13868400" y="9410700"/>
            <a:ext cx="354157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0" cap="none" spc="-100" normalizeH="0" baseline="0" noProof="0" dirty="0">
                <a:ln>
                  <a:noFill/>
                </a:ln>
                <a:solidFill>
                  <a:srgbClr val="9E9E9E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-Core Dream 4 Regular" pitchFamily="34" charset="0"/>
              </a:rPr>
              <a:t>도로교통공단 서울지부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pic>
        <p:nvPicPr>
          <p:cNvPr id="44" name="그림 43" descr="텍스트이(가) 표시된 사진&#10;&#10;자동 생성된 설명">
            <a:extLst>
              <a:ext uri="{FF2B5EF4-FFF2-40B4-BE49-F238E27FC236}">
                <a16:creationId xmlns:a16="http://schemas.microsoft.com/office/drawing/2014/main" id="{3C32C3C7-B828-4DA8-933A-AF7F5C935D4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06" t="37395" r="606" b="37554"/>
          <a:stretch/>
        </p:blipFill>
        <p:spPr>
          <a:xfrm>
            <a:off x="838200" y="9234666"/>
            <a:ext cx="2002044" cy="709434"/>
          </a:xfrm>
          <a:prstGeom prst="rect">
            <a:avLst/>
          </a:prstGeom>
        </p:spPr>
      </p:pic>
      <p:grpSp>
        <p:nvGrpSpPr>
          <p:cNvPr id="12" name="그룹 1002">
            <a:extLst>
              <a:ext uri="{FF2B5EF4-FFF2-40B4-BE49-F238E27FC236}">
                <a16:creationId xmlns:a16="http://schemas.microsoft.com/office/drawing/2014/main" id="{2B6E4B81-6979-4F46-AC91-16C14D9D63D0}"/>
              </a:ext>
            </a:extLst>
          </p:cNvPr>
          <p:cNvGrpSpPr/>
          <p:nvPr/>
        </p:nvGrpSpPr>
        <p:grpSpPr>
          <a:xfrm>
            <a:off x="11240036" y="2793855"/>
            <a:ext cx="4937139" cy="4937139"/>
            <a:chOff x="11462323" y="2111675"/>
            <a:chExt cx="4722604" cy="4722604"/>
          </a:xfrm>
        </p:grpSpPr>
        <p:pic>
          <p:nvPicPr>
            <p:cNvPr id="13" name="Object 7">
              <a:extLst>
                <a:ext uri="{FF2B5EF4-FFF2-40B4-BE49-F238E27FC236}">
                  <a16:creationId xmlns:a16="http://schemas.microsoft.com/office/drawing/2014/main" id="{354B7077-0F8B-473B-B9D6-28FC4ADA2D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462323" y="2111675"/>
              <a:ext cx="4722604" cy="4722604"/>
            </a:xfrm>
            <a:prstGeom prst="rect">
              <a:avLst/>
            </a:prstGeom>
          </p:spPr>
        </p:pic>
      </p:grpSp>
      <p:pic>
        <p:nvPicPr>
          <p:cNvPr id="14" name="Object 10">
            <a:extLst>
              <a:ext uri="{FF2B5EF4-FFF2-40B4-BE49-F238E27FC236}">
                <a16:creationId xmlns:a16="http://schemas.microsoft.com/office/drawing/2014/main" id="{91FF8AA5-47E5-46FC-8B9A-B7019ECF2E05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63206" y="2949561"/>
            <a:ext cx="4937139" cy="4937139"/>
          </a:xfrm>
          <a:prstGeom prst="rect">
            <a:avLst/>
          </a:prstGeom>
        </p:spPr>
      </p:pic>
      <p:grpSp>
        <p:nvGrpSpPr>
          <p:cNvPr id="15" name="그룹 1004">
            <a:extLst>
              <a:ext uri="{FF2B5EF4-FFF2-40B4-BE49-F238E27FC236}">
                <a16:creationId xmlns:a16="http://schemas.microsoft.com/office/drawing/2014/main" id="{031E7589-D581-4F3D-BED0-E943312EE4F6}"/>
              </a:ext>
            </a:extLst>
          </p:cNvPr>
          <p:cNvGrpSpPr/>
          <p:nvPr/>
        </p:nvGrpSpPr>
        <p:grpSpPr>
          <a:xfrm>
            <a:off x="5594494" y="4014893"/>
            <a:ext cx="2806476" cy="2806476"/>
            <a:chOff x="6085103" y="3279655"/>
            <a:chExt cx="2684525" cy="2684525"/>
          </a:xfrm>
        </p:grpSpPr>
        <p:pic>
          <p:nvPicPr>
            <p:cNvPr id="18" name="Object 13">
              <a:extLst>
                <a:ext uri="{FF2B5EF4-FFF2-40B4-BE49-F238E27FC236}">
                  <a16:creationId xmlns:a16="http://schemas.microsoft.com/office/drawing/2014/main" id="{C7ACB716-B09D-4C2E-A943-F70AE63F199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085103" y="3279655"/>
              <a:ext cx="2684525" cy="2684525"/>
            </a:xfrm>
            <a:prstGeom prst="rect">
              <a:avLst/>
            </a:prstGeom>
          </p:spPr>
        </p:pic>
      </p:grpSp>
      <p:grpSp>
        <p:nvGrpSpPr>
          <p:cNvPr id="19" name="그룹 1005">
            <a:extLst>
              <a:ext uri="{FF2B5EF4-FFF2-40B4-BE49-F238E27FC236}">
                <a16:creationId xmlns:a16="http://schemas.microsoft.com/office/drawing/2014/main" id="{DCA0C125-4B8C-4AE7-BD83-E6D68824B302}"/>
              </a:ext>
            </a:extLst>
          </p:cNvPr>
          <p:cNvGrpSpPr/>
          <p:nvPr/>
        </p:nvGrpSpPr>
        <p:grpSpPr>
          <a:xfrm>
            <a:off x="9273449" y="4014893"/>
            <a:ext cx="2806476" cy="2806476"/>
            <a:chOff x="9552035" y="3279655"/>
            <a:chExt cx="2684525" cy="2684525"/>
          </a:xfrm>
        </p:grpSpPr>
        <p:pic>
          <p:nvPicPr>
            <p:cNvPr id="20" name="Object 16">
              <a:extLst>
                <a:ext uri="{FF2B5EF4-FFF2-40B4-BE49-F238E27FC236}">
                  <a16:creationId xmlns:a16="http://schemas.microsoft.com/office/drawing/2014/main" id="{EAD30F8C-94CB-4686-A520-5AA652530F4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552035" y="3279655"/>
              <a:ext cx="2684525" cy="2684525"/>
            </a:xfrm>
            <a:prstGeom prst="rect">
              <a:avLst/>
            </a:prstGeom>
          </p:spPr>
        </p:pic>
      </p:grpSp>
      <p:sp>
        <p:nvSpPr>
          <p:cNvPr id="21" name="Object 19">
            <a:extLst>
              <a:ext uri="{FF2B5EF4-FFF2-40B4-BE49-F238E27FC236}">
                <a16:creationId xmlns:a16="http://schemas.microsoft.com/office/drawing/2014/main" id="{545AFBC6-56A7-4E94-9EB3-D20FB36D0447}"/>
              </a:ext>
            </a:extLst>
          </p:cNvPr>
          <p:cNvSpPr txBox="1"/>
          <p:nvPr/>
        </p:nvSpPr>
        <p:spPr>
          <a:xfrm>
            <a:off x="8966868" y="5189840"/>
            <a:ext cx="3419639" cy="49244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2600" kern="0" spc="-100">
                <a:solidFill>
                  <a:srgbClr val="FFFFFF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S-Core Dream 6 Bold" pitchFamily="34" charset="0"/>
              </a:defRPr>
            </a:lvl1pPr>
          </a:lstStyle>
          <a:p>
            <a:r>
              <a:rPr lang="ko-KR" altLang="en-US" dirty="0"/>
              <a:t>서울시 데이터</a:t>
            </a:r>
            <a:endParaRPr lang="en-US" dirty="0"/>
          </a:p>
        </p:txBody>
      </p:sp>
      <p:sp>
        <p:nvSpPr>
          <p:cNvPr id="22" name="Object 20">
            <a:extLst>
              <a:ext uri="{FF2B5EF4-FFF2-40B4-BE49-F238E27FC236}">
                <a16:creationId xmlns:a16="http://schemas.microsoft.com/office/drawing/2014/main" id="{6DF6DBC6-C029-4419-A8C9-12DF8650B22F}"/>
              </a:ext>
            </a:extLst>
          </p:cNvPr>
          <p:cNvSpPr txBox="1"/>
          <p:nvPr/>
        </p:nvSpPr>
        <p:spPr>
          <a:xfrm>
            <a:off x="5307825" y="5209752"/>
            <a:ext cx="3419639" cy="49244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2600" kern="0" spc="-100">
                <a:solidFill>
                  <a:srgbClr val="FFFFFF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S-Core Dream 6 Bold" pitchFamily="34" charset="0"/>
              </a:defRPr>
            </a:lvl1pPr>
          </a:lstStyle>
          <a:p>
            <a:r>
              <a:rPr lang="en-US" dirty="0"/>
              <a:t>TAAS</a:t>
            </a:r>
            <a:r>
              <a:rPr lang="ko-KR" altLang="en-US" dirty="0"/>
              <a:t> 데이터</a:t>
            </a:r>
            <a:endParaRPr lang="en-US" dirty="0"/>
          </a:p>
        </p:txBody>
      </p:sp>
      <p:pic>
        <p:nvPicPr>
          <p:cNvPr id="35" name="그래픽 34">
            <a:extLst>
              <a:ext uri="{FF2B5EF4-FFF2-40B4-BE49-F238E27FC236}">
                <a16:creationId xmlns:a16="http://schemas.microsoft.com/office/drawing/2014/main" id="{275160FB-C4B3-4A69-8317-2EBEAE602F9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819400" y="4895127"/>
            <a:ext cx="1151387" cy="1020334"/>
          </a:xfrm>
          <a:prstGeom prst="rect">
            <a:avLst/>
          </a:prstGeom>
        </p:spPr>
      </p:pic>
      <p:sp>
        <p:nvSpPr>
          <p:cNvPr id="23" name="Object 24">
            <a:extLst>
              <a:ext uri="{FF2B5EF4-FFF2-40B4-BE49-F238E27FC236}">
                <a16:creationId xmlns:a16="http://schemas.microsoft.com/office/drawing/2014/main" id="{55AB1CFF-7DB3-411E-B77B-F6B5A2FBAE1F}"/>
              </a:ext>
            </a:extLst>
          </p:cNvPr>
          <p:cNvSpPr txBox="1"/>
          <p:nvPr/>
        </p:nvSpPr>
        <p:spPr>
          <a:xfrm>
            <a:off x="1475848" y="8149646"/>
            <a:ext cx="15211952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j-cs"/>
              </a:rPr>
              <a:t>2016-2020</a:t>
            </a: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j-cs"/>
              </a:rPr>
              <a:t>년도 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j-cs"/>
              </a:rPr>
              <a:t>TAAS </a:t>
            </a: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j-cs"/>
              </a:rPr>
              <a:t>사고 데이터에서 이륜차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j-cs"/>
              </a:rPr>
              <a:t>, PM,</a:t>
            </a: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j-cs"/>
              </a:rPr>
              <a:t> 자전거가 가해자 차량인 추출하고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j-cs"/>
              </a:rPr>
              <a:t>,</a:t>
            </a:r>
          </a:p>
          <a:p>
            <a:pPr algn="ctr"/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j-cs"/>
              </a:rPr>
              <a:t>서울시 외부 공개 데이터를 결합하여 다양한 변수들을 분석에 적용하고자 함</a:t>
            </a:r>
            <a:endParaRPr lang="en-US" sz="2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j-cs"/>
            </a:endParaRPr>
          </a:p>
        </p:txBody>
      </p:sp>
      <p:sp>
        <p:nvSpPr>
          <p:cNvPr id="24" name="제목 1">
            <a:extLst>
              <a:ext uri="{FF2B5EF4-FFF2-40B4-BE49-F238E27FC236}">
                <a16:creationId xmlns:a16="http://schemas.microsoft.com/office/drawing/2014/main" id="{D115066D-C460-456E-8E29-383471DC4CCC}"/>
              </a:ext>
            </a:extLst>
          </p:cNvPr>
          <p:cNvSpPr txBox="1">
            <a:spLocks/>
          </p:cNvSpPr>
          <p:nvPr/>
        </p:nvSpPr>
        <p:spPr>
          <a:xfrm>
            <a:off x="12420600" y="4454081"/>
            <a:ext cx="3168032" cy="23215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어린이 보호구역 표준데이터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노인 보호구역 표준데이터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자전거도로 현황 통계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버스정류소 위치 정보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지하철 위치 정보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가로수 위치 정보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도로데이터 위치 정보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26" name="그래픽 25" descr="세발자전거 단색으로 채워진">
            <a:extLst>
              <a:ext uri="{FF2B5EF4-FFF2-40B4-BE49-F238E27FC236}">
                <a16:creationId xmlns:a16="http://schemas.microsoft.com/office/drawing/2014/main" id="{89496B9E-81C5-4471-A29A-B045839419E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819495" y="6134195"/>
            <a:ext cx="1219105" cy="1219105"/>
          </a:xfrm>
          <a:prstGeom prst="rect">
            <a:avLst/>
          </a:prstGeom>
        </p:spPr>
      </p:pic>
      <p:pic>
        <p:nvPicPr>
          <p:cNvPr id="27" name="그래픽 26" descr="스쿠터 단색으로 채워진">
            <a:extLst>
              <a:ext uri="{FF2B5EF4-FFF2-40B4-BE49-F238E27FC236}">
                <a16:creationId xmlns:a16="http://schemas.microsoft.com/office/drawing/2014/main" id="{99382E69-A9CE-41C1-A90A-B27184F9F02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644503" y="3443921"/>
            <a:ext cx="1391160" cy="1391160"/>
          </a:xfrm>
          <a:prstGeom prst="rect">
            <a:avLst/>
          </a:prstGeom>
        </p:spPr>
      </p:pic>
      <p:sp>
        <p:nvSpPr>
          <p:cNvPr id="28" name="제목 1">
            <a:extLst>
              <a:ext uri="{FF2B5EF4-FFF2-40B4-BE49-F238E27FC236}">
                <a16:creationId xmlns:a16="http://schemas.microsoft.com/office/drawing/2014/main" id="{B36478C6-0DEB-4DF7-8A40-351FCA69E99C}"/>
              </a:ext>
            </a:extLst>
          </p:cNvPr>
          <p:cNvSpPr txBox="1">
            <a:spLocks/>
          </p:cNvSpPr>
          <p:nvPr/>
        </p:nvSpPr>
        <p:spPr>
          <a:xfrm>
            <a:off x="4207746" y="4249784"/>
            <a:ext cx="920844" cy="21880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defPPr>
              <a:defRPr lang="en-US"/>
            </a:defPPr>
            <a:lvl1pPr marR="0" lvl="0" indent="0" fontAlgn="auto" latinLnBrk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이륜차</a:t>
            </a:r>
          </a:p>
        </p:txBody>
      </p:sp>
      <p:sp>
        <p:nvSpPr>
          <p:cNvPr id="29" name="제목 1">
            <a:extLst>
              <a:ext uri="{FF2B5EF4-FFF2-40B4-BE49-F238E27FC236}">
                <a16:creationId xmlns:a16="http://schemas.microsoft.com/office/drawing/2014/main" id="{57725C2E-6B30-4844-B45D-13AF77250AD4}"/>
              </a:ext>
            </a:extLst>
          </p:cNvPr>
          <p:cNvSpPr txBox="1">
            <a:spLocks/>
          </p:cNvSpPr>
          <p:nvPr/>
        </p:nvSpPr>
        <p:spPr>
          <a:xfrm>
            <a:off x="4243562" y="5410882"/>
            <a:ext cx="785707" cy="27468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PM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0" name="제목 1">
            <a:extLst>
              <a:ext uri="{FF2B5EF4-FFF2-40B4-BE49-F238E27FC236}">
                <a16:creationId xmlns:a16="http://schemas.microsoft.com/office/drawing/2014/main" id="{9079B4E5-3231-40B6-B5D2-AE92F3705B5A}"/>
              </a:ext>
            </a:extLst>
          </p:cNvPr>
          <p:cNvSpPr txBox="1">
            <a:spLocks/>
          </p:cNvSpPr>
          <p:nvPr/>
        </p:nvSpPr>
        <p:spPr>
          <a:xfrm>
            <a:off x="4191000" y="6669722"/>
            <a:ext cx="955507" cy="27468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defPPr>
              <a:defRPr lang="en-US"/>
            </a:defPPr>
            <a:lvl1pPr marR="0" lvl="0" indent="0" fontAlgn="auto" latinLnBrk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자전거</a:t>
            </a:r>
          </a:p>
        </p:txBody>
      </p:sp>
      <p:sp>
        <p:nvSpPr>
          <p:cNvPr id="31" name="Object 21">
            <a:extLst>
              <a:ext uri="{FF2B5EF4-FFF2-40B4-BE49-F238E27FC236}">
                <a16:creationId xmlns:a16="http://schemas.microsoft.com/office/drawing/2014/main" id="{6AB73A60-45D4-4311-927F-2B0163B90DD9}"/>
              </a:ext>
            </a:extLst>
          </p:cNvPr>
          <p:cNvSpPr txBox="1"/>
          <p:nvPr/>
        </p:nvSpPr>
        <p:spPr>
          <a:xfrm>
            <a:off x="5922019" y="3874844"/>
            <a:ext cx="5713357" cy="344281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800" kern="0" spc="-600" dirty="0">
                <a:ln w="12700">
                  <a:solidFill>
                    <a:schemeClr val="bg1">
                      <a:lumMod val="85000"/>
                    </a:schemeClr>
                  </a:solidFill>
                </a:ln>
                <a:solidFill>
                  <a:srgbClr val="FFFFFF"/>
                </a:solidFill>
                <a:latin typeface="Jalnan OTF" pitchFamily="34" charset="0"/>
                <a:cs typeface="Jalnan OTF" pitchFamily="34" charset="0"/>
              </a:rPr>
              <a:t>+</a:t>
            </a:r>
            <a:endParaRPr lang="en-US" sz="3200" dirty="0">
              <a:ln w="12700">
                <a:solidFill>
                  <a:schemeClr val="bg1">
                    <a:lumMod val="85000"/>
                  </a:schemeClr>
                </a:solidFill>
              </a:ln>
            </a:endParaRPr>
          </a:p>
        </p:txBody>
      </p:sp>
      <p:sp>
        <p:nvSpPr>
          <p:cNvPr id="32" name="제목 1">
            <a:extLst>
              <a:ext uri="{FF2B5EF4-FFF2-40B4-BE49-F238E27FC236}">
                <a16:creationId xmlns:a16="http://schemas.microsoft.com/office/drawing/2014/main" id="{2A6BBE6F-5791-42CD-8D87-D2F2E711CDE6}"/>
              </a:ext>
            </a:extLst>
          </p:cNvPr>
          <p:cNvSpPr txBox="1">
            <a:spLocks/>
          </p:cNvSpPr>
          <p:nvPr/>
        </p:nvSpPr>
        <p:spPr>
          <a:xfrm>
            <a:off x="1066800" y="1866900"/>
            <a:ext cx="10590317" cy="9132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외부 데이터 결합 과정</a:t>
            </a:r>
            <a:endParaRPr kumimoji="0" lang="ko-KR" altLang="en-US" sz="2800" b="0" i="0" u="none" kern="1200" cap="none" spc="0" normalizeH="0" baseline="30000" noProof="0" dirty="0">
              <a:ln>
                <a:noFill/>
              </a:ln>
              <a:effectLst/>
              <a:uLnTx/>
              <a:uFillTx/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3" name="Object 42">
            <a:extLst>
              <a:ext uri="{FF2B5EF4-FFF2-40B4-BE49-F238E27FC236}">
                <a16:creationId xmlns:a16="http://schemas.microsoft.com/office/drawing/2014/main" id="{00F03C9E-325F-417F-8DBD-95CAE74C4E1D}"/>
              </a:ext>
            </a:extLst>
          </p:cNvPr>
          <p:cNvSpPr txBox="1"/>
          <p:nvPr/>
        </p:nvSpPr>
        <p:spPr>
          <a:xfrm>
            <a:off x="991126" y="837069"/>
            <a:ext cx="15531093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4000">
                <a:solidFill>
                  <a:srgbClr val="35363A"/>
                </a:solidFill>
                <a:latin typeface="Jalnan OTF" pitchFamily="34" charset="0"/>
                <a:cs typeface="Jalnan OTF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분석 내용 및 결과 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: 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차량 종류 예측 모델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34" name="Object 43">
            <a:extLst>
              <a:ext uri="{FF2B5EF4-FFF2-40B4-BE49-F238E27FC236}">
                <a16:creationId xmlns:a16="http://schemas.microsoft.com/office/drawing/2014/main" id="{89E06A8D-514C-4A69-9070-2D34921823E4}"/>
              </a:ext>
            </a:extLst>
          </p:cNvPr>
          <p:cNvSpPr txBox="1"/>
          <p:nvPr/>
        </p:nvSpPr>
        <p:spPr>
          <a:xfrm>
            <a:off x="1009302" y="495300"/>
            <a:ext cx="588720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0" cap="none" spc="-100" normalizeH="0" baseline="0" noProof="0" dirty="0">
                <a:ln>
                  <a:noFill/>
                </a:ln>
                <a:solidFill>
                  <a:srgbClr val="787878"/>
                </a:solidFill>
                <a:effectLst/>
                <a:uLnTx/>
                <a:uFillTx/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+mn-cs"/>
              </a:rPr>
              <a:t>2. PM</a:t>
            </a:r>
            <a:r>
              <a:rPr kumimoji="0" lang="ko-KR" altLang="en-US" sz="2000" b="0" i="0" u="none" strike="noStrike" kern="0" cap="none" spc="-100" normalizeH="0" baseline="0" noProof="0" dirty="0">
                <a:ln>
                  <a:noFill/>
                </a:ln>
                <a:solidFill>
                  <a:srgbClr val="787878"/>
                </a:solidFill>
                <a:effectLst/>
                <a:uLnTx/>
                <a:uFillTx/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+mn-cs"/>
              </a:rPr>
              <a:t>과 다른 차종 차이</a:t>
            </a:r>
            <a:endParaRPr kumimoji="0" lang="en-US" sz="2000" b="0" i="0" u="none" strike="noStrike" kern="0" cap="none" spc="-100" normalizeH="0" baseline="0" noProof="0" dirty="0">
              <a:ln>
                <a:noFill/>
              </a:ln>
              <a:solidFill>
                <a:srgbClr val="787878"/>
              </a:solidFill>
              <a:effectLst/>
              <a:uLnTx/>
              <a:uFillTx/>
              <a:latin typeface="여기어때 잘난체 OTF" panose="020B0600000101010101" pitchFamily="34" charset="-127"/>
              <a:ea typeface="여기어때 잘난체 OTF" panose="020B0600000101010101" pitchFamily="34" charset="-127"/>
              <a:cs typeface="+mn-cs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AC53505-C43F-491E-B66C-DB951DAA2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7853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1" name="그룹 1011"/>
          <p:cNvGrpSpPr/>
          <p:nvPr/>
        </p:nvGrpSpPr>
        <p:grpSpPr>
          <a:xfrm>
            <a:off x="977358" y="1678192"/>
            <a:ext cx="16330999" cy="55418"/>
            <a:chOff x="977358" y="1220958"/>
            <a:chExt cx="16330999" cy="55418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77358" y="1220958"/>
              <a:ext cx="16330999" cy="55418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977358" y="9202882"/>
            <a:ext cx="16330999" cy="55418"/>
            <a:chOff x="977358" y="9073658"/>
            <a:chExt cx="16330999" cy="55418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77358" y="9073658"/>
              <a:ext cx="16330999" cy="55418"/>
            </a:xfrm>
            <a:prstGeom prst="rect">
              <a:avLst/>
            </a:prstGeom>
          </p:spPr>
        </p:pic>
      </p:grpSp>
      <p:sp>
        <p:nvSpPr>
          <p:cNvPr id="50" name="Object 50"/>
          <p:cNvSpPr txBox="1"/>
          <p:nvPr/>
        </p:nvSpPr>
        <p:spPr>
          <a:xfrm>
            <a:off x="13868400" y="9410700"/>
            <a:ext cx="354157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0" cap="none" spc="-100" normalizeH="0" baseline="0" noProof="0" dirty="0">
                <a:ln>
                  <a:noFill/>
                </a:ln>
                <a:solidFill>
                  <a:srgbClr val="9E9E9E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-Core Dream 4 Regular" pitchFamily="34" charset="0"/>
              </a:rPr>
              <a:t>도로교통공단 서울지부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pic>
        <p:nvPicPr>
          <p:cNvPr id="44" name="그림 43" descr="텍스트이(가) 표시된 사진&#10;&#10;자동 생성된 설명">
            <a:extLst>
              <a:ext uri="{FF2B5EF4-FFF2-40B4-BE49-F238E27FC236}">
                <a16:creationId xmlns:a16="http://schemas.microsoft.com/office/drawing/2014/main" id="{3C32C3C7-B828-4DA8-933A-AF7F5C935D4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06" t="37395" r="606" b="37554"/>
          <a:stretch/>
        </p:blipFill>
        <p:spPr>
          <a:xfrm>
            <a:off x="838200" y="9234666"/>
            <a:ext cx="2002044" cy="709434"/>
          </a:xfrm>
          <a:prstGeom prst="rect">
            <a:avLst/>
          </a:prstGeom>
        </p:spPr>
      </p:pic>
      <p:sp>
        <p:nvSpPr>
          <p:cNvPr id="32" name="제목 1">
            <a:extLst>
              <a:ext uri="{FF2B5EF4-FFF2-40B4-BE49-F238E27FC236}">
                <a16:creationId xmlns:a16="http://schemas.microsoft.com/office/drawing/2014/main" id="{2A6BBE6F-5791-42CD-8D87-D2F2E711CDE6}"/>
              </a:ext>
            </a:extLst>
          </p:cNvPr>
          <p:cNvSpPr txBox="1">
            <a:spLocks/>
          </p:cNvSpPr>
          <p:nvPr/>
        </p:nvSpPr>
        <p:spPr>
          <a:xfrm>
            <a:off x="1066800" y="1866900"/>
            <a:ext cx="10590317" cy="9132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외부 데이터 결합 과정</a:t>
            </a:r>
            <a:endParaRPr kumimoji="0" lang="ko-KR" altLang="en-US" sz="2800" b="0" i="0" u="none" strike="noStrike" kern="120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graphicFrame>
        <p:nvGraphicFramePr>
          <p:cNvPr id="132" name="표 4">
            <a:extLst>
              <a:ext uri="{FF2B5EF4-FFF2-40B4-BE49-F238E27FC236}">
                <a16:creationId xmlns:a16="http://schemas.microsoft.com/office/drawing/2014/main" id="{AD0C400A-4AA1-435C-ADD1-0E4610C85A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3494187"/>
              </p:ext>
            </p:extLst>
          </p:nvPr>
        </p:nvGraphicFramePr>
        <p:xfrm>
          <a:off x="3124200" y="2848908"/>
          <a:ext cx="3814088" cy="6004560"/>
        </p:xfrm>
        <a:graphic>
          <a:graphicData uri="http://schemas.openxmlformats.org/drawingml/2006/table">
            <a:tbl>
              <a:tblPr firstRow="1">
                <a:tableStyleId>{793D81CF-94F2-401A-BA57-92F5A7B2D0C5}</a:tableStyleId>
              </a:tblPr>
              <a:tblGrid>
                <a:gridCol w="3814088">
                  <a:extLst>
                    <a:ext uri="{9D8B030D-6E8A-4147-A177-3AD203B41FA5}">
                      <a16:colId xmlns:a16="http://schemas.microsoft.com/office/drawing/2014/main" val="4038941325"/>
                    </a:ext>
                  </a:extLst>
                </a:gridCol>
              </a:tblGrid>
              <a:tr h="46129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2800" b="1" dirty="0">
                          <a:solidFill>
                            <a:schemeClr val="bg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외부데이터 추가 변수</a:t>
                      </a:r>
                    </a:p>
                  </a:txBody>
                  <a:tcPr>
                    <a:solidFill>
                      <a:srgbClr val="38D1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0069936"/>
                  </a:ext>
                </a:extLst>
              </a:tr>
              <a:tr h="56893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2400" b="0" dirty="0" err="1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Busstop_n</a:t>
                      </a:r>
                      <a:endParaRPr lang="en-US" altLang="ko-KR" sz="2400" b="0" dirty="0">
                        <a:solidFill>
                          <a:schemeClr val="tx1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버스정류장 수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088999"/>
                  </a:ext>
                </a:extLst>
              </a:tr>
              <a:tr h="56893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2400" b="0" dirty="0" err="1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Subway_n</a:t>
                      </a:r>
                      <a:endParaRPr lang="en-US" altLang="ko-KR" sz="2400" b="0" dirty="0">
                        <a:solidFill>
                          <a:schemeClr val="tx1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지하철 수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5175570"/>
                  </a:ext>
                </a:extLst>
              </a:tr>
              <a:tr h="56893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2400" b="0" dirty="0" err="1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Tree_n</a:t>
                      </a:r>
                      <a:endParaRPr lang="en-US" altLang="ko-KR" sz="2400" b="0" dirty="0">
                        <a:solidFill>
                          <a:schemeClr val="tx1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가로수 개수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624398"/>
                  </a:ext>
                </a:extLst>
              </a:tr>
              <a:tr h="56893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2400" b="0" kern="1200" dirty="0" err="1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Road_num</a:t>
                      </a:r>
                      <a:endParaRPr lang="en-US" altLang="ko-KR" sz="2400" b="0" kern="1200" dirty="0">
                        <a:solidFill>
                          <a:schemeClr val="tx1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교차도로 수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7301290"/>
                  </a:ext>
                </a:extLst>
              </a:tr>
              <a:tr h="56893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2400" b="0" dirty="0" err="1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SchoolArea</a:t>
                      </a:r>
                      <a:endParaRPr lang="en-US" altLang="ko-KR" sz="2400" b="0" dirty="0">
                        <a:solidFill>
                          <a:schemeClr val="tx1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어린이보호구역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2803958"/>
                  </a:ext>
                </a:extLst>
              </a:tr>
              <a:tr h="56893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2400" b="0" kern="1200" dirty="0" err="1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SilverArea</a:t>
                      </a:r>
                      <a:endParaRPr lang="en-US" altLang="ko-KR" sz="2400" b="0" kern="1200" dirty="0">
                        <a:solidFill>
                          <a:schemeClr val="tx1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노인보호구역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8367917"/>
                  </a:ext>
                </a:extLst>
              </a:tr>
              <a:tr h="56893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2400" b="0" kern="1200" dirty="0" err="1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BicycleArea</a:t>
                      </a:r>
                      <a:endParaRPr lang="en-US" altLang="ko-KR" sz="2400" b="0" kern="1200" dirty="0">
                        <a:solidFill>
                          <a:schemeClr val="tx1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자전거도로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0523993"/>
                  </a:ext>
                </a:extLst>
              </a:tr>
              <a:tr h="13678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200" b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…</a:t>
                      </a:r>
                      <a:endParaRPr lang="ko-KR" altLang="en-US" sz="3200" b="0" dirty="0">
                        <a:solidFill>
                          <a:schemeClr val="tx1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1957456"/>
                  </a:ext>
                </a:extLst>
              </a:tr>
            </a:tbl>
          </a:graphicData>
        </a:graphic>
      </p:graphicFrame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8DC375C2-EF14-45BA-A27E-026753E1DC72}"/>
              </a:ext>
            </a:extLst>
          </p:cNvPr>
          <p:cNvSpPr/>
          <p:nvPr/>
        </p:nvSpPr>
        <p:spPr>
          <a:xfrm>
            <a:off x="7086600" y="3355598"/>
            <a:ext cx="8229589" cy="2797881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 w="19050">
                <a:solidFill>
                  <a:srgbClr val="000000"/>
                </a:solidFill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BDF18106-B037-4598-B270-48E4213E517A}"/>
              </a:ext>
            </a:extLst>
          </p:cNvPr>
          <p:cNvSpPr txBox="1"/>
          <p:nvPr/>
        </p:nvSpPr>
        <p:spPr>
          <a:xfrm>
            <a:off x="7086600" y="3355598"/>
            <a:ext cx="6720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defRPr/>
            </a:pPr>
            <a:r>
              <a:rPr lang="en-US" altLang="ko-KR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Case 1. </a:t>
            </a:r>
            <a:r>
              <a:rPr lang="ko-KR" altLang="en-US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사고지점 기준으로 버퍼를 생성</a:t>
            </a:r>
            <a:r>
              <a:rPr lang="en-US" altLang="ko-KR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카운트 된 객체의 개수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922F84C4-58DB-479A-B036-09D82DE7788F}"/>
              </a:ext>
            </a:extLst>
          </p:cNvPr>
          <p:cNvSpPr txBox="1"/>
          <p:nvPr/>
        </p:nvSpPr>
        <p:spPr>
          <a:xfrm>
            <a:off x="10972800" y="3771900"/>
            <a:ext cx="4191000" cy="7898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50000"/>
              </a:lnSpc>
              <a:defRPr/>
            </a:pP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각 객체마다 다른 버퍼 범위를 설정하여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사고지점 별 객체의 개수를 변수로 추가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403A5F42-31B4-4270-80DC-53CDC29415EC}"/>
              </a:ext>
            </a:extLst>
          </p:cNvPr>
          <p:cNvSpPr txBox="1"/>
          <p:nvPr/>
        </p:nvSpPr>
        <p:spPr>
          <a:xfrm>
            <a:off x="10972800" y="4722534"/>
            <a:ext cx="1399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defRPr/>
            </a:pPr>
            <a:r>
              <a:rPr lang="ko-KR" altLang="en-US" sz="16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활용데이터 </a:t>
            </a:r>
          </a:p>
        </p:txBody>
      </p:sp>
      <p:sp>
        <p:nvSpPr>
          <p:cNvPr id="139" name="사각형: 둥근 모서리 138">
            <a:extLst>
              <a:ext uri="{FF2B5EF4-FFF2-40B4-BE49-F238E27FC236}">
                <a16:creationId xmlns:a16="http://schemas.microsoft.com/office/drawing/2014/main" id="{1BBF24B9-900C-408A-88C1-5546C499446B}"/>
              </a:ext>
            </a:extLst>
          </p:cNvPr>
          <p:cNvSpPr/>
          <p:nvPr/>
        </p:nvSpPr>
        <p:spPr>
          <a:xfrm>
            <a:off x="12209889" y="4714196"/>
            <a:ext cx="2745177" cy="1220060"/>
          </a:xfrm>
          <a:prstGeom prst="roundRect">
            <a:avLst>
              <a:gd name="adj" fmla="val 7453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서울시 버스정류소 위치 정보</a:t>
            </a:r>
            <a:endParaRPr kumimoji="0" lang="en-US" altLang="ko-KR" sz="14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defTabSz="91440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서울시 지하철 위치 정보</a:t>
            </a:r>
            <a:endParaRPr kumimoji="0" lang="en-US" altLang="ko-KR" sz="14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defTabSz="91440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서울시 가로수 위치 정보</a:t>
            </a:r>
            <a:endParaRPr kumimoji="0" lang="en-US" altLang="ko-KR" sz="14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defTabSz="91440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서울시 도로데이터 위치 정보</a:t>
            </a:r>
          </a:p>
        </p:txBody>
      </p:sp>
      <p:sp>
        <p:nvSpPr>
          <p:cNvPr id="140" name="사각형: 둥근 모서리 139">
            <a:extLst>
              <a:ext uri="{FF2B5EF4-FFF2-40B4-BE49-F238E27FC236}">
                <a16:creationId xmlns:a16="http://schemas.microsoft.com/office/drawing/2014/main" id="{86F72746-6603-4FF0-8BE5-6E8B969043C8}"/>
              </a:ext>
            </a:extLst>
          </p:cNvPr>
          <p:cNvSpPr/>
          <p:nvPr/>
        </p:nvSpPr>
        <p:spPr>
          <a:xfrm>
            <a:off x="7453824" y="3854816"/>
            <a:ext cx="3389339" cy="2214005"/>
          </a:xfrm>
          <a:prstGeom prst="roundRect">
            <a:avLst>
              <a:gd name="adj" fmla="val 7453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+mn-cs"/>
            </a:endParaRPr>
          </a:p>
        </p:txBody>
      </p:sp>
      <p:sp>
        <p:nvSpPr>
          <p:cNvPr id="141" name="타원 140">
            <a:extLst>
              <a:ext uri="{FF2B5EF4-FFF2-40B4-BE49-F238E27FC236}">
                <a16:creationId xmlns:a16="http://schemas.microsoft.com/office/drawing/2014/main" id="{080CF5E8-B604-430F-AA29-A0DDA1F3DDEF}"/>
              </a:ext>
            </a:extLst>
          </p:cNvPr>
          <p:cNvSpPr/>
          <p:nvPr/>
        </p:nvSpPr>
        <p:spPr>
          <a:xfrm>
            <a:off x="7696200" y="3928801"/>
            <a:ext cx="1647627" cy="1647627"/>
          </a:xfrm>
          <a:prstGeom prst="ellipse">
            <a:avLst/>
          </a:prstGeom>
          <a:solidFill>
            <a:srgbClr val="7AE0B8">
              <a:alpha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2" name="별: 꼭짓점 8개 141">
            <a:extLst>
              <a:ext uri="{FF2B5EF4-FFF2-40B4-BE49-F238E27FC236}">
                <a16:creationId xmlns:a16="http://schemas.microsoft.com/office/drawing/2014/main" id="{808BD2DC-94A7-4260-B66C-25CF00C54FBE}"/>
              </a:ext>
            </a:extLst>
          </p:cNvPr>
          <p:cNvSpPr/>
          <p:nvPr/>
        </p:nvSpPr>
        <p:spPr>
          <a:xfrm>
            <a:off x="8377772" y="4610373"/>
            <a:ext cx="284482" cy="284482"/>
          </a:xfrm>
          <a:prstGeom prst="star8">
            <a:avLst>
              <a:gd name="adj" fmla="val 18534"/>
            </a:avLst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3" name="타원 142">
            <a:extLst>
              <a:ext uri="{FF2B5EF4-FFF2-40B4-BE49-F238E27FC236}">
                <a16:creationId xmlns:a16="http://schemas.microsoft.com/office/drawing/2014/main" id="{2C333D84-DDEE-4410-9B1E-5FEB8DE2CCC5}"/>
              </a:ext>
            </a:extLst>
          </p:cNvPr>
          <p:cNvSpPr/>
          <p:nvPr/>
        </p:nvSpPr>
        <p:spPr>
          <a:xfrm>
            <a:off x="8791773" y="4229100"/>
            <a:ext cx="1647627" cy="1647627"/>
          </a:xfrm>
          <a:prstGeom prst="ellipse">
            <a:avLst/>
          </a:prstGeom>
          <a:solidFill>
            <a:srgbClr val="7AE0B8">
              <a:alpha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44" name="그래픽 143" descr="기차 단색으로 채워진">
            <a:extLst>
              <a:ext uri="{FF2B5EF4-FFF2-40B4-BE49-F238E27FC236}">
                <a16:creationId xmlns:a16="http://schemas.microsoft.com/office/drawing/2014/main" id="{87AF477C-526D-413A-B6FF-6A434630B08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16205" y="5067300"/>
            <a:ext cx="289595" cy="289595"/>
          </a:xfrm>
          <a:prstGeom prst="rect">
            <a:avLst/>
          </a:prstGeom>
        </p:spPr>
      </p:pic>
      <p:pic>
        <p:nvPicPr>
          <p:cNvPr id="145" name="그래픽 144" descr="전나무 단색으로 채워진">
            <a:extLst>
              <a:ext uri="{FF2B5EF4-FFF2-40B4-BE49-F238E27FC236}">
                <a16:creationId xmlns:a16="http://schemas.microsoft.com/office/drawing/2014/main" id="{C423B3D7-7483-45A1-B892-63D52229D00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977291" y="4629076"/>
            <a:ext cx="265779" cy="265779"/>
          </a:xfrm>
          <a:prstGeom prst="rect">
            <a:avLst/>
          </a:prstGeom>
        </p:spPr>
      </p:pic>
      <p:pic>
        <p:nvPicPr>
          <p:cNvPr id="146" name="그래픽 145" descr="전나무 단색으로 채워진">
            <a:extLst>
              <a:ext uri="{FF2B5EF4-FFF2-40B4-BE49-F238E27FC236}">
                <a16:creationId xmlns:a16="http://schemas.microsoft.com/office/drawing/2014/main" id="{D1340EC1-C526-4AA7-B99F-C6FFD722E2E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662254" y="4280118"/>
            <a:ext cx="265779" cy="265779"/>
          </a:xfrm>
          <a:prstGeom prst="rect">
            <a:avLst/>
          </a:prstGeom>
        </p:spPr>
      </p:pic>
      <p:pic>
        <p:nvPicPr>
          <p:cNvPr id="147" name="그래픽 146" descr="전나무 단색으로 채워진">
            <a:extLst>
              <a:ext uri="{FF2B5EF4-FFF2-40B4-BE49-F238E27FC236}">
                <a16:creationId xmlns:a16="http://schemas.microsoft.com/office/drawing/2014/main" id="{E0360DED-1573-4F27-A8DC-D57E8D3A147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50637" y="3935893"/>
            <a:ext cx="265779" cy="265779"/>
          </a:xfrm>
          <a:prstGeom prst="rect">
            <a:avLst/>
          </a:prstGeom>
        </p:spPr>
      </p:pic>
      <p:sp>
        <p:nvSpPr>
          <p:cNvPr id="148" name="별: 꼭짓점 8개 147">
            <a:extLst>
              <a:ext uri="{FF2B5EF4-FFF2-40B4-BE49-F238E27FC236}">
                <a16:creationId xmlns:a16="http://schemas.microsoft.com/office/drawing/2014/main" id="{2BEB3BB5-3608-4261-9651-C42A4F954D93}"/>
              </a:ext>
            </a:extLst>
          </p:cNvPr>
          <p:cNvSpPr/>
          <p:nvPr/>
        </p:nvSpPr>
        <p:spPr>
          <a:xfrm>
            <a:off x="9337206" y="4987547"/>
            <a:ext cx="284482" cy="284482"/>
          </a:xfrm>
          <a:prstGeom prst="star8">
            <a:avLst>
              <a:gd name="adj" fmla="val 18534"/>
            </a:avLst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49" name="그래픽 148" descr="버스 단색으로 채워진">
            <a:extLst>
              <a:ext uri="{FF2B5EF4-FFF2-40B4-BE49-F238E27FC236}">
                <a16:creationId xmlns:a16="http://schemas.microsoft.com/office/drawing/2014/main" id="{352E92FA-532C-4BC3-A008-94307A50257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90864" y="5524500"/>
            <a:ext cx="315136" cy="315136"/>
          </a:xfrm>
          <a:prstGeom prst="rect">
            <a:avLst/>
          </a:prstGeom>
        </p:spPr>
      </p:pic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59AC8FAD-30CD-4D64-B169-945C48CEB190}"/>
              </a:ext>
            </a:extLst>
          </p:cNvPr>
          <p:cNvSpPr/>
          <p:nvPr/>
        </p:nvSpPr>
        <p:spPr>
          <a:xfrm>
            <a:off x="7086599" y="6168862"/>
            <a:ext cx="8229589" cy="2708438"/>
          </a:xfrm>
          <a:prstGeom prst="rect">
            <a:avLst/>
          </a:prstGeom>
          <a:ln w="19050">
            <a:solidFill>
              <a:srgbClr val="0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 w="12700">
                <a:solidFill>
                  <a:schemeClr val="tx1"/>
                </a:solidFill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197F42EA-CB5B-4205-B837-D9D6278D177B}"/>
              </a:ext>
            </a:extLst>
          </p:cNvPr>
          <p:cNvSpPr txBox="1"/>
          <p:nvPr/>
        </p:nvSpPr>
        <p:spPr>
          <a:xfrm>
            <a:off x="7090549" y="6182077"/>
            <a:ext cx="6110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defRPr/>
            </a:pPr>
            <a:r>
              <a:rPr lang="en-US" altLang="ko-KR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Case 2. </a:t>
            </a:r>
            <a:r>
              <a:rPr lang="ko-KR" altLang="en-US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영역</a:t>
            </a:r>
            <a:r>
              <a:rPr lang="en-US" altLang="ko-KR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버퍼 생성</a:t>
            </a:r>
            <a:r>
              <a:rPr lang="en-US" altLang="ko-KR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영역 내 사고지점 포함 여부 적용</a:t>
            </a:r>
          </a:p>
        </p:txBody>
      </p:sp>
      <p:sp>
        <p:nvSpPr>
          <p:cNvPr id="150" name="사각형: 둥근 모서리 149">
            <a:extLst>
              <a:ext uri="{FF2B5EF4-FFF2-40B4-BE49-F238E27FC236}">
                <a16:creationId xmlns:a16="http://schemas.microsoft.com/office/drawing/2014/main" id="{6EECC831-6867-4739-A09A-C650BEF99E67}"/>
              </a:ext>
            </a:extLst>
          </p:cNvPr>
          <p:cNvSpPr/>
          <p:nvPr/>
        </p:nvSpPr>
        <p:spPr>
          <a:xfrm>
            <a:off x="7468826" y="6694899"/>
            <a:ext cx="3389339" cy="2080927"/>
          </a:xfrm>
          <a:prstGeom prst="roundRect">
            <a:avLst>
              <a:gd name="adj" fmla="val 7453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+mn-cs"/>
            </a:endParaRPr>
          </a:p>
        </p:txBody>
      </p:sp>
      <p:sp>
        <p:nvSpPr>
          <p:cNvPr id="151" name="타원 150">
            <a:extLst>
              <a:ext uri="{FF2B5EF4-FFF2-40B4-BE49-F238E27FC236}">
                <a16:creationId xmlns:a16="http://schemas.microsoft.com/office/drawing/2014/main" id="{C438547A-BEDB-4D56-B147-111DE5E122F0}"/>
              </a:ext>
            </a:extLst>
          </p:cNvPr>
          <p:cNvSpPr/>
          <p:nvPr/>
        </p:nvSpPr>
        <p:spPr>
          <a:xfrm>
            <a:off x="8915400" y="6948284"/>
            <a:ext cx="1647627" cy="1647628"/>
          </a:xfrm>
          <a:prstGeom prst="ellipse">
            <a:avLst/>
          </a:prstGeom>
          <a:solidFill>
            <a:srgbClr val="38D19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52" name="그룹 151">
            <a:extLst>
              <a:ext uri="{FF2B5EF4-FFF2-40B4-BE49-F238E27FC236}">
                <a16:creationId xmlns:a16="http://schemas.microsoft.com/office/drawing/2014/main" id="{8B426A72-FBE6-4CF9-BEBA-6AD81D619433}"/>
              </a:ext>
            </a:extLst>
          </p:cNvPr>
          <p:cNvGrpSpPr/>
          <p:nvPr/>
        </p:nvGrpSpPr>
        <p:grpSpPr>
          <a:xfrm>
            <a:off x="9894246" y="7697692"/>
            <a:ext cx="144676" cy="159988"/>
            <a:chOff x="6768923" y="1329223"/>
            <a:chExt cx="251308" cy="283988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8CA5DBD6-D4E5-4DE2-BAC7-3134A44CAB5F}"/>
                </a:ext>
              </a:extLst>
            </p:cNvPr>
            <p:cNvSpPr/>
            <p:nvPr/>
          </p:nvSpPr>
          <p:spPr>
            <a:xfrm>
              <a:off x="6768923" y="1480939"/>
              <a:ext cx="251308" cy="132272"/>
            </a:xfrm>
            <a:prstGeom prst="rect">
              <a:avLst/>
            </a:prstGeom>
            <a:grpFill/>
            <a:ln w="12700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54" name="이등변 삼각형 153">
              <a:extLst>
                <a:ext uri="{FF2B5EF4-FFF2-40B4-BE49-F238E27FC236}">
                  <a16:creationId xmlns:a16="http://schemas.microsoft.com/office/drawing/2014/main" id="{9E82EF9E-2236-498A-B38F-6F5BAB935128}"/>
                </a:ext>
              </a:extLst>
            </p:cNvPr>
            <p:cNvSpPr/>
            <p:nvPr/>
          </p:nvSpPr>
          <p:spPr>
            <a:xfrm rot="5400000">
              <a:off x="6881307" y="1331926"/>
              <a:ext cx="119411" cy="114005"/>
            </a:xfrm>
            <a:prstGeom prst="triangle">
              <a:avLst/>
            </a:prstGeom>
            <a:grpFill/>
            <a:ln w="12700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55" name="별: 꼭짓점 8개 154">
            <a:extLst>
              <a:ext uri="{FF2B5EF4-FFF2-40B4-BE49-F238E27FC236}">
                <a16:creationId xmlns:a16="http://schemas.microsoft.com/office/drawing/2014/main" id="{5DF5795C-14F0-40E3-B528-060A00265DFC}"/>
              </a:ext>
            </a:extLst>
          </p:cNvPr>
          <p:cNvSpPr/>
          <p:nvPr/>
        </p:nvSpPr>
        <p:spPr>
          <a:xfrm>
            <a:off x="10210800" y="7411338"/>
            <a:ext cx="284482" cy="284482"/>
          </a:xfrm>
          <a:prstGeom prst="star8">
            <a:avLst>
              <a:gd name="adj" fmla="val 18534"/>
            </a:avLst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6" name="타원 155">
            <a:extLst>
              <a:ext uri="{FF2B5EF4-FFF2-40B4-BE49-F238E27FC236}">
                <a16:creationId xmlns:a16="http://schemas.microsoft.com/office/drawing/2014/main" id="{C9419A71-037E-42D4-A5CC-FFC9CDF78731}"/>
              </a:ext>
            </a:extLst>
          </p:cNvPr>
          <p:cNvSpPr/>
          <p:nvPr/>
        </p:nvSpPr>
        <p:spPr>
          <a:xfrm>
            <a:off x="7772400" y="6990806"/>
            <a:ext cx="1647627" cy="1647628"/>
          </a:xfrm>
          <a:prstGeom prst="ellipse">
            <a:avLst/>
          </a:prstGeom>
          <a:solidFill>
            <a:schemeClr val="bg1">
              <a:lumMod val="95000"/>
              <a:alpha val="5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7" name="별: 꼭짓점 8개 156">
            <a:extLst>
              <a:ext uri="{FF2B5EF4-FFF2-40B4-BE49-F238E27FC236}">
                <a16:creationId xmlns:a16="http://schemas.microsoft.com/office/drawing/2014/main" id="{8560B46D-CFEA-4CA7-88DF-2319A63A5779}"/>
              </a:ext>
            </a:extLst>
          </p:cNvPr>
          <p:cNvSpPr/>
          <p:nvPr/>
        </p:nvSpPr>
        <p:spPr>
          <a:xfrm>
            <a:off x="8991600" y="7640923"/>
            <a:ext cx="284482" cy="284482"/>
          </a:xfrm>
          <a:prstGeom prst="star8">
            <a:avLst>
              <a:gd name="adj" fmla="val 18534"/>
            </a:avLst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8" name="별: 꼭짓점 8개 157">
            <a:extLst>
              <a:ext uri="{FF2B5EF4-FFF2-40B4-BE49-F238E27FC236}">
                <a16:creationId xmlns:a16="http://schemas.microsoft.com/office/drawing/2014/main" id="{86F07D98-5391-430E-9BF0-8E49ED28D69E}"/>
              </a:ext>
            </a:extLst>
          </p:cNvPr>
          <p:cNvSpPr/>
          <p:nvPr/>
        </p:nvSpPr>
        <p:spPr>
          <a:xfrm>
            <a:off x="7752227" y="6806043"/>
            <a:ext cx="284482" cy="284482"/>
          </a:xfrm>
          <a:prstGeom prst="star8">
            <a:avLst>
              <a:gd name="adj" fmla="val 18534"/>
            </a:avLst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9" name="별: 꼭짓점 8개 158">
            <a:extLst>
              <a:ext uri="{FF2B5EF4-FFF2-40B4-BE49-F238E27FC236}">
                <a16:creationId xmlns:a16="http://schemas.microsoft.com/office/drawing/2014/main" id="{09831126-0AF7-4BCF-9CD9-44CB43DE4F60}"/>
              </a:ext>
            </a:extLst>
          </p:cNvPr>
          <p:cNvSpPr/>
          <p:nvPr/>
        </p:nvSpPr>
        <p:spPr>
          <a:xfrm>
            <a:off x="7830106" y="7672380"/>
            <a:ext cx="284482" cy="284482"/>
          </a:xfrm>
          <a:prstGeom prst="star8">
            <a:avLst>
              <a:gd name="adj" fmla="val 18534"/>
            </a:avLst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7B7980D2-AD92-4428-A5DC-89FC0F9E4B27}"/>
              </a:ext>
            </a:extLst>
          </p:cNvPr>
          <p:cNvSpPr txBox="1"/>
          <p:nvPr/>
        </p:nvSpPr>
        <p:spPr>
          <a:xfrm>
            <a:off x="10972800" y="7623194"/>
            <a:ext cx="1399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defRPr/>
            </a:pPr>
            <a:r>
              <a:rPr lang="ko-KR" altLang="en-US" sz="16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활용데이터 </a:t>
            </a:r>
          </a:p>
        </p:txBody>
      </p:sp>
      <p:sp>
        <p:nvSpPr>
          <p:cNvPr id="161" name="사각형: 둥근 모서리 160">
            <a:extLst>
              <a:ext uri="{FF2B5EF4-FFF2-40B4-BE49-F238E27FC236}">
                <a16:creationId xmlns:a16="http://schemas.microsoft.com/office/drawing/2014/main" id="{9F798084-6C51-400B-BFB5-2D212F31C685}"/>
              </a:ext>
            </a:extLst>
          </p:cNvPr>
          <p:cNvSpPr/>
          <p:nvPr/>
        </p:nvSpPr>
        <p:spPr>
          <a:xfrm>
            <a:off x="12195952" y="7550767"/>
            <a:ext cx="3196448" cy="1023945"/>
          </a:xfrm>
          <a:prstGeom prst="roundRect">
            <a:avLst>
              <a:gd name="adj" fmla="val 7453"/>
            </a:avLst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서울시 어린이 보호구역 표준데이터</a:t>
            </a:r>
          </a:p>
          <a:p>
            <a:pPr marL="0" marR="0" lvl="0" indent="0" defTabSz="91440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서울시 노인 보호구역 표준데이터</a:t>
            </a:r>
          </a:p>
          <a:p>
            <a:pPr marL="0" marR="0" lvl="0" indent="0" defTabSz="91440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서울시 자전거도로 현황 통계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A87384CB-ABB4-49B0-9C80-3A918C76911B}"/>
              </a:ext>
            </a:extLst>
          </p:cNvPr>
          <p:cNvSpPr txBox="1"/>
          <p:nvPr/>
        </p:nvSpPr>
        <p:spPr>
          <a:xfrm>
            <a:off x="10972800" y="6667500"/>
            <a:ext cx="4114795" cy="7898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50000"/>
              </a:lnSpc>
              <a:defRPr/>
            </a:pP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사고지점이 영역 버퍼 내에 있으면 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1, 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아니면 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 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값을 부여하여 변수 추가</a:t>
            </a:r>
          </a:p>
        </p:txBody>
      </p:sp>
      <p:sp>
        <p:nvSpPr>
          <p:cNvPr id="46" name="Object 42">
            <a:extLst>
              <a:ext uri="{FF2B5EF4-FFF2-40B4-BE49-F238E27FC236}">
                <a16:creationId xmlns:a16="http://schemas.microsoft.com/office/drawing/2014/main" id="{AB460AB4-B846-462B-B364-8C7F26394E1F}"/>
              </a:ext>
            </a:extLst>
          </p:cNvPr>
          <p:cNvSpPr txBox="1"/>
          <p:nvPr/>
        </p:nvSpPr>
        <p:spPr>
          <a:xfrm>
            <a:off x="991126" y="837069"/>
            <a:ext cx="15531093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4000">
                <a:solidFill>
                  <a:srgbClr val="35363A"/>
                </a:solidFill>
                <a:latin typeface="Jalnan OTF" pitchFamily="34" charset="0"/>
                <a:cs typeface="Jalnan OTF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분석 내용 및 결과 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: 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차량 종류 예측 모델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42" name="Object 43">
            <a:extLst>
              <a:ext uri="{FF2B5EF4-FFF2-40B4-BE49-F238E27FC236}">
                <a16:creationId xmlns:a16="http://schemas.microsoft.com/office/drawing/2014/main" id="{7AF10AFF-A251-4C68-9CA4-F9032BA53C0A}"/>
              </a:ext>
            </a:extLst>
          </p:cNvPr>
          <p:cNvSpPr txBox="1"/>
          <p:nvPr/>
        </p:nvSpPr>
        <p:spPr>
          <a:xfrm>
            <a:off x="1009302" y="495300"/>
            <a:ext cx="588720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0" cap="none" spc="-100" normalizeH="0" baseline="0" noProof="0" dirty="0">
                <a:ln>
                  <a:noFill/>
                </a:ln>
                <a:solidFill>
                  <a:srgbClr val="787878"/>
                </a:solidFill>
                <a:effectLst/>
                <a:uLnTx/>
                <a:uFillTx/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+mn-cs"/>
              </a:rPr>
              <a:t>2. PM</a:t>
            </a:r>
            <a:r>
              <a:rPr kumimoji="0" lang="ko-KR" altLang="en-US" sz="2000" b="0" i="0" u="none" strike="noStrike" kern="0" cap="none" spc="-100" normalizeH="0" baseline="0" noProof="0" dirty="0">
                <a:ln>
                  <a:noFill/>
                </a:ln>
                <a:solidFill>
                  <a:srgbClr val="787878"/>
                </a:solidFill>
                <a:effectLst/>
                <a:uLnTx/>
                <a:uFillTx/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+mn-cs"/>
              </a:rPr>
              <a:t>과 다른 차종 차이</a:t>
            </a:r>
            <a:endParaRPr kumimoji="0" lang="en-US" sz="2000" b="0" i="0" u="none" strike="noStrike" kern="0" cap="none" spc="-100" normalizeH="0" baseline="0" noProof="0" dirty="0">
              <a:ln>
                <a:noFill/>
              </a:ln>
              <a:solidFill>
                <a:srgbClr val="787878"/>
              </a:solidFill>
              <a:effectLst/>
              <a:uLnTx/>
              <a:uFillTx/>
              <a:latin typeface="여기어때 잘난체 OTF" panose="020B0600000101010101" pitchFamily="34" charset="-127"/>
              <a:ea typeface="여기어때 잘난체 OTF" panose="020B0600000101010101" pitchFamily="34" charset="-127"/>
              <a:cs typeface="+mn-cs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63F9478-189F-430A-8157-789FEB15C1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74440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1" name="그룹 1011"/>
          <p:cNvGrpSpPr/>
          <p:nvPr/>
        </p:nvGrpSpPr>
        <p:grpSpPr>
          <a:xfrm>
            <a:off x="977358" y="1678192"/>
            <a:ext cx="16330999" cy="55418"/>
            <a:chOff x="977358" y="1220958"/>
            <a:chExt cx="16330999" cy="55418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77358" y="1220958"/>
              <a:ext cx="16330999" cy="55418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977358" y="9202882"/>
            <a:ext cx="16330999" cy="55418"/>
            <a:chOff x="977358" y="9073658"/>
            <a:chExt cx="16330999" cy="55418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77358" y="9073658"/>
              <a:ext cx="16330999" cy="55418"/>
            </a:xfrm>
            <a:prstGeom prst="rect">
              <a:avLst/>
            </a:prstGeom>
          </p:spPr>
        </p:pic>
      </p:grpSp>
      <p:sp>
        <p:nvSpPr>
          <p:cNvPr id="50" name="Object 50"/>
          <p:cNvSpPr txBox="1"/>
          <p:nvPr/>
        </p:nvSpPr>
        <p:spPr>
          <a:xfrm>
            <a:off x="13868400" y="9410700"/>
            <a:ext cx="354157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0" cap="none" spc="-100" normalizeH="0" baseline="0" noProof="0" dirty="0">
                <a:ln>
                  <a:noFill/>
                </a:ln>
                <a:solidFill>
                  <a:srgbClr val="9E9E9E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-Core Dream 4 Regular" pitchFamily="34" charset="0"/>
              </a:rPr>
              <a:t>도로교통공단 서울지부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pic>
        <p:nvPicPr>
          <p:cNvPr id="44" name="그림 43" descr="텍스트이(가) 표시된 사진&#10;&#10;자동 생성된 설명">
            <a:extLst>
              <a:ext uri="{FF2B5EF4-FFF2-40B4-BE49-F238E27FC236}">
                <a16:creationId xmlns:a16="http://schemas.microsoft.com/office/drawing/2014/main" id="{3C32C3C7-B828-4DA8-933A-AF7F5C935D4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06" t="37395" r="606" b="37554"/>
          <a:stretch/>
        </p:blipFill>
        <p:spPr>
          <a:xfrm>
            <a:off x="838200" y="9234666"/>
            <a:ext cx="2002044" cy="709434"/>
          </a:xfrm>
          <a:prstGeom prst="rect">
            <a:avLst/>
          </a:prstGeom>
        </p:spPr>
      </p:pic>
      <p:sp>
        <p:nvSpPr>
          <p:cNvPr id="32" name="제목 1">
            <a:extLst>
              <a:ext uri="{FF2B5EF4-FFF2-40B4-BE49-F238E27FC236}">
                <a16:creationId xmlns:a16="http://schemas.microsoft.com/office/drawing/2014/main" id="{2A6BBE6F-5791-42CD-8D87-D2F2E711CDE6}"/>
              </a:ext>
            </a:extLst>
          </p:cNvPr>
          <p:cNvSpPr txBox="1">
            <a:spLocks/>
          </p:cNvSpPr>
          <p:nvPr/>
        </p:nvSpPr>
        <p:spPr>
          <a:xfrm>
            <a:off x="1066800" y="1866900"/>
            <a:ext cx="10590317" cy="9132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데이터 </a:t>
            </a:r>
            <a:r>
              <a:rPr kumimoji="0" lang="ko-KR" alt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전처리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과정</a:t>
            </a:r>
            <a:endParaRPr kumimoji="0" lang="ko-KR" altLang="en-US" sz="2800" b="0" i="0" u="none" strike="noStrike" kern="120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56" name="부제목 2">
            <a:extLst>
              <a:ext uri="{FF2B5EF4-FFF2-40B4-BE49-F238E27FC236}">
                <a16:creationId xmlns:a16="http://schemas.microsoft.com/office/drawing/2014/main" id="{1B8683CB-8A6F-4446-B8F5-58741E37B6C3}"/>
              </a:ext>
            </a:extLst>
          </p:cNvPr>
          <p:cNvSpPr txBox="1">
            <a:spLocks/>
          </p:cNvSpPr>
          <p:nvPr/>
        </p:nvSpPr>
        <p:spPr>
          <a:xfrm>
            <a:off x="990600" y="7527434"/>
            <a:ext cx="8003984" cy="12078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9875" marR="0" lvl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요일 같은 범주형 변수를 컴퓨터가 이해하기 쉬운 숫자의 형태로 변환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graphicFrame>
        <p:nvGraphicFramePr>
          <p:cNvPr id="57" name="표 4">
            <a:extLst>
              <a:ext uri="{FF2B5EF4-FFF2-40B4-BE49-F238E27FC236}">
                <a16:creationId xmlns:a16="http://schemas.microsoft.com/office/drawing/2014/main" id="{010C07E5-0D07-4570-A4EA-256821A62D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6753610"/>
              </p:ext>
            </p:extLst>
          </p:nvPr>
        </p:nvGraphicFramePr>
        <p:xfrm>
          <a:off x="1752108" y="4356436"/>
          <a:ext cx="1045927" cy="2773680"/>
        </p:xfrm>
        <a:graphic>
          <a:graphicData uri="http://schemas.openxmlformats.org/drawingml/2006/table">
            <a:tbl>
              <a:tblPr firstRow="1">
                <a:tableStyleId>{793D81CF-94F2-401A-BA57-92F5A7B2D0C5}</a:tableStyleId>
              </a:tblPr>
              <a:tblGrid>
                <a:gridCol w="1045927">
                  <a:extLst>
                    <a:ext uri="{9D8B030D-6E8A-4147-A177-3AD203B41FA5}">
                      <a16:colId xmlns:a16="http://schemas.microsoft.com/office/drawing/2014/main" val="4038941325"/>
                    </a:ext>
                  </a:extLst>
                </a:gridCol>
              </a:tblGrid>
              <a:tr h="36422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2000" b="1" dirty="0">
                          <a:latin typeface="S-Core Dream 3 Light" panose="020B0303030302020204" pitchFamily="34" charset="-127"/>
                          <a:ea typeface="S-Core Dream 3 Light" panose="020B0303030302020204" pitchFamily="34" charset="-127"/>
                        </a:rPr>
                        <a:t>요일</a:t>
                      </a:r>
                    </a:p>
                  </a:txBody>
                  <a:tcPr>
                    <a:solidFill>
                      <a:srgbClr val="38D1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0069936"/>
                  </a:ext>
                </a:extLst>
              </a:tr>
              <a:tr h="36422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2000" dirty="0">
                          <a:latin typeface="S-Core Dream 3 Light" panose="020B0303030302020204" pitchFamily="34" charset="-127"/>
                          <a:ea typeface="S-Core Dream 3 Light" panose="020B0303030302020204" pitchFamily="34" charset="-127"/>
                        </a:rPr>
                        <a:t>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088999"/>
                  </a:ext>
                </a:extLst>
              </a:tr>
              <a:tr h="36422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2000" dirty="0">
                          <a:latin typeface="S-Core Dream 3 Light" panose="020B0303030302020204" pitchFamily="34" charset="-127"/>
                          <a:ea typeface="S-Core Dream 3 Light" panose="020B0303030302020204" pitchFamily="34" charset="-127"/>
                        </a:rPr>
                        <a:t>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5175570"/>
                  </a:ext>
                </a:extLst>
              </a:tr>
              <a:tr h="36422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2000" dirty="0">
                          <a:latin typeface="S-Core Dream 3 Light" panose="020B0303030302020204" pitchFamily="34" charset="-127"/>
                          <a:ea typeface="S-Core Dream 3 Light" panose="020B0303030302020204" pitchFamily="34" charset="-127"/>
                        </a:rPr>
                        <a:t>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624398"/>
                  </a:ext>
                </a:extLst>
              </a:tr>
              <a:tr h="36422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2000" dirty="0">
                          <a:latin typeface="S-Core Dream 3 Light" panose="020B0303030302020204" pitchFamily="34" charset="-127"/>
                          <a:ea typeface="S-Core Dream 3 Light" panose="020B0303030302020204" pitchFamily="34" charset="-127"/>
                        </a:rPr>
                        <a:t>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7301290"/>
                  </a:ext>
                </a:extLst>
              </a:tr>
              <a:tr h="36422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2000" dirty="0">
                          <a:latin typeface="S-Core Dream 3 Light" panose="020B0303030302020204" pitchFamily="34" charset="-127"/>
                          <a:ea typeface="S-Core Dream 3 Light" panose="020B0303030302020204" pitchFamily="34" charset="-127"/>
                        </a:rPr>
                        <a:t>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0523993"/>
                  </a:ext>
                </a:extLst>
              </a:tr>
              <a:tr h="36422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>
                          <a:latin typeface="S-Core Dream 3 Light" panose="020B0303030302020204" pitchFamily="34" charset="-127"/>
                          <a:ea typeface="S-Core Dream 3 Light" panose="020B0303030302020204" pitchFamily="34" charset="-127"/>
                        </a:rPr>
                        <a:t>…</a:t>
                      </a:r>
                      <a:endParaRPr lang="ko-KR" altLang="en-US" sz="2000" dirty="0">
                        <a:latin typeface="S-Core Dream 3 Light" panose="020B0303030302020204" pitchFamily="34" charset="-127"/>
                        <a:ea typeface="S-Core Dream 3 Light" panose="020B0303030302020204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1957456"/>
                  </a:ext>
                </a:extLst>
              </a:tr>
            </a:tbl>
          </a:graphicData>
        </a:graphic>
      </p:graphicFrame>
      <p:graphicFrame>
        <p:nvGraphicFramePr>
          <p:cNvPr id="61" name="표 4">
            <a:extLst>
              <a:ext uri="{FF2B5EF4-FFF2-40B4-BE49-F238E27FC236}">
                <a16:creationId xmlns:a16="http://schemas.microsoft.com/office/drawing/2014/main" id="{F510ABBB-EF4F-4F40-852E-969DCB7A84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2460077"/>
              </p:ext>
            </p:extLst>
          </p:nvPr>
        </p:nvGraphicFramePr>
        <p:xfrm>
          <a:off x="3819862" y="4356437"/>
          <a:ext cx="4383169" cy="2773680"/>
        </p:xfrm>
        <a:graphic>
          <a:graphicData uri="http://schemas.openxmlformats.org/drawingml/2006/table">
            <a:tbl>
              <a:tblPr firstRow="1">
                <a:tableStyleId>{793D81CF-94F2-401A-BA57-92F5A7B2D0C5}</a:tableStyleId>
              </a:tblPr>
              <a:tblGrid>
                <a:gridCol w="626167">
                  <a:extLst>
                    <a:ext uri="{9D8B030D-6E8A-4147-A177-3AD203B41FA5}">
                      <a16:colId xmlns:a16="http://schemas.microsoft.com/office/drawing/2014/main" val="4038941325"/>
                    </a:ext>
                  </a:extLst>
                </a:gridCol>
                <a:gridCol w="626167">
                  <a:extLst>
                    <a:ext uri="{9D8B030D-6E8A-4147-A177-3AD203B41FA5}">
                      <a16:colId xmlns:a16="http://schemas.microsoft.com/office/drawing/2014/main" val="213066400"/>
                    </a:ext>
                  </a:extLst>
                </a:gridCol>
                <a:gridCol w="626167">
                  <a:extLst>
                    <a:ext uri="{9D8B030D-6E8A-4147-A177-3AD203B41FA5}">
                      <a16:colId xmlns:a16="http://schemas.microsoft.com/office/drawing/2014/main" val="897475593"/>
                    </a:ext>
                  </a:extLst>
                </a:gridCol>
                <a:gridCol w="626167">
                  <a:extLst>
                    <a:ext uri="{9D8B030D-6E8A-4147-A177-3AD203B41FA5}">
                      <a16:colId xmlns:a16="http://schemas.microsoft.com/office/drawing/2014/main" val="347555690"/>
                    </a:ext>
                  </a:extLst>
                </a:gridCol>
                <a:gridCol w="626167">
                  <a:extLst>
                    <a:ext uri="{9D8B030D-6E8A-4147-A177-3AD203B41FA5}">
                      <a16:colId xmlns:a16="http://schemas.microsoft.com/office/drawing/2014/main" val="3394234549"/>
                    </a:ext>
                  </a:extLst>
                </a:gridCol>
                <a:gridCol w="626167">
                  <a:extLst>
                    <a:ext uri="{9D8B030D-6E8A-4147-A177-3AD203B41FA5}">
                      <a16:colId xmlns:a16="http://schemas.microsoft.com/office/drawing/2014/main" val="2301774762"/>
                    </a:ext>
                  </a:extLst>
                </a:gridCol>
                <a:gridCol w="626167">
                  <a:extLst>
                    <a:ext uri="{9D8B030D-6E8A-4147-A177-3AD203B41FA5}">
                      <a16:colId xmlns:a16="http://schemas.microsoft.com/office/drawing/2014/main" val="4208769504"/>
                    </a:ext>
                  </a:extLst>
                </a:gridCol>
              </a:tblGrid>
              <a:tr h="36422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2000" b="1" dirty="0">
                          <a:latin typeface="S-Core Dream 3 Light" panose="020B0303030302020204" pitchFamily="34" charset="-127"/>
                          <a:ea typeface="S-Core Dream 3 Light" panose="020B0303030302020204" pitchFamily="34" charset="-127"/>
                        </a:rPr>
                        <a:t>월</a:t>
                      </a:r>
                    </a:p>
                  </a:txBody>
                  <a:tcPr>
                    <a:solidFill>
                      <a:srgbClr val="38D19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2000" b="1" dirty="0">
                          <a:latin typeface="S-Core Dream 3 Light" panose="020B0303030302020204" pitchFamily="34" charset="-127"/>
                          <a:ea typeface="S-Core Dream 3 Light" panose="020B0303030302020204" pitchFamily="34" charset="-127"/>
                        </a:rPr>
                        <a:t>화</a:t>
                      </a:r>
                    </a:p>
                  </a:txBody>
                  <a:tcPr>
                    <a:solidFill>
                      <a:srgbClr val="38D19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2000" b="1" dirty="0">
                          <a:latin typeface="S-Core Dream 3 Light" panose="020B0303030302020204" pitchFamily="34" charset="-127"/>
                          <a:ea typeface="S-Core Dream 3 Light" panose="020B0303030302020204" pitchFamily="34" charset="-127"/>
                        </a:rPr>
                        <a:t>수</a:t>
                      </a:r>
                    </a:p>
                  </a:txBody>
                  <a:tcPr>
                    <a:solidFill>
                      <a:srgbClr val="38D19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2000" b="1" dirty="0">
                          <a:latin typeface="S-Core Dream 3 Light" panose="020B0303030302020204" pitchFamily="34" charset="-127"/>
                          <a:ea typeface="S-Core Dream 3 Light" panose="020B0303030302020204" pitchFamily="34" charset="-127"/>
                        </a:rPr>
                        <a:t>목</a:t>
                      </a:r>
                    </a:p>
                  </a:txBody>
                  <a:tcPr>
                    <a:solidFill>
                      <a:srgbClr val="38D19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2000" b="1" dirty="0">
                          <a:latin typeface="S-Core Dream 3 Light" panose="020B0303030302020204" pitchFamily="34" charset="-127"/>
                          <a:ea typeface="S-Core Dream 3 Light" panose="020B0303030302020204" pitchFamily="34" charset="-127"/>
                        </a:rPr>
                        <a:t>금</a:t>
                      </a:r>
                    </a:p>
                  </a:txBody>
                  <a:tcPr>
                    <a:solidFill>
                      <a:srgbClr val="38D19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2000" b="1" dirty="0">
                          <a:latin typeface="S-Core Dream 3 Light" panose="020B0303030302020204" pitchFamily="34" charset="-127"/>
                          <a:ea typeface="S-Core Dream 3 Light" panose="020B0303030302020204" pitchFamily="34" charset="-127"/>
                        </a:rPr>
                        <a:t>토</a:t>
                      </a:r>
                    </a:p>
                  </a:txBody>
                  <a:tcPr>
                    <a:solidFill>
                      <a:srgbClr val="38D19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2000" b="1" dirty="0">
                          <a:latin typeface="S-Core Dream 3 Light" panose="020B0303030302020204" pitchFamily="34" charset="-127"/>
                          <a:ea typeface="S-Core Dream 3 Light" panose="020B0303030302020204" pitchFamily="34" charset="-127"/>
                        </a:rPr>
                        <a:t>일</a:t>
                      </a:r>
                    </a:p>
                  </a:txBody>
                  <a:tcPr>
                    <a:solidFill>
                      <a:srgbClr val="38D1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0069936"/>
                  </a:ext>
                </a:extLst>
              </a:tr>
              <a:tr h="36422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2000" dirty="0">
                          <a:latin typeface="S-Core Dream 3 Light" panose="020B0303030302020204" pitchFamily="34" charset="-127"/>
                          <a:ea typeface="S-Core Dream 3 Light" panose="020B0303030302020204" pitchFamily="34" charset="-127"/>
                        </a:rPr>
                        <a:t>1</a:t>
                      </a:r>
                      <a:endParaRPr lang="ko-KR" altLang="en-US" sz="2000" dirty="0">
                        <a:latin typeface="S-Core Dream 3 Light" panose="020B0303030302020204" pitchFamily="34" charset="-127"/>
                        <a:ea typeface="S-Core Dream 3 Light" panose="020B03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2000" dirty="0">
                          <a:latin typeface="S-Core Dream 3 Light" panose="020B0303030302020204" pitchFamily="34" charset="-127"/>
                          <a:ea typeface="S-Core Dream 3 Light" panose="020B0303030302020204" pitchFamily="34" charset="-127"/>
                        </a:rPr>
                        <a:t>0</a:t>
                      </a:r>
                      <a:endParaRPr lang="ko-KR" altLang="en-US" sz="2000" dirty="0">
                        <a:latin typeface="S-Core Dream 3 Light" panose="020B0303030302020204" pitchFamily="34" charset="-127"/>
                        <a:ea typeface="S-Core Dream 3 Light" panose="020B03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2000" dirty="0">
                          <a:latin typeface="S-Core Dream 3 Light" panose="020B0303030302020204" pitchFamily="34" charset="-127"/>
                          <a:ea typeface="S-Core Dream 3 Light" panose="020B0303030302020204" pitchFamily="34" charset="-127"/>
                        </a:rPr>
                        <a:t>0</a:t>
                      </a:r>
                      <a:endParaRPr lang="ko-KR" altLang="en-US" sz="2000" dirty="0">
                        <a:latin typeface="S-Core Dream 3 Light" panose="020B0303030302020204" pitchFamily="34" charset="-127"/>
                        <a:ea typeface="S-Core Dream 3 Light" panose="020B03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0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-Core Dream 3 Light" panose="020B0303030302020204" pitchFamily="34" charset="-127"/>
                          <a:ea typeface="S-Core Dream 3 Light" panose="020B0303030302020204" pitchFamily="34" charset="-127"/>
                        </a:rPr>
                        <a:t>0</a:t>
                      </a:r>
                      <a:endParaRPr kumimoji="0" lang="ko-KR" alt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-Core Dream 3 Light" panose="020B0303030302020204" pitchFamily="34" charset="-127"/>
                        <a:ea typeface="S-Core Dream 3 Light" panose="020B0303030302020204" pitchFamily="34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0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-Core Dream 3 Light" panose="020B0303030302020204" pitchFamily="34" charset="-127"/>
                          <a:ea typeface="S-Core Dream 3 Light" panose="020B0303030302020204" pitchFamily="34" charset="-127"/>
                        </a:rPr>
                        <a:t>0</a:t>
                      </a:r>
                      <a:endParaRPr kumimoji="0" lang="ko-KR" alt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-Core Dream 3 Light" panose="020B0303030302020204" pitchFamily="34" charset="-127"/>
                        <a:ea typeface="S-Core Dream 3 Light" panose="020B0303030302020204" pitchFamily="34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0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-Core Dream 3 Light" panose="020B0303030302020204" pitchFamily="34" charset="-127"/>
                          <a:ea typeface="S-Core Dream 3 Light" panose="020B0303030302020204" pitchFamily="34" charset="-127"/>
                        </a:rPr>
                        <a:t>0</a:t>
                      </a:r>
                      <a:endParaRPr kumimoji="0" lang="ko-KR" alt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-Core Dream 3 Light" panose="020B0303030302020204" pitchFamily="34" charset="-127"/>
                        <a:ea typeface="S-Core Dream 3 Light" panose="020B0303030302020204" pitchFamily="34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0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-Core Dream 3 Light" panose="020B0303030302020204" pitchFamily="34" charset="-127"/>
                          <a:ea typeface="S-Core Dream 3 Light" panose="020B0303030302020204" pitchFamily="34" charset="-127"/>
                        </a:rPr>
                        <a:t>0</a:t>
                      </a:r>
                      <a:endParaRPr kumimoji="0" lang="ko-KR" alt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-Core Dream 3 Light" panose="020B0303030302020204" pitchFamily="34" charset="-127"/>
                        <a:ea typeface="S-Core Dream 3 Light" panose="020B0303030302020204" pitchFamily="34" charset="-127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088999"/>
                  </a:ext>
                </a:extLst>
              </a:tr>
              <a:tr h="36422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2000" dirty="0">
                          <a:latin typeface="S-Core Dream 3 Light" panose="020B0303030302020204" pitchFamily="34" charset="-127"/>
                          <a:ea typeface="S-Core Dream 3 Light" panose="020B0303030302020204" pitchFamily="34" charset="-127"/>
                        </a:rPr>
                        <a:t>0</a:t>
                      </a:r>
                      <a:endParaRPr lang="ko-KR" altLang="en-US" sz="2000" dirty="0">
                        <a:latin typeface="S-Core Dream 3 Light" panose="020B0303030302020204" pitchFamily="34" charset="-127"/>
                        <a:ea typeface="S-Core Dream 3 Light" panose="020B03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2000" dirty="0">
                          <a:latin typeface="S-Core Dream 3 Light" panose="020B0303030302020204" pitchFamily="34" charset="-127"/>
                          <a:ea typeface="S-Core Dream 3 Light" panose="020B0303030302020204" pitchFamily="34" charset="-127"/>
                        </a:rPr>
                        <a:t>0</a:t>
                      </a:r>
                      <a:endParaRPr lang="ko-KR" altLang="en-US" sz="2000" dirty="0">
                        <a:latin typeface="S-Core Dream 3 Light" panose="020B0303030302020204" pitchFamily="34" charset="-127"/>
                        <a:ea typeface="S-Core Dream 3 Light" panose="020B03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2000" dirty="0">
                          <a:latin typeface="S-Core Dream 3 Light" panose="020B0303030302020204" pitchFamily="34" charset="-127"/>
                          <a:ea typeface="S-Core Dream 3 Light" panose="020B0303030302020204" pitchFamily="34" charset="-127"/>
                        </a:rPr>
                        <a:t>0</a:t>
                      </a:r>
                      <a:endParaRPr lang="ko-KR" altLang="en-US" sz="2000" dirty="0">
                        <a:latin typeface="S-Core Dream 3 Light" panose="020B0303030302020204" pitchFamily="34" charset="-127"/>
                        <a:ea typeface="S-Core Dream 3 Light" panose="020B03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0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-Core Dream 3 Light" panose="020B0303030302020204" pitchFamily="34" charset="-127"/>
                          <a:ea typeface="S-Core Dream 3 Light" panose="020B0303030302020204" pitchFamily="34" charset="-127"/>
                        </a:rPr>
                        <a:t>0</a:t>
                      </a:r>
                      <a:endParaRPr kumimoji="0" lang="ko-KR" alt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-Core Dream 3 Light" panose="020B0303030302020204" pitchFamily="34" charset="-127"/>
                        <a:ea typeface="S-Core Dream 3 Light" panose="020B0303030302020204" pitchFamily="34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0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-Core Dream 3 Light" panose="020B0303030302020204" pitchFamily="34" charset="-127"/>
                          <a:ea typeface="S-Core Dream 3 Light" panose="020B0303030302020204" pitchFamily="34" charset="-127"/>
                        </a:rPr>
                        <a:t>0</a:t>
                      </a:r>
                      <a:endParaRPr kumimoji="0" lang="ko-KR" alt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-Core Dream 3 Light" panose="020B0303030302020204" pitchFamily="34" charset="-127"/>
                        <a:ea typeface="S-Core Dream 3 Light" panose="020B0303030302020204" pitchFamily="34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0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-Core Dream 3 Light" panose="020B0303030302020204" pitchFamily="34" charset="-127"/>
                          <a:ea typeface="S-Core Dream 3 Light" panose="020B0303030302020204" pitchFamily="34" charset="-127"/>
                        </a:rPr>
                        <a:t>0</a:t>
                      </a:r>
                      <a:endParaRPr kumimoji="0" lang="ko-KR" alt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-Core Dream 3 Light" panose="020B0303030302020204" pitchFamily="34" charset="-127"/>
                        <a:ea typeface="S-Core Dream 3 Light" panose="020B0303030302020204" pitchFamily="34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0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-Core Dream 3 Light" panose="020B0303030302020204" pitchFamily="34" charset="-127"/>
                          <a:ea typeface="S-Core Dream 3 Light" panose="020B0303030302020204" pitchFamily="34" charset="-127"/>
                        </a:rPr>
                        <a:t>1</a:t>
                      </a:r>
                      <a:endParaRPr kumimoji="0" lang="ko-KR" alt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-Core Dream 3 Light" panose="020B0303030302020204" pitchFamily="34" charset="-127"/>
                        <a:ea typeface="S-Core Dream 3 Light" panose="020B0303030302020204" pitchFamily="34" charset="-127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5175570"/>
                  </a:ext>
                </a:extLst>
              </a:tr>
              <a:tr h="36422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2000" dirty="0">
                          <a:latin typeface="S-Core Dream 3 Light" panose="020B0303030302020204" pitchFamily="34" charset="-127"/>
                          <a:ea typeface="S-Core Dream 3 Light" panose="020B0303030302020204" pitchFamily="34" charset="-127"/>
                        </a:rPr>
                        <a:t>0</a:t>
                      </a:r>
                      <a:endParaRPr lang="ko-KR" altLang="en-US" sz="2000" dirty="0">
                        <a:latin typeface="S-Core Dream 3 Light" panose="020B0303030302020204" pitchFamily="34" charset="-127"/>
                        <a:ea typeface="S-Core Dream 3 Light" panose="020B03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2000" dirty="0">
                          <a:latin typeface="S-Core Dream 3 Light" panose="020B0303030302020204" pitchFamily="34" charset="-127"/>
                          <a:ea typeface="S-Core Dream 3 Light" panose="020B0303030302020204" pitchFamily="34" charset="-127"/>
                        </a:rPr>
                        <a:t>0</a:t>
                      </a:r>
                      <a:endParaRPr lang="ko-KR" altLang="en-US" sz="2000" dirty="0">
                        <a:latin typeface="S-Core Dream 3 Light" panose="020B0303030302020204" pitchFamily="34" charset="-127"/>
                        <a:ea typeface="S-Core Dream 3 Light" panose="020B03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2000" dirty="0">
                          <a:latin typeface="S-Core Dream 3 Light" panose="020B0303030302020204" pitchFamily="34" charset="-127"/>
                          <a:ea typeface="S-Core Dream 3 Light" panose="020B0303030302020204" pitchFamily="34" charset="-127"/>
                        </a:rPr>
                        <a:t>1</a:t>
                      </a:r>
                      <a:endParaRPr lang="ko-KR" altLang="en-US" sz="2000" dirty="0">
                        <a:latin typeface="S-Core Dream 3 Light" panose="020B0303030302020204" pitchFamily="34" charset="-127"/>
                        <a:ea typeface="S-Core Dream 3 Light" panose="020B03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0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-Core Dream 3 Light" panose="020B0303030302020204" pitchFamily="34" charset="-127"/>
                          <a:ea typeface="S-Core Dream 3 Light" panose="020B0303030302020204" pitchFamily="34" charset="-127"/>
                        </a:rPr>
                        <a:t>0</a:t>
                      </a:r>
                      <a:endParaRPr kumimoji="0" lang="ko-KR" alt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-Core Dream 3 Light" panose="020B0303030302020204" pitchFamily="34" charset="-127"/>
                        <a:ea typeface="S-Core Dream 3 Light" panose="020B0303030302020204" pitchFamily="34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0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-Core Dream 3 Light" panose="020B0303030302020204" pitchFamily="34" charset="-127"/>
                          <a:ea typeface="S-Core Dream 3 Light" panose="020B0303030302020204" pitchFamily="34" charset="-127"/>
                        </a:rPr>
                        <a:t>0</a:t>
                      </a:r>
                      <a:endParaRPr kumimoji="0" lang="ko-KR" alt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-Core Dream 3 Light" panose="020B0303030302020204" pitchFamily="34" charset="-127"/>
                        <a:ea typeface="S-Core Dream 3 Light" panose="020B0303030302020204" pitchFamily="34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0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-Core Dream 3 Light" panose="020B0303030302020204" pitchFamily="34" charset="-127"/>
                          <a:ea typeface="S-Core Dream 3 Light" panose="020B0303030302020204" pitchFamily="34" charset="-127"/>
                        </a:rPr>
                        <a:t>0</a:t>
                      </a:r>
                      <a:endParaRPr kumimoji="0" lang="ko-KR" alt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-Core Dream 3 Light" panose="020B0303030302020204" pitchFamily="34" charset="-127"/>
                        <a:ea typeface="S-Core Dream 3 Light" panose="020B0303030302020204" pitchFamily="34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0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-Core Dream 3 Light" panose="020B0303030302020204" pitchFamily="34" charset="-127"/>
                          <a:ea typeface="S-Core Dream 3 Light" panose="020B0303030302020204" pitchFamily="34" charset="-127"/>
                        </a:rPr>
                        <a:t>0</a:t>
                      </a:r>
                      <a:endParaRPr kumimoji="0" lang="ko-KR" alt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-Core Dream 3 Light" panose="020B0303030302020204" pitchFamily="34" charset="-127"/>
                        <a:ea typeface="S-Core Dream 3 Light" panose="020B0303030302020204" pitchFamily="34" charset="-127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624398"/>
                  </a:ext>
                </a:extLst>
              </a:tr>
              <a:tr h="36422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2000" dirty="0">
                          <a:latin typeface="S-Core Dream 3 Light" panose="020B0303030302020204" pitchFamily="34" charset="-127"/>
                          <a:ea typeface="S-Core Dream 3 Light" panose="020B0303030302020204" pitchFamily="34" charset="-127"/>
                        </a:rPr>
                        <a:t>0</a:t>
                      </a:r>
                      <a:endParaRPr lang="ko-KR" altLang="en-US" sz="2000" dirty="0">
                        <a:latin typeface="S-Core Dream 3 Light" panose="020B0303030302020204" pitchFamily="34" charset="-127"/>
                        <a:ea typeface="S-Core Dream 3 Light" panose="020B03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2000" dirty="0">
                          <a:latin typeface="S-Core Dream 3 Light" panose="020B0303030302020204" pitchFamily="34" charset="-127"/>
                          <a:ea typeface="S-Core Dream 3 Light" panose="020B0303030302020204" pitchFamily="34" charset="-127"/>
                        </a:rPr>
                        <a:t>0</a:t>
                      </a:r>
                      <a:endParaRPr lang="ko-KR" altLang="en-US" sz="2000" dirty="0">
                        <a:latin typeface="S-Core Dream 3 Light" panose="020B0303030302020204" pitchFamily="34" charset="-127"/>
                        <a:ea typeface="S-Core Dream 3 Light" panose="020B03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2000" dirty="0">
                          <a:latin typeface="S-Core Dream 3 Light" panose="020B0303030302020204" pitchFamily="34" charset="-127"/>
                          <a:ea typeface="S-Core Dream 3 Light" panose="020B0303030302020204" pitchFamily="34" charset="-127"/>
                        </a:rPr>
                        <a:t>0</a:t>
                      </a:r>
                      <a:endParaRPr lang="ko-KR" altLang="en-US" sz="2000" dirty="0">
                        <a:latin typeface="S-Core Dream 3 Light" panose="020B0303030302020204" pitchFamily="34" charset="-127"/>
                        <a:ea typeface="S-Core Dream 3 Light" panose="020B03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0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-Core Dream 3 Light" panose="020B0303030302020204" pitchFamily="34" charset="-127"/>
                          <a:ea typeface="S-Core Dream 3 Light" panose="020B0303030302020204" pitchFamily="34" charset="-127"/>
                        </a:rPr>
                        <a:t>0</a:t>
                      </a:r>
                      <a:endParaRPr kumimoji="0" lang="ko-KR" alt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-Core Dream 3 Light" panose="020B0303030302020204" pitchFamily="34" charset="-127"/>
                        <a:ea typeface="S-Core Dream 3 Light" panose="020B0303030302020204" pitchFamily="34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0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-Core Dream 3 Light" panose="020B0303030302020204" pitchFamily="34" charset="-127"/>
                          <a:ea typeface="S-Core Dream 3 Light" panose="020B0303030302020204" pitchFamily="34" charset="-127"/>
                        </a:rPr>
                        <a:t>1</a:t>
                      </a:r>
                      <a:endParaRPr kumimoji="0" lang="ko-KR" alt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-Core Dream 3 Light" panose="020B0303030302020204" pitchFamily="34" charset="-127"/>
                        <a:ea typeface="S-Core Dream 3 Light" panose="020B0303030302020204" pitchFamily="34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0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-Core Dream 3 Light" panose="020B0303030302020204" pitchFamily="34" charset="-127"/>
                          <a:ea typeface="S-Core Dream 3 Light" panose="020B0303030302020204" pitchFamily="34" charset="-127"/>
                        </a:rPr>
                        <a:t>0</a:t>
                      </a:r>
                      <a:endParaRPr kumimoji="0" lang="ko-KR" alt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-Core Dream 3 Light" panose="020B0303030302020204" pitchFamily="34" charset="-127"/>
                        <a:ea typeface="S-Core Dream 3 Light" panose="020B0303030302020204" pitchFamily="34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0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-Core Dream 3 Light" panose="020B0303030302020204" pitchFamily="34" charset="-127"/>
                          <a:ea typeface="S-Core Dream 3 Light" panose="020B0303030302020204" pitchFamily="34" charset="-127"/>
                        </a:rPr>
                        <a:t>0</a:t>
                      </a:r>
                      <a:endParaRPr kumimoji="0" lang="ko-KR" alt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-Core Dream 3 Light" panose="020B0303030302020204" pitchFamily="34" charset="-127"/>
                        <a:ea typeface="S-Core Dream 3 Light" panose="020B0303030302020204" pitchFamily="34" charset="-127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7301290"/>
                  </a:ext>
                </a:extLst>
              </a:tr>
              <a:tr h="36422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2000" dirty="0">
                          <a:latin typeface="S-Core Dream 3 Light" panose="020B0303030302020204" pitchFamily="34" charset="-127"/>
                          <a:ea typeface="S-Core Dream 3 Light" panose="020B0303030302020204" pitchFamily="34" charset="-127"/>
                        </a:rPr>
                        <a:t>0</a:t>
                      </a:r>
                      <a:endParaRPr lang="ko-KR" altLang="en-US" sz="2000" dirty="0">
                        <a:latin typeface="S-Core Dream 3 Light" panose="020B0303030302020204" pitchFamily="34" charset="-127"/>
                        <a:ea typeface="S-Core Dream 3 Light" panose="020B03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2000" dirty="0">
                          <a:latin typeface="S-Core Dream 3 Light" panose="020B0303030302020204" pitchFamily="34" charset="-127"/>
                          <a:ea typeface="S-Core Dream 3 Light" panose="020B0303030302020204" pitchFamily="34" charset="-127"/>
                        </a:rPr>
                        <a:t>0</a:t>
                      </a:r>
                      <a:endParaRPr lang="ko-KR" altLang="en-US" sz="2000" dirty="0">
                        <a:latin typeface="S-Core Dream 3 Light" panose="020B0303030302020204" pitchFamily="34" charset="-127"/>
                        <a:ea typeface="S-Core Dream 3 Light" panose="020B03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2000" dirty="0">
                          <a:latin typeface="S-Core Dream 3 Light" panose="020B0303030302020204" pitchFamily="34" charset="-127"/>
                          <a:ea typeface="S-Core Dream 3 Light" panose="020B0303030302020204" pitchFamily="34" charset="-127"/>
                        </a:rPr>
                        <a:t>0</a:t>
                      </a:r>
                      <a:endParaRPr lang="ko-KR" altLang="en-US" sz="2000" dirty="0">
                        <a:latin typeface="S-Core Dream 3 Light" panose="020B0303030302020204" pitchFamily="34" charset="-127"/>
                        <a:ea typeface="S-Core Dream 3 Light" panose="020B03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0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-Core Dream 3 Light" panose="020B0303030302020204" pitchFamily="34" charset="-127"/>
                          <a:ea typeface="S-Core Dream 3 Light" panose="020B0303030302020204" pitchFamily="34" charset="-127"/>
                        </a:rPr>
                        <a:t>1</a:t>
                      </a:r>
                      <a:endParaRPr kumimoji="0" lang="ko-KR" alt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-Core Dream 3 Light" panose="020B0303030302020204" pitchFamily="34" charset="-127"/>
                        <a:ea typeface="S-Core Dream 3 Light" panose="020B0303030302020204" pitchFamily="34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0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-Core Dream 3 Light" panose="020B0303030302020204" pitchFamily="34" charset="-127"/>
                          <a:ea typeface="S-Core Dream 3 Light" panose="020B0303030302020204" pitchFamily="34" charset="-127"/>
                        </a:rPr>
                        <a:t>0</a:t>
                      </a:r>
                      <a:endParaRPr kumimoji="0" lang="ko-KR" alt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-Core Dream 3 Light" panose="020B0303030302020204" pitchFamily="34" charset="-127"/>
                        <a:ea typeface="S-Core Dream 3 Light" panose="020B0303030302020204" pitchFamily="34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0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-Core Dream 3 Light" panose="020B0303030302020204" pitchFamily="34" charset="-127"/>
                          <a:ea typeface="S-Core Dream 3 Light" panose="020B0303030302020204" pitchFamily="34" charset="-127"/>
                        </a:rPr>
                        <a:t>0</a:t>
                      </a:r>
                      <a:endParaRPr kumimoji="0" lang="ko-KR" alt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-Core Dream 3 Light" panose="020B0303030302020204" pitchFamily="34" charset="-127"/>
                        <a:ea typeface="S-Core Dream 3 Light" panose="020B0303030302020204" pitchFamily="34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0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-Core Dream 3 Light" panose="020B0303030302020204" pitchFamily="34" charset="-127"/>
                          <a:ea typeface="S-Core Dream 3 Light" panose="020B0303030302020204" pitchFamily="34" charset="-127"/>
                        </a:rPr>
                        <a:t>0</a:t>
                      </a:r>
                      <a:endParaRPr kumimoji="0" lang="ko-KR" alt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-Core Dream 3 Light" panose="020B0303030302020204" pitchFamily="34" charset="-127"/>
                        <a:ea typeface="S-Core Dream 3 Light" panose="020B0303030302020204" pitchFamily="34" charset="-127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0523993"/>
                  </a:ext>
                </a:extLst>
              </a:tr>
              <a:tr h="36422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>
                          <a:latin typeface="S-Core Dream 3 Light" panose="020B0303030302020204" pitchFamily="34" charset="-127"/>
                          <a:ea typeface="S-Core Dream 3 Light" panose="020B0303030302020204" pitchFamily="34" charset="-127"/>
                        </a:rPr>
                        <a:t>…</a:t>
                      </a:r>
                      <a:endParaRPr lang="ko-KR" altLang="en-US" sz="2000" dirty="0">
                        <a:latin typeface="S-Core Dream 3 Light" panose="020B0303030302020204" pitchFamily="34" charset="-127"/>
                        <a:ea typeface="S-Core Dream 3 Light" panose="020B03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0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-Core Dream 3 Light" panose="020B0303030302020204" pitchFamily="34" charset="-127"/>
                          <a:ea typeface="S-Core Dream 3 Light" panose="020B0303030302020204" pitchFamily="34" charset="-127"/>
                        </a:rPr>
                        <a:t>…</a:t>
                      </a:r>
                      <a:endParaRPr kumimoji="0" lang="ko-KR" alt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-Core Dream 3 Light" panose="020B0303030302020204" pitchFamily="34" charset="-127"/>
                        <a:ea typeface="S-Core Dream 3 Light" panose="020B0303030302020204" pitchFamily="34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0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-Core Dream 3 Light" panose="020B0303030302020204" pitchFamily="34" charset="-127"/>
                          <a:ea typeface="S-Core Dream 3 Light" panose="020B0303030302020204" pitchFamily="34" charset="-127"/>
                        </a:rPr>
                        <a:t>…</a:t>
                      </a:r>
                      <a:endParaRPr kumimoji="0" lang="ko-KR" alt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-Core Dream 3 Light" panose="020B0303030302020204" pitchFamily="34" charset="-127"/>
                        <a:ea typeface="S-Core Dream 3 Light" panose="020B0303030302020204" pitchFamily="34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0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-Core Dream 3 Light" panose="020B0303030302020204" pitchFamily="34" charset="-127"/>
                          <a:ea typeface="S-Core Dream 3 Light" panose="020B0303030302020204" pitchFamily="34" charset="-127"/>
                        </a:rPr>
                        <a:t>…</a:t>
                      </a:r>
                      <a:endParaRPr kumimoji="0" lang="ko-KR" alt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-Core Dream 3 Light" panose="020B0303030302020204" pitchFamily="34" charset="-127"/>
                        <a:ea typeface="S-Core Dream 3 Light" panose="020B0303030302020204" pitchFamily="34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0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-Core Dream 3 Light" panose="020B0303030302020204" pitchFamily="34" charset="-127"/>
                          <a:ea typeface="S-Core Dream 3 Light" panose="020B0303030302020204" pitchFamily="34" charset="-127"/>
                        </a:rPr>
                        <a:t>…</a:t>
                      </a:r>
                      <a:endParaRPr kumimoji="0" lang="ko-KR" alt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-Core Dream 3 Light" panose="020B0303030302020204" pitchFamily="34" charset="-127"/>
                        <a:ea typeface="S-Core Dream 3 Light" panose="020B0303030302020204" pitchFamily="34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0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-Core Dream 3 Light" panose="020B0303030302020204" pitchFamily="34" charset="-127"/>
                          <a:ea typeface="S-Core Dream 3 Light" panose="020B0303030302020204" pitchFamily="34" charset="-127"/>
                        </a:rPr>
                        <a:t>…</a:t>
                      </a:r>
                      <a:endParaRPr kumimoji="0" lang="ko-KR" alt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-Core Dream 3 Light" panose="020B0303030302020204" pitchFamily="34" charset="-127"/>
                        <a:ea typeface="S-Core Dream 3 Light" panose="020B0303030302020204" pitchFamily="34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0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-Core Dream 3 Light" panose="020B0303030302020204" pitchFamily="34" charset="-127"/>
                          <a:ea typeface="S-Core Dream 3 Light" panose="020B0303030302020204" pitchFamily="34" charset="-127"/>
                        </a:rPr>
                        <a:t>…</a:t>
                      </a:r>
                      <a:endParaRPr kumimoji="0" lang="ko-KR" alt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-Core Dream 3 Light" panose="020B0303030302020204" pitchFamily="34" charset="-127"/>
                        <a:ea typeface="S-Core Dream 3 Light" panose="020B0303030302020204" pitchFamily="34" charset="-127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1957456"/>
                  </a:ext>
                </a:extLst>
              </a:tr>
            </a:tbl>
          </a:graphicData>
        </a:graphic>
      </p:graphicFrame>
      <p:sp>
        <p:nvSpPr>
          <p:cNvPr id="62" name="TextBox 61">
            <a:extLst>
              <a:ext uri="{FF2B5EF4-FFF2-40B4-BE49-F238E27FC236}">
                <a16:creationId xmlns:a16="http://schemas.microsoft.com/office/drawing/2014/main" id="{3FD684FD-F032-4C97-93F5-CD1E4F139F9F}"/>
              </a:ext>
            </a:extLst>
          </p:cNvPr>
          <p:cNvSpPr txBox="1"/>
          <p:nvPr/>
        </p:nvSpPr>
        <p:spPr>
          <a:xfrm>
            <a:off x="3472272" y="7337492"/>
            <a:ext cx="279929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1">
              <a:defRPr/>
            </a:pPr>
            <a:r>
              <a:rPr lang="ko-KR" altLang="en-US" sz="140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적용 변수 </a:t>
            </a:r>
            <a:r>
              <a:rPr lang="en-US" altLang="ko-KR" sz="140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</a:t>
            </a:r>
            <a:r>
              <a:rPr lang="ko-KR" altLang="en-US" sz="1600" b="1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요일</a:t>
            </a:r>
            <a:r>
              <a:rPr lang="en-US" altLang="ko-KR" sz="1600" b="1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1600" b="1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도로 기울기 </a:t>
            </a:r>
            <a:endParaRPr lang="ko-KR" altLang="en-US" sz="1400" b="1" dirty="0">
              <a:solidFill>
                <a:prstClr val="black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63" name="제목 1">
            <a:extLst>
              <a:ext uri="{FF2B5EF4-FFF2-40B4-BE49-F238E27FC236}">
                <a16:creationId xmlns:a16="http://schemas.microsoft.com/office/drawing/2014/main" id="{E2EF7F68-AF35-4774-93DC-D38C449089A4}"/>
              </a:ext>
            </a:extLst>
          </p:cNvPr>
          <p:cNvSpPr txBox="1">
            <a:spLocks/>
          </p:cNvSpPr>
          <p:nvPr/>
        </p:nvSpPr>
        <p:spPr>
          <a:xfrm>
            <a:off x="1326636" y="3390900"/>
            <a:ext cx="7090569" cy="6167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+mj-cs"/>
              </a:defRPr>
            </a:lvl1pPr>
          </a:lstStyle>
          <a:p>
            <a:pPr>
              <a:defRPr/>
            </a:pPr>
            <a:r>
              <a:rPr lang="en-US" altLang="ko-KR" sz="240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Dummy Encoding</a:t>
            </a:r>
          </a:p>
        </p:txBody>
      </p:sp>
      <p:grpSp>
        <p:nvGrpSpPr>
          <p:cNvPr id="73" name="그룹 1005">
            <a:extLst>
              <a:ext uri="{FF2B5EF4-FFF2-40B4-BE49-F238E27FC236}">
                <a16:creationId xmlns:a16="http://schemas.microsoft.com/office/drawing/2014/main" id="{689AAADB-B86E-46F1-8210-9AEFC774E7E9}"/>
              </a:ext>
            </a:extLst>
          </p:cNvPr>
          <p:cNvGrpSpPr/>
          <p:nvPr/>
        </p:nvGrpSpPr>
        <p:grpSpPr>
          <a:xfrm>
            <a:off x="2946547" y="5655632"/>
            <a:ext cx="703356" cy="251429"/>
            <a:chOff x="6177166" y="5136304"/>
            <a:chExt cx="851061" cy="251429"/>
          </a:xfrm>
        </p:grpSpPr>
        <p:pic>
          <p:nvPicPr>
            <p:cNvPr id="74" name="Object 19">
              <a:extLst>
                <a:ext uri="{FF2B5EF4-FFF2-40B4-BE49-F238E27FC236}">
                  <a16:creationId xmlns:a16="http://schemas.microsoft.com/office/drawing/2014/main" id="{788F89BA-15F3-4AA7-9FD6-B82FC10DF96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177166" y="5136304"/>
              <a:ext cx="851061" cy="251429"/>
            </a:xfrm>
            <a:prstGeom prst="rect">
              <a:avLst/>
            </a:prstGeom>
          </p:spPr>
        </p:pic>
      </p:grpSp>
      <p:sp>
        <p:nvSpPr>
          <p:cNvPr id="80" name="부제목 2">
            <a:extLst>
              <a:ext uri="{FF2B5EF4-FFF2-40B4-BE49-F238E27FC236}">
                <a16:creationId xmlns:a16="http://schemas.microsoft.com/office/drawing/2014/main" id="{5EF56BDE-90E8-4178-A51A-A2CCDB5E851A}"/>
              </a:ext>
            </a:extLst>
          </p:cNvPr>
          <p:cNvSpPr txBox="1">
            <a:spLocks/>
          </p:cNvSpPr>
          <p:nvPr/>
        </p:nvSpPr>
        <p:spPr>
          <a:xfrm>
            <a:off x="9408730" y="4703794"/>
            <a:ext cx="7888670" cy="6731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9875" marR="0" lvl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두 가지 값을 가지고 있는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범주형 변수에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0, 1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값을 부여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A9E0F9B5-5C76-4ABB-B48B-A7AAA4146075}"/>
              </a:ext>
            </a:extLst>
          </p:cNvPr>
          <p:cNvSpPr txBox="1"/>
          <p:nvPr/>
        </p:nvSpPr>
        <p:spPr>
          <a:xfrm>
            <a:off x="11517285" y="4200158"/>
            <a:ext cx="367155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1">
              <a:defRPr/>
            </a:pPr>
            <a:r>
              <a:rPr lang="ko-KR" altLang="en-US" sz="140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적용 변수 </a:t>
            </a:r>
            <a:r>
              <a:rPr lang="en-US" altLang="ko-KR" sz="140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</a:t>
            </a:r>
            <a:r>
              <a:rPr lang="ko-KR" altLang="en-US" sz="1600" b="1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성별</a:t>
            </a:r>
            <a:r>
              <a:rPr lang="en-US" altLang="ko-KR" sz="1600" b="1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1600" b="1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보호장구 착용 여부 등</a:t>
            </a:r>
            <a:endParaRPr lang="ko-KR" altLang="en-US" sz="1400" b="1" dirty="0">
              <a:solidFill>
                <a:prstClr val="black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graphicFrame>
        <p:nvGraphicFramePr>
          <p:cNvPr id="82" name="표 4">
            <a:extLst>
              <a:ext uri="{FF2B5EF4-FFF2-40B4-BE49-F238E27FC236}">
                <a16:creationId xmlns:a16="http://schemas.microsoft.com/office/drawing/2014/main" id="{2EACCD11-CC67-4935-98BD-F42DDD42F8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7685879"/>
              </p:ext>
            </p:extLst>
          </p:nvPr>
        </p:nvGraphicFramePr>
        <p:xfrm>
          <a:off x="12031072" y="2595409"/>
          <a:ext cx="759465" cy="1521480"/>
        </p:xfrm>
        <a:graphic>
          <a:graphicData uri="http://schemas.openxmlformats.org/drawingml/2006/table">
            <a:tbl>
              <a:tblPr firstRow="1">
                <a:tableStyleId>{793D81CF-94F2-401A-BA57-92F5A7B2D0C5}</a:tableStyleId>
              </a:tblPr>
              <a:tblGrid>
                <a:gridCol w="759465">
                  <a:extLst>
                    <a:ext uri="{9D8B030D-6E8A-4147-A177-3AD203B41FA5}">
                      <a16:colId xmlns:a16="http://schemas.microsoft.com/office/drawing/2014/main" val="4038941325"/>
                    </a:ext>
                  </a:extLst>
                </a:gridCol>
              </a:tblGrid>
              <a:tr h="31026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2000" b="0" dirty="0">
                          <a:latin typeface="S-Core Dream 3 Light" panose="020B0303030302020204" pitchFamily="34" charset="-127"/>
                          <a:ea typeface="S-Core Dream 3 Light" panose="020B0303030302020204" pitchFamily="34" charset="-127"/>
                        </a:rPr>
                        <a:t>성별</a:t>
                      </a:r>
                    </a:p>
                  </a:txBody>
                  <a:tcPr marL="68701" marR="68701" marT="37785" marB="37785">
                    <a:solidFill>
                      <a:srgbClr val="38D1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0069936"/>
                  </a:ext>
                </a:extLst>
              </a:tr>
              <a:tr h="31026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2000" dirty="0">
                          <a:latin typeface="S-Core Dream 3 Light" panose="020B0303030302020204" pitchFamily="34" charset="-127"/>
                          <a:ea typeface="S-Core Dream 3 Light" panose="020B0303030302020204" pitchFamily="34" charset="-127"/>
                        </a:rPr>
                        <a:t>남</a:t>
                      </a:r>
                    </a:p>
                  </a:txBody>
                  <a:tcPr marL="68701" marR="68701" marT="37785" marB="37785"/>
                </a:tc>
                <a:extLst>
                  <a:ext uri="{0D108BD9-81ED-4DB2-BD59-A6C34878D82A}">
                    <a16:rowId xmlns:a16="http://schemas.microsoft.com/office/drawing/2014/main" val="380088999"/>
                  </a:ext>
                </a:extLst>
              </a:tr>
              <a:tr h="31026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2000" dirty="0">
                          <a:latin typeface="S-Core Dream 3 Light" panose="020B0303030302020204" pitchFamily="34" charset="-127"/>
                          <a:ea typeface="S-Core Dream 3 Light" panose="020B0303030302020204" pitchFamily="34" charset="-127"/>
                        </a:rPr>
                        <a:t>여</a:t>
                      </a:r>
                    </a:p>
                  </a:txBody>
                  <a:tcPr marL="68701" marR="68701" marT="37785" marB="37785"/>
                </a:tc>
                <a:extLst>
                  <a:ext uri="{0D108BD9-81ED-4DB2-BD59-A6C34878D82A}">
                    <a16:rowId xmlns:a16="http://schemas.microsoft.com/office/drawing/2014/main" val="695175570"/>
                  </a:ext>
                </a:extLst>
              </a:tr>
              <a:tr h="31026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>
                          <a:latin typeface="S-Core Dream 3 Light" panose="020B0303030302020204" pitchFamily="34" charset="-127"/>
                          <a:ea typeface="S-Core Dream 3 Light" panose="020B0303030302020204" pitchFamily="34" charset="-127"/>
                        </a:rPr>
                        <a:t>…</a:t>
                      </a:r>
                      <a:endParaRPr lang="ko-KR" altLang="en-US" sz="2000" dirty="0">
                        <a:latin typeface="S-Core Dream 3 Light" panose="020B0303030302020204" pitchFamily="34" charset="-127"/>
                        <a:ea typeface="S-Core Dream 3 Light" panose="020B0303030302020204" pitchFamily="34" charset="-127"/>
                      </a:endParaRPr>
                    </a:p>
                  </a:txBody>
                  <a:tcPr marL="68701" marR="68701" marT="37785" marB="37785"/>
                </a:tc>
                <a:extLst>
                  <a:ext uri="{0D108BD9-81ED-4DB2-BD59-A6C34878D82A}">
                    <a16:rowId xmlns:a16="http://schemas.microsoft.com/office/drawing/2014/main" val="1831957456"/>
                  </a:ext>
                </a:extLst>
              </a:tr>
            </a:tbl>
          </a:graphicData>
        </a:graphic>
      </p:graphicFrame>
      <p:graphicFrame>
        <p:nvGraphicFramePr>
          <p:cNvPr id="83" name="표 4">
            <a:extLst>
              <a:ext uri="{FF2B5EF4-FFF2-40B4-BE49-F238E27FC236}">
                <a16:creationId xmlns:a16="http://schemas.microsoft.com/office/drawing/2014/main" id="{639EE0C4-C3C2-447E-A498-3B7593E9B9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7830390"/>
              </p:ext>
            </p:extLst>
          </p:nvPr>
        </p:nvGraphicFramePr>
        <p:xfrm>
          <a:off x="13915593" y="2595409"/>
          <a:ext cx="759465" cy="1521480"/>
        </p:xfrm>
        <a:graphic>
          <a:graphicData uri="http://schemas.openxmlformats.org/drawingml/2006/table">
            <a:tbl>
              <a:tblPr firstRow="1">
                <a:tableStyleId>{793D81CF-94F2-401A-BA57-92F5A7B2D0C5}</a:tableStyleId>
              </a:tblPr>
              <a:tblGrid>
                <a:gridCol w="759465">
                  <a:extLst>
                    <a:ext uri="{9D8B030D-6E8A-4147-A177-3AD203B41FA5}">
                      <a16:colId xmlns:a16="http://schemas.microsoft.com/office/drawing/2014/main" val="4038941325"/>
                    </a:ext>
                  </a:extLst>
                </a:gridCol>
              </a:tblGrid>
              <a:tr h="31026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2000" b="0" dirty="0">
                          <a:latin typeface="S-Core Dream 3 Light" panose="020B0303030302020204" pitchFamily="34" charset="-127"/>
                          <a:ea typeface="S-Core Dream 3 Light" panose="020B0303030302020204" pitchFamily="34" charset="-127"/>
                        </a:rPr>
                        <a:t>성별</a:t>
                      </a:r>
                    </a:p>
                  </a:txBody>
                  <a:tcPr marL="68701" marR="68701" marT="37785" marB="37785">
                    <a:solidFill>
                      <a:srgbClr val="38D1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0069936"/>
                  </a:ext>
                </a:extLst>
              </a:tr>
              <a:tr h="31026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2000" dirty="0">
                          <a:latin typeface="S-Core Dream 3 Light" panose="020B0303030302020204" pitchFamily="34" charset="-127"/>
                          <a:ea typeface="S-Core Dream 3 Light" panose="020B0303030302020204" pitchFamily="34" charset="-127"/>
                        </a:rPr>
                        <a:t>1</a:t>
                      </a:r>
                      <a:endParaRPr lang="ko-KR" altLang="en-US" sz="2000" dirty="0">
                        <a:latin typeface="S-Core Dream 3 Light" panose="020B0303030302020204" pitchFamily="34" charset="-127"/>
                        <a:ea typeface="S-Core Dream 3 Light" panose="020B0303030302020204" pitchFamily="34" charset="-127"/>
                      </a:endParaRPr>
                    </a:p>
                  </a:txBody>
                  <a:tcPr marL="68701" marR="68701" marT="37785" marB="37785"/>
                </a:tc>
                <a:extLst>
                  <a:ext uri="{0D108BD9-81ED-4DB2-BD59-A6C34878D82A}">
                    <a16:rowId xmlns:a16="http://schemas.microsoft.com/office/drawing/2014/main" val="380088999"/>
                  </a:ext>
                </a:extLst>
              </a:tr>
              <a:tr h="31026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2000" dirty="0">
                          <a:latin typeface="S-Core Dream 3 Light" panose="020B0303030302020204" pitchFamily="34" charset="-127"/>
                          <a:ea typeface="S-Core Dream 3 Light" panose="020B0303030302020204" pitchFamily="34" charset="-127"/>
                        </a:rPr>
                        <a:t>0</a:t>
                      </a:r>
                      <a:endParaRPr lang="ko-KR" altLang="en-US" sz="2000" dirty="0">
                        <a:latin typeface="S-Core Dream 3 Light" panose="020B0303030302020204" pitchFamily="34" charset="-127"/>
                        <a:ea typeface="S-Core Dream 3 Light" panose="020B0303030302020204" pitchFamily="34" charset="-127"/>
                      </a:endParaRPr>
                    </a:p>
                  </a:txBody>
                  <a:tcPr marL="68701" marR="68701" marT="37785" marB="37785"/>
                </a:tc>
                <a:extLst>
                  <a:ext uri="{0D108BD9-81ED-4DB2-BD59-A6C34878D82A}">
                    <a16:rowId xmlns:a16="http://schemas.microsoft.com/office/drawing/2014/main" val="695175570"/>
                  </a:ext>
                </a:extLst>
              </a:tr>
              <a:tr h="31026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>
                          <a:latin typeface="S-Core Dream 3 Light" panose="020B0303030302020204" pitchFamily="34" charset="-127"/>
                          <a:ea typeface="S-Core Dream 3 Light" panose="020B0303030302020204" pitchFamily="34" charset="-127"/>
                        </a:rPr>
                        <a:t>…</a:t>
                      </a:r>
                      <a:endParaRPr lang="ko-KR" altLang="en-US" sz="2000" dirty="0">
                        <a:latin typeface="S-Core Dream 3 Light" panose="020B0303030302020204" pitchFamily="34" charset="-127"/>
                        <a:ea typeface="S-Core Dream 3 Light" panose="020B0303030302020204" pitchFamily="34" charset="-127"/>
                      </a:endParaRPr>
                    </a:p>
                  </a:txBody>
                  <a:tcPr marL="68701" marR="68701" marT="37785" marB="37785"/>
                </a:tc>
                <a:extLst>
                  <a:ext uri="{0D108BD9-81ED-4DB2-BD59-A6C34878D82A}">
                    <a16:rowId xmlns:a16="http://schemas.microsoft.com/office/drawing/2014/main" val="1831957456"/>
                  </a:ext>
                </a:extLst>
              </a:tr>
            </a:tbl>
          </a:graphicData>
        </a:graphic>
      </p:graphicFrame>
      <p:sp>
        <p:nvSpPr>
          <p:cNvPr id="84" name="제목 1">
            <a:extLst>
              <a:ext uri="{FF2B5EF4-FFF2-40B4-BE49-F238E27FC236}">
                <a16:creationId xmlns:a16="http://schemas.microsoft.com/office/drawing/2014/main" id="{0FB2D64E-D2D9-4594-8876-B55D9287E0B3}"/>
              </a:ext>
            </a:extLst>
          </p:cNvPr>
          <p:cNvSpPr txBox="1">
            <a:spLocks/>
          </p:cNvSpPr>
          <p:nvPr/>
        </p:nvSpPr>
        <p:spPr>
          <a:xfrm>
            <a:off x="9807780" y="1882737"/>
            <a:ext cx="7090569" cy="6167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+mj-cs"/>
              </a:defRPr>
            </a:lvl1pPr>
          </a:lstStyle>
          <a:p>
            <a:pPr>
              <a:defRPr/>
            </a:pPr>
            <a:r>
              <a:rPr lang="en-US" altLang="ko-KR" sz="240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Binary Encoding</a:t>
            </a:r>
          </a:p>
        </p:txBody>
      </p:sp>
      <p:graphicFrame>
        <p:nvGraphicFramePr>
          <p:cNvPr id="90" name="표 4">
            <a:extLst>
              <a:ext uri="{FF2B5EF4-FFF2-40B4-BE49-F238E27FC236}">
                <a16:creationId xmlns:a16="http://schemas.microsoft.com/office/drawing/2014/main" id="{0E41BDAB-044A-44ED-90D4-E1DDF55DBF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2949269"/>
              </p:ext>
            </p:extLst>
          </p:nvPr>
        </p:nvGraphicFramePr>
        <p:xfrm>
          <a:off x="11553393" y="6130095"/>
          <a:ext cx="1275480" cy="1867500"/>
        </p:xfrm>
        <a:graphic>
          <a:graphicData uri="http://schemas.openxmlformats.org/drawingml/2006/table">
            <a:tbl>
              <a:tblPr firstRow="1">
                <a:tableStyleId>{793D81CF-94F2-401A-BA57-92F5A7B2D0C5}</a:tableStyleId>
              </a:tblPr>
              <a:tblGrid>
                <a:gridCol w="1275480">
                  <a:extLst>
                    <a:ext uri="{9D8B030D-6E8A-4147-A177-3AD203B41FA5}">
                      <a16:colId xmlns:a16="http://schemas.microsoft.com/office/drawing/2014/main" val="4038941325"/>
                    </a:ext>
                  </a:extLst>
                </a:gridCol>
              </a:tblGrid>
              <a:tr h="27861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2000" b="0" dirty="0">
                          <a:latin typeface="S-Core Dream 3 Light" panose="020B0303030302020204" pitchFamily="34" charset="-127"/>
                          <a:ea typeface="S-Core Dream 3 Light" panose="020B0303030302020204" pitchFamily="34" charset="-127"/>
                        </a:rPr>
                        <a:t>행동유형</a:t>
                      </a:r>
                    </a:p>
                  </a:txBody>
                  <a:tcPr marL="100584" marR="100584" marT="34350" marB="34350">
                    <a:solidFill>
                      <a:srgbClr val="38D1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0069936"/>
                  </a:ext>
                </a:extLst>
              </a:tr>
              <a:tr h="27861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2000" dirty="0" err="1">
                          <a:latin typeface="S-Core Dream 3 Light" panose="020B0303030302020204" pitchFamily="34" charset="-127"/>
                          <a:ea typeface="S-Core Dream 3 Light" panose="020B0303030302020204" pitchFamily="34" charset="-127"/>
                        </a:rPr>
                        <a:t>회전중</a:t>
                      </a:r>
                      <a:endParaRPr lang="ko-KR" altLang="en-US" sz="2000" dirty="0">
                        <a:latin typeface="S-Core Dream 3 Light" panose="020B0303030302020204" pitchFamily="34" charset="-127"/>
                        <a:ea typeface="S-Core Dream 3 Light" panose="020B0303030302020204" pitchFamily="34" charset="-127"/>
                      </a:endParaRPr>
                    </a:p>
                  </a:txBody>
                  <a:tcPr marL="100584" marR="100584" marT="34350" marB="34350"/>
                </a:tc>
                <a:extLst>
                  <a:ext uri="{0D108BD9-81ED-4DB2-BD59-A6C34878D82A}">
                    <a16:rowId xmlns:a16="http://schemas.microsoft.com/office/drawing/2014/main" val="380088999"/>
                  </a:ext>
                </a:extLst>
              </a:tr>
              <a:tr h="27861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2000" dirty="0" err="1">
                          <a:latin typeface="S-Core Dream 3 Light" panose="020B0303030302020204" pitchFamily="34" charset="-127"/>
                          <a:ea typeface="S-Core Dream 3 Light" panose="020B0303030302020204" pitchFamily="34" charset="-127"/>
                        </a:rPr>
                        <a:t>직진중</a:t>
                      </a:r>
                      <a:endParaRPr lang="ko-KR" altLang="en-US" sz="2000" dirty="0">
                        <a:latin typeface="S-Core Dream 3 Light" panose="020B0303030302020204" pitchFamily="34" charset="-127"/>
                        <a:ea typeface="S-Core Dream 3 Light" panose="020B0303030302020204" pitchFamily="34" charset="-127"/>
                      </a:endParaRPr>
                    </a:p>
                  </a:txBody>
                  <a:tcPr marL="100584" marR="100584" marT="34350" marB="34350"/>
                </a:tc>
                <a:extLst>
                  <a:ext uri="{0D108BD9-81ED-4DB2-BD59-A6C34878D82A}">
                    <a16:rowId xmlns:a16="http://schemas.microsoft.com/office/drawing/2014/main" val="695175570"/>
                  </a:ext>
                </a:extLst>
              </a:tr>
              <a:tr h="27861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2000" dirty="0" err="1">
                          <a:latin typeface="S-Core Dream 3 Light" panose="020B0303030302020204" pitchFamily="34" charset="-127"/>
                          <a:ea typeface="S-Core Dream 3 Light" panose="020B0303030302020204" pitchFamily="34" charset="-127"/>
                        </a:rPr>
                        <a:t>주정차중</a:t>
                      </a:r>
                      <a:endParaRPr lang="ko-KR" altLang="en-US" sz="2000" dirty="0">
                        <a:latin typeface="S-Core Dream 3 Light" panose="020B0303030302020204" pitchFamily="34" charset="-127"/>
                        <a:ea typeface="S-Core Dream 3 Light" panose="020B0303030302020204" pitchFamily="34" charset="-127"/>
                      </a:endParaRPr>
                    </a:p>
                  </a:txBody>
                  <a:tcPr marL="100584" marR="100584" marT="34350" marB="34350"/>
                </a:tc>
                <a:extLst>
                  <a:ext uri="{0D108BD9-81ED-4DB2-BD59-A6C34878D82A}">
                    <a16:rowId xmlns:a16="http://schemas.microsoft.com/office/drawing/2014/main" val="377624398"/>
                  </a:ext>
                </a:extLst>
              </a:tr>
              <a:tr h="27861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>
                          <a:latin typeface="S-Core Dream 3 Light" panose="020B0303030302020204" pitchFamily="34" charset="-127"/>
                          <a:ea typeface="S-Core Dream 3 Light" panose="020B0303030302020204" pitchFamily="34" charset="-127"/>
                        </a:rPr>
                        <a:t>…</a:t>
                      </a:r>
                      <a:endParaRPr lang="ko-KR" altLang="en-US" sz="2000" dirty="0">
                        <a:latin typeface="S-Core Dream 3 Light" panose="020B0303030302020204" pitchFamily="34" charset="-127"/>
                        <a:ea typeface="S-Core Dream 3 Light" panose="020B0303030302020204" pitchFamily="34" charset="-127"/>
                      </a:endParaRPr>
                    </a:p>
                  </a:txBody>
                  <a:tcPr marL="100584" marR="100584" marT="34350" marB="34350"/>
                </a:tc>
                <a:extLst>
                  <a:ext uri="{0D108BD9-81ED-4DB2-BD59-A6C34878D82A}">
                    <a16:rowId xmlns:a16="http://schemas.microsoft.com/office/drawing/2014/main" val="1831957456"/>
                  </a:ext>
                </a:extLst>
              </a:tr>
            </a:tbl>
          </a:graphicData>
        </a:graphic>
      </p:graphicFrame>
      <p:graphicFrame>
        <p:nvGraphicFramePr>
          <p:cNvPr id="91" name="표 4">
            <a:extLst>
              <a:ext uri="{FF2B5EF4-FFF2-40B4-BE49-F238E27FC236}">
                <a16:creationId xmlns:a16="http://schemas.microsoft.com/office/drawing/2014/main" id="{A118CDE0-2237-4B7D-9809-157DDF6067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4597436"/>
              </p:ext>
            </p:extLst>
          </p:nvPr>
        </p:nvGraphicFramePr>
        <p:xfrm>
          <a:off x="13915593" y="6114652"/>
          <a:ext cx="1275480" cy="1867500"/>
        </p:xfrm>
        <a:graphic>
          <a:graphicData uri="http://schemas.openxmlformats.org/drawingml/2006/table">
            <a:tbl>
              <a:tblPr firstRow="1">
                <a:tableStyleId>{793D81CF-94F2-401A-BA57-92F5A7B2D0C5}</a:tableStyleId>
              </a:tblPr>
              <a:tblGrid>
                <a:gridCol w="1275480">
                  <a:extLst>
                    <a:ext uri="{9D8B030D-6E8A-4147-A177-3AD203B41FA5}">
                      <a16:colId xmlns:a16="http://schemas.microsoft.com/office/drawing/2014/main" val="4038941325"/>
                    </a:ext>
                  </a:extLst>
                </a:gridCol>
              </a:tblGrid>
              <a:tr h="27861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2000" b="0" dirty="0">
                          <a:latin typeface="S-Core Dream 3 Light" panose="020B0303030302020204" pitchFamily="34" charset="-127"/>
                          <a:ea typeface="S-Core Dream 3 Light" panose="020B0303030302020204" pitchFamily="34" charset="-127"/>
                        </a:rPr>
                        <a:t>사고내용</a:t>
                      </a:r>
                    </a:p>
                  </a:txBody>
                  <a:tcPr marL="100584" marR="100584" marT="34350" marB="34350">
                    <a:solidFill>
                      <a:srgbClr val="38D1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0069936"/>
                  </a:ext>
                </a:extLst>
              </a:tr>
              <a:tr h="27861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2000" dirty="0">
                          <a:latin typeface="S-Core Dream 3 Light" panose="020B0303030302020204" pitchFamily="34" charset="-127"/>
                          <a:ea typeface="S-Core Dream 3 Light" panose="020B0303030302020204" pitchFamily="34" charset="-127"/>
                        </a:rPr>
                        <a:t>1</a:t>
                      </a:r>
                      <a:endParaRPr lang="ko-KR" altLang="en-US" sz="2000" dirty="0">
                        <a:latin typeface="S-Core Dream 3 Light" panose="020B0303030302020204" pitchFamily="34" charset="-127"/>
                        <a:ea typeface="S-Core Dream 3 Light" panose="020B0303030302020204" pitchFamily="34" charset="-127"/>
                      </a:endParaRPr>
                    </a:p>
                  </a:txBody>
                  <a:tcPr marL="100584" marR="100584" marT="34350" marB="34350"/>
                </a:tc>
                <a:extLst>
                  <a:ext uri="{0D108BD9-81ED-4DB2-BD59-A6C34878D82A}">
                    <a16:rowId xmlns:a16="http://schemas.microsoft.com/office/drawing/2014/main" val="380088999"/>
                  </a:ext>
                </a:extLst>
              </a:tr>
              <a:tr h="27861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2000" dirty="0">
                          <a:latin typeface="S-Core Dream 3 Light" panose="020B0303030302020204" pitchFamily="34" charset="-127"/>
                          <a:ea typeface="S-Core Dream 3 Light" panose="020B0303030302020204" pitchFamily="34" charset="-127"/>
                        </a:rPr>
                        <a:t>0.5</a:t>
                      </a:r>
                      <a:endParaRPr lang="ko-KR" altLang="en-US" sz="2000" dirty="0">
                        <a:latin typeface="S-Core Dream 3 Light" panose="020B0303030302020204" pitchFamily="34" charset="-127"/>
                        <a:ea typeface="S-Core Dream 3 Light" panose="020B0303030302020204" pitchFamily="34" charset="-127"/>
                      </a:endParaRPr>
                    </a:p>
                  </a:txBody>
                  <a:tcPr marL="100584" marR="100584" marT="34350" marB="34350"/>
                </a:tc>
                <a:extLst>
                  <a:ext uri="{0D108BD9-81ED-4DB2-BD59-A6C34878D82A}">
                    <a16:rowId xmlns:a16="http://schemas.microsoft.com/office/drawing/2014/main" val="695175570"/>
                  </a:ext>
                </a:extLst>
              </a:tr>
              <a:tr h="27861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2000" dirty="0">
                          <a:latin typeface="S-Core Dream 3 Light" panose="020B0303030302020204" pitchFamily="34" charset="-127"/>
                          <a:ea typeface="S-Core Dream 3 Light" panose="020B0303030302020204" pitchFamily="34" charset="-127"/>
                        </a:rPr>
                        <a:t>0</a:t>
                      </a:r>
                      <a:endParaRPr lang="ko-KR" altLang="en-US" sz="2000" dirty="0">
                        <a:latin typeface="S-Core Dream 3 Light" panose="020B0303030302020204" pitchFamily="34" charset="-127"/>
                        <a:ea typeface="S-Core Dream 3 Light" panose="020B0303030302020204" pitchFamily="34" charset="-127"/>
                      </a:endParaRPr>
                    </a:p>
                  </a:txBody>
                  <a:tcPr marL="100584" marR="100584" marT="34350" marB="34350"/>
                </a:tc>
                <a:extLst>
                  <a:ext uri="{0D108BD9-81ED-4DB2-BD59-A6C34878D82A}">
                    <a16:rowId xmlns:a16="http://schemas.microsoft.com/office/drawing/2014/main" val="377624398"/>
                  </a:ext>
                </a:extLst>
              </a:tr>
              <a:tr h="27861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>
                          <a:latin typeface="S-Core Dream 3 Light" panose="020B0303030302020204" pitchFamily="34" charset="-127"/>
                          <a:ea typeface="S-Core Dream 3 Light" panose="020B0303030302020204" pitchFamily="34" charset="-127"/>
                        </a:rPr>
                        <a:t>…</a:t>
                      </a:r>
                      <a:endParaRPr lang="ko-KR" altLang="en-US" sz="2000" dirty="0">
                        <a:latin typeface="S-Core Dream 3 Light" panose="020B0303030302020204" pitchFamily="34" charset="-127"/>
                        <a:ea typeface="S-Core Dream 3 Light" panose="020B0303030302020204" pitchFamily="34" charset="-127"/>
                      </a:endParaRPr>
                    </a:p>
                  </a:txBody>
                  <a:tcPr marL="100584" marR="100584" marT="34350" marB="34350"/>
                </a:tc>
                <a:extLst>
                  <a:ext uri="{0D108BD9-81ED-4DB2-BD59-A6C34878D82A}">
                    <a16:rowId xmlns:a16="http://schemas.microsoft.com/office/drawing/2014/main" val="1831957456"/>
                  </a:ext>
                </a:extLst>
              </a:tr>
            </a:tbl>
          </a:graphicData>
        </a:graphic>
      </p:graphicFrame>
      <p:sp>
        <p:nvSpPr>
          <p:cNvPr id="92" name="TextBox 91">
            <a:extLst>
              <a:ext uri="{FF2B5EF4-FFF2-40B4-BE49-F238E27FC236}">
                <a16:creationId xmlns:a16="http://schemas.microsoft.com/office/drawing/2014/main" id="{5F7CF894-4C71-43BA-9ACA-3E799B011BF9}"/>
              </a:ext>
            </a:extLst>
          </p:cNvPr>
          <p:cNvSpPr txBox="1"/>
          <p:nvPr/>
        </p:nvSpPr>
        <p:spPr>
          <a:xfrm>
            <a:off x="11294299" y="8065709"/>
            <a:ext cx="411753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1">
              <a:defRPr/>
            </a:pPr>
            <a:r>
              <a:rPr lang="ko-KR" altLang="en-US" sz="140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적용 변수 </a:t>
            </a:r>
            <a:r>
              <a:rPr lang="en-US" altLang="ko-KR" sz="140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</a:t>
            </a:r>
            <a:r>
              <a:rPr lang="ko-KR" altLang="en-US" sz="1600" b="1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사고내용</a:t>
            </a:r>
            <a:r>
              <a:rPr lang="en-US" altLang="ko-KR" sz="1600" b="1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1600" b="1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도로형태</a:t>
            </a:r>
            <a:r>
              <a:rPr lang="en-US" altLang="ko-KR" sz="1600" b="1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1600" b="1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행동유형 등</a:t>
            </a:r>
            <a:endParaRPr lang="ko-KR" altLang="en-US" sz="1400" b="1" dirty="0">
              <a:solidFill>
                <a:prstClr val="black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93" name="제목 1">
            <a:extLst>
              <a:ext uri="{FF2B5EF4-FFF2-40B4-BE49-F238E27FC236}">
                <a16:creationId xmlns:a16="http://schemas.microsoft.com/office/drawing/2014/main" id="{8C9931CA-B76F-4DAE-BC55-A58D9F6E6A93}"/>
              </a:ext>
            </a:extLst>
          </p:cNvPr>
          <p:cNvSpPr txBox="1">
            <a:spLocks/>
          </p:cNvSpPr>
          <p:nvPr/>
        </p:nvSpPr>
        <p:spPr>
          <a:xfrm>
            <a:off x="9807781" y="5376912"/>
            <a:ext cx="7090569" cy="6167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+mj-cs"/>
              </a:defRPr>
            </a:lvl1pPr>
          </a:lstStyle>
          <a:p>
            <a:pPr>
              <a:defRPr/>
            </a:pPr>
            <a:r>
              <a:rPr lang="en-US" altLang="ko-KR" sz="240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Ordinal Encoding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3A623F6E-780F-4587-B3DA-0E87DC079354}"/>
              </a:ext>
            </a:extLst>
          </p:cNvPr>
          <p:cNvSpPr txBox="1"/>
          <p:nvPr/>
        </p:nvSpPr>
        <p:spPr>
          <a:xfrm>
            <a:off x="10305065" y="8660368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69875" algn="ctr" latinLnBrk="1">
              <a:defRPr/>
            </a:pPr>
            <a:r>
              <a:rPr lang="ko-KR" altLang="en-US" sz="200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범주형 변수의 </a:t>
            </a:r>
            <a:r>
              <a:rPr lang="ko-KR" altLang="en-US" sz="2000" b="1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순서를 유지하며 값을 부여</a:t>
            </a:r>
            <a:endParaRPr lang="en-US" altLang="ko-KR" sz="2000" b="1" dirty="0">
              <a:solidFill>
                <a:prstClr val="black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grpSp>
        <p:nvGrpSpPr>
          <p:cNvPr id="95" name="그룹 1005">
            <a:extLst>
              <a:ext uri="{FF2B5EF4-FFF2-40B4-BE49-F238E27FC236}">
                <a16:creationId xmlns:a16="http://schemas.microsoft.com/office/drawing/2014/main" id="{FBA26972-DFD0-404B-9630-4B90D9A2CAD8}"/>
              </a:ext>
            </a:extLst>
          </p:cNvPr>
          <p:cNvGrpSpPr/>
          <p:nvPr/>
        </p:nvGrpSpPr>
        <p:grpSpPr>
          <a:xfrm>
            <a:off x="13001387" y="6967990"/>
            <a:ext cx="703356" cy="251429"/>
            <a:chOff x="6177166" y="5136304"/>
            <a:chExt cx="851061" cy="251429"/>
          </a:xfrm>
        </p:grpSpPr>
        <p:pic>
          <p:nvPicPr>
            <p:cNvPr id="96" name="Object 19">
              <a:extLst>
                <a:ext uri="{FF2B5EF4-FFF2-40B4-BE49-F238E27FC236}">
                  <a16:creationId xmlns:a16="http://schemas.microsoft.com/office/drawing/2014/main" id="{9EB937A1-41D5-470B-BD06-45367DB4CAF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177166" y="5136304"/>
              <a:ext cx="851061" cy="251429"/>
            </a:xfrm>
            <a:prstGeom prst="rect">
              <a:avLst/>
            </a:prstGeom>
          </p:spPr>
        </p:pic>
      </p:grpSp>
      <p:grpSp>
        <p:nvGrpSpPr>
          <p:cNvPr id="97" name="그룹 1005">
            <a:extLst>
              <a:ext uri="{FF2B5EF4-FFF2-40B4-BE49-F238E27FC236}">
                <a16:creationId xmlns:a16="http://schemas.microsoft.com/office/drawing/2014/main" id="{C2836C64-23E4-45EB-8C3B-7DF1C24A67FF}"/>
              </a:ext>
            </a:extLst>
          </p:cNvPr>
          <p:cNvGrpSpPr/>
          <p:nvPr/>
        </p:nvGrpSpPr>
        <p:grpSpPr>
          <a:xfrm>
            <a:off x="13001387" y="3331279"/>
            <a:ext cx="703356" cy="251429"/>
            <a:chOff x="6177166" y="5136304"/>
            <a:chExt cx="851061" cy="251429"/>
          </a:xfrm>
        </p:grpSpPr>
        <p:pic>
          <p:nvPicPr>
            <p:cNvPr id="98" name="Object 19">
              <a:extLst>
                <a:ext uri="{FF2B5EF4-FFF2-40B4-BE49-F238E27FC236}">
                  <a16:creationId xmlns:a16="http://schemas.microsoft.com/office/drawing/2014/main" id="{FDFC5038-4322-4A97-8DA4-3D7857A7E41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177166" y="5136304"/>
              <a:ext cx="851061" cy="251429"/>
            </a:xfrm>
            <a:prstGeom prst="rect">
              <a:avLst/>
            </a:prstGeom>
          </p:spPr>
        </p:pic>
      </p:grpSp>
      <p:sp>
        <p:nvSpPr>
          <p:cNvPr id="33" name="Object 42">
            <a:extLst>
              <a:ext uri="{FF2B5EF4-FFF2-40B4-BE49-F238E27FC236}">
                <a16:creationId xmlns:a16="http://schemas.microsoft.com/office/drawing/2014/main" id="{E89CA0D2-5EDA-4682-9ABF-6DEBF0479A93}"/>
              </a:ext>
            </a:extLst>
          </p:cNvPr>
          <p:cNvSpPr txBox="1"/>
          <p:nvPr/>
        </p:nvSpPr>
        <p:spPr>
          <a:xfrm>
            <a:off x="991126" y="837069"/>
            <a:ext cx="15531093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4000">
                <a:solidFill>
                  <a:srgbClr val="35363A"/>
                </a:solidFill>
                <a:latin typeface="Jalnan OTF" pitchFamily="34" charset="0"/>
                <a:cs typeface="Jalnan OTF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분석 내용 및 결과 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: 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차량 종류 예측 모델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34" name="Object 43">
            <a:extLst>
              <a:ext uri="{FF2B5EF4-FFF2-40B4-BE49-F238E27FC236}">
                <a16:creationId xmlns:a16="http://schemas.microsoft.com/office/drawing/2014/main" id="{EBB0DFD1-6636-495C-874B-F49C8688F1A9}"/>
              </a:ext>
            </a:extLst>
          </p:cNvPr>
          <p:cNvSpPr txBox="1"/>
          <p:nvPr/>
        </p:nvSpPr>
        <p:spPr>
          <a:xfrm>
            <a:off x="1009302" y="495300"/>
            <a:ext cx="588720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0" cap="none" spc="-100" normalizeH="0" baseline="0" noProof="0" dirty="0">
                <a:ln>
                  <a:noFill/>
                </a:ln>
                <a:solidFill>
                  <a:srgbClr val="787878"/>
                </a:solidFill>
                <a:effectLst/>
                <a:uLnTx/>
                <a:uFillTx/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+mn-cs"/>
              </a:rPr>
              <a:t>2. PM</a:t>
            </a:r>
            <a:r>
              <a:rPr kumimoji="0" lang="ko-KR" altLang="en-US" sz="2000" b="0" i="0" u="none" strike="noStrike" kern="0" cap="none" spc="-100" normalizeH="0" baseline="0" noProof="0" dirty="0">
                <a:ln>
                  <a:noFill/>
                </a:ln>
                <a:solidFill>
                  <a:srgbClr val="787878"/>
                </a:solidFill>
                <a:effectLst/>
                <a:uLnTx/>
                <a:uFillTx/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+mn-cs"/>
              </a:rPr>
              <a:t>과 다른 차종 차이</a:t>
            </a:r>
            <a:endParaRPr kumimoji="0" lang="en-US" sz="2000" b="0" i="0" u="none" strike="noStrike" kern="0" cap="none" spc="-100" normalizeH="0" baseline="0" noProof="0" dirty="0">
              <a:ln>
                <a:noFill/>
              </a:ln>
              <a:solidFill>
                <a:srgbClr val="787878"/>
              </a:solidFill>
              <a:effectLst/>
              <a:uLnTx/>
              <a:uFillTx/>
              <a:latin typeface="여기어때 잘난체 OTF" panose="020B0600000101010101" pitchFamily="34" charset="-127"/>
              <a:ea typeface="여기어때 잘난체 OTF" panose="020B0600000101010101" pitchFamily="34" charset="-127"/>
              <a:cs typeface="+mn-cs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60A99F9-9010-41AB-8F78-437ED59620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9571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1" name="그룹 1011"/>
          <p:cNvGrpSpPr/>
          <p:nvPr/>
        </p:nvGrpSpPr>
        <p:grpSpPr>
          <a:xfrm>
            <a:off x="977358" y="1678192"/>
            <a:ext cx="16330999" cy="55418"/>
            <a:chOff x="977358" y="1220958"/>
            <a:chExt cx="16330999" cy="55418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77358" y="1220958"/>
              <a:ext cx="16330999" cy="55418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977358" y="9202882"/>
            <a:ext cx="16330999" cy="55418"/>
            <a:chOff x="977358" y="9073658"/>
            <a:chExt cx="16330999" cy="55418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77358" y="9073658"/>
              <a:ext cx="16330999" cy="55418"/>
            </a:xfrm>
            <a:prstGeom prst="rect">
              <a:avLst/>
            </a:prstGeom>
          </p:spPr>
        </p:pic>
      </p:grpSp>
      <p:sp>
        <p:nvSpPr>
          <p:cNvPr id="50" name="Object 50"/>
          <p:cNvSpPr txBox="1"/>
          <p:nvPr/>
        </p:nvSpPr>
        <p:spPr>
          <a:xfrm>
            <a:off x="13868400" y="9410700"/>
            <a:ext cx="354157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0" cap="none" spc="-100" normalizeH="0" baseline="0" noProof="0" dirty="0">
                <a:ln>
                  <a:noFill/>
                </a:ln>
                <a:solidFill>
                  <a:srgbClr val="9E9E9E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-Core Dream 4 Regular" pitchFamily="34" charset="0"/>
              </a:rPr>
              <a:t>도로교통공단 서울지부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pic>
        <p:nvPicPr>
          <p:cNvPr id="44" name="그림 43" descr="텍스트이(가) 표시된 사진&#10;&#10;자동 생성된 설명">
            <a:extLst>
              <a:ext uri="{FF2B5EF4-FFF2-40B4-BE49-F238E27FC236}">
                <a16:creationId xmlns:a16="http://schemas.microsoft.com/office/drawing/2014/main" id="{3C32C3C7-B828-4DA8-933A-AF7F5C935D4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06" t="37395" r="606" b="37554"/>
          <a:stretch/>
        </p:blipFill>
        <p:spPr>
          <a:xfrm>
            <a:off x="838200" y="9234666"/>
            <a:ext cx="2002044" cy="709434"/>
          </a:xfrm>
          <a:prstGeom prst="rect">
            <a:avLst/>
          </a:prstGeom>
        </p:spPr>
      </p:pic>
      <p:sp>
        <p:nvSpPr>
          <p:cNvPr id="32" name="제목 1">
            <a:extLst>
              <a:ext uri="{FF2B5EF4-FFF2-40B4-BE49-F238E27FC236}">
                <a16:creationId xmlns:a16="http://schemas.microsoft.com/office/drawing/2014/main" id="{2A6BBE6F-5791-42CD-8D87-D2F2E711CDE6}"/>
              </a:ext>
            </a:extLst>
          </p:cNvPr>
          <p:cNvSpPr txBox="1">
            <a:spLocks/>
          </p:cNvSpPr>
          <p:nvPr/>
        </p:nvSpPr>
        <p:spPr>
          <a:xfrm>
            <a:off x="1066800" y="1866900"/>
            <a:ext cx="10590317" cy="9132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R="0" lvl="0" indent="0" fontAlgn="auto" latinLnBrk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80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j-cs"/>
              </a:defRPr>
            </a:lvl1pPr>
          </a:lstStyle>
          <a:p>
            <a:r>
              <a:rPr lang="ko-KR" altLang="en-US" dirty="0"/>
              <a:t>데이터 </a:t>
            </a:r>
            <a:r>
              <a:rPr lang="ko-KR" altLang="en-US" dirty="0" err="1"/>
              <a:t>전처리</a:t>
            </a:r>
            <a:r>
              <a:rPr lang="ko-KR" altLang="en-US" dirty="0"/>
              <a:t> 과정</a:t>
            </a:r>
          </a:p>
        </p:txBody>
      </p:sp>
      <p:sp>
        <p:nvSpPr>
          <p:cNvPr id="54" name="부제목 2">
            <a:extLst>
              <a:ext uri="{FF2B5EF4-FFF2-40B4-BE49-F238E27FC236}">
                <a16:creationId xmlns:a16="http://schemas.microsoft.com/office/drawing/2014/main" id="{00BCD58A-3FF4-47B6-90DF-C46FE69BDD22}"/>
              </a:ext>
            </a:extLst>
          </p:cNvPr>
          <p:cNvSpPr txBox="1">
            <a:spLocks/>
          </p:cNvSpPr>
          <p:nvPr/>
        </p:nvSpPr>
        <p:spPr>
          <a:xfrm>
            <a:off x="1753846" y="6663480"/>
            <a:ext cx="6551056" cy="4921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9875" marR="0" lvl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결측치가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많고 데이터 값이 이진일 때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평균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값 적용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BB26B39-C678-4C7F-87A3-FBD7136632E1}"/>
              </a:ext>
            </a:extLst>
          </p:cNvPr>
          <p:cNvSpPr txBox="1"/>
          <p:nvPr/>
        </p:nvSpPr>
        <p:spPr>
          <a:xfrm>
            <a:off x="2261879" y="3467436"/>
            <a:ext cx="55349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1">
              <a:defRPr/>
            </a:pPr>
            <a:r>
              <a:rPr lang="ko-KR" altLang="en-US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성별에 따른 사고가 남자</a:t>
            </a:r>
            <a:r>
              <a:rPr lang="en-US" altLang="ko-KR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: </a:t>
            </a:r>
            <a:r>
              <a:rPr lang="ko-KR" altLang="en-US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여자 </a:t>
            </a:r>
            <a:r>
              <a:rPr lang="en-US" altLang="ko-KR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= 4 : 1</a:t>
            </a:r>
            <a:r>
              <a:rPr lang="ko-KR" altLang="en-US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의 비율일 경우</a:t>
            </a:r>
          </a:p>
        </p:txBody>
      </p:sp>
      <p:graphicFrame>
        <p:nvGraphicFramePr>
          <p:cNvPr id="58" name="표 4">
            <a:extLst>
              <a:ext uri="{FF2B5EF4-FFF2-40B4-BE49-F238E27FC236}">
                <a16:creationId xmlns:a16="http://schemas.microsoft.com/office/drawing/2014/main" id="{B53C880A-39BE-4415-A1DE-8BCE0ABA19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433931"/>
              </p:ext>
            </p:extLst>
          </p:nvPr>
        </p:nvGraphicFramePr>
        <p:xfrm>
          <a:off x="3505200" y="4076700"/>
          <a:ext cx="835411" cy="1901850"/>
        </p:xfrm>
        <a:graphic>
          <a:graphicData uri="http://schemas.openxmlformats.org/drawingml/2006/table">
            <a:tbl>
              <a:tblPr firstRow="1">
                <a:tableStyleId>{793D81CF-94F2-401A-BA57-92F5A7B2D0C5}</a:tableStyleId>
              </a:tblPr>
              <a:tblGrid>
                <a:gridCol w="835411">
                  <a:extLst>
                    <a:ext uri="{9D8B030D-6E8A-4147-A177-3AD203B41FA5}">
                      <a16:colId xmlns:a16="http://schemas.microsoft.com/office/drawing/2014/main" val="4038941325"/>
                    </a:ext>
                  </a:extLst>
                </a:gridCol>
              </a:tblGrid>
              <a:tr h="30647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2000" b="1" dirty="0">
                          <a:latin typeface="S-Core Dream 3 Light" panose="020B0303030302020204" pitchFamily="34" charset="-127"/>
                          <a:ea typeface="S-Core Dream 3 Light" panose="020B0303030302020204" pitchFamily="34" charset="-127"/>
                        </a:rPr>
                        <a:t>성별</a:t>
                      </a:r>
                    </a:p>
                  </a:txBody>
                  <a:tcPr marL="75570" marR="75570" marT="37785" marB="37785">
                    <a:solidFill>
                      <a:srgbClr val="38D1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0069936"/>
                  </a:ext>
                </a:extLst>
              </a:tr>
              <a:tr h="30647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2000" dirty="0">
                          <a:latin typeface="S-Core Dream 3 Light" panose="020B0303030302020204" pitchFamily="34" charset="-127"/>
                          <a:ea typeface="S-Core Dream 3 Light" panose="020B0303030302020204" pitchFamily="34" charset="-127"/>
                        </a:rPr>
                        <a:t>남</a:t>
                      </a:r>
                    </a:p>
                  </a:txBody>
                  <a:tcPr marL="75570" marR="75570" marT="37785" marB="37785"/>
                </a:tc>
                <a:extLst>
                  <a:ext uri="{0D108BD9-81ED-4DB2-BD59-A6C34878D82A}">
                    <a16:rowId xmlns:a16="http://schemas.microsoft.com/office/drawing/2014/main" val="380088999"/>
                  </a:ext>
                </a:extLst>
              </a:tr>
              <a:tr h="30647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2000" dirty="0">
                          <a:latin typeface="S-Core Dream 3 Light" panose="020B0303030302020204" pitchFamily="34" charset="-127"/>
                          <a:ea typeface="S-Core Dream 3 Light" panose="020B0303030302020204" pitchFamily="34" charset="-127"/>
                        </a:rPr>
                        <a:t>여</a:t>
                      </a:r>
                    </a:p>
                  </a:txBody>
                  <a:tcPr marL="75570" marR="75570" marT="37785" marB="37785"/>
                </a:tc>
                <a:extLst>
                  <a:ext uri="{0D108BD9-81ED-4DB2-BD59-A6C34878D82A}">
                    <a16:rowId xmlns:a16="http://schemas.microsoft.com/office/drawing/2014/main" val="695175570"/>
                  </a:ext>
                </a:extLst>
              </a:tr>
              <a:tr h="30647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dirty="0">
                          <a:latin typeface="S-Core Dream 3 Light" panose="020B0303030302020204" pitchFamily="34" charset="-127"/>
                          <a:ea typeface="S-Core Dream 3 Light" panose="020B0303030302020204" pitchFamily="34" charset="-127"/>
                        </a:rPr>
                        <a:t>불명</a:t>
                      </a:r>
                    </a:p>
                  </a:txBody>
                  <a:tcPr marL="75570" marR="75570" marT="37785" marB="37785"/>
                </a:tc>
                <a:extLst>
                  <a:ext uri="{0D108BD9-81ED-4DB2-BD59-A6C34878D82A}">
                    <a16:rowId xmlns:a16="http://schemas.microsoft.com/office/drawing/2014/main" val="1831957456"/>
                  </a:ext>
                </a:extLst>
              </a:tr>
              <a:tr h="30647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>
                          <a:latin typeface="S-Core Dream 3 Light" panose="020B0303030302020204" pitchFamily="34" charset="-127"/>
                          <a:ea typeface="S-Core Dream 3 Light" panose="020B0303030302020204" pitchFamily="34" charset="-127"/>
                        </a:rPr>
                        <a:t>…</a:t>
                      </a:r>
                      <a:endParaRPr lang="ko-KR" altLang="en-US" sz="2000" dirty="0">
                        <a:latin typeface="S-Core Dream 3 Light" panose="020B0303030302020204" pitchFamily="34" charset="-127"/>
                        <a:ea typeface="S-Core Dream 3 Light" panose="020B0303030302020204" pitchFamily="34" charset="-127"/>
                      </a:endParaRPr>
                    </a:p>
                  </a:txBody>
                  <a:tcPr marL="75570" marR="75570" marT="37785" marB="37785"/>
                </a:tc>
                <a:extLst>
                  <a:ext uri="{0D108BD9-81ED-4DB2-BD59-A6C34878D82A}">
                    <a16:rowId xmlns:a16="http://schemas.microsoft.com/office/drawing/2014/main" val="3417333179"/>
                  </a:ext>
                </a:extLst>
              </a:tr>
            </a:tbl>
          </a:graphicData>
        </a:graphic>
      </p:graphicFrame>
      <p:graphicFrame>
        <p:nvGraphicFramePr>
          <p:cNvPr id="60" name="표 4">
            <a:extLst>
              <a:ext uri="{FF2B5EF4-FFF2-40B4-BE49-F238E27FC236}">
                <a16:creationId xmlns:a16="http://schemas.microsoft.com/office/drawing/2014/main" id="{42683213-57F0-4CFB-A146-50B29AA6C5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6170374"/>
              </p:ext>
            </p:extLst>
          </p:nvPr>
        </p:nvGraphicFramePr>
        <p:xfrm>
          <a:off x="5717789" y="4076700"/>
          <a:ext cx="835411" cy="1901850"/>
        </p:xfrm>
        <a:graphic>
          <a:graphicData uri="http://schemas.openxmlformats.org/drawingml/2006/table">
            <a:tbl>
              <a:tblPr firstRow="1">
                <a:tableStyleId>{793D81CF-94F2-401A-BA57-92F5A7B2D0C5}</a:tableStyleId>
              </a:tblPr>
              <a:tblGrid>
                <a:gridCol w="835411">
                  <a:extLst>
                    <a:ext uri="{9D8B030D-6E8A-4147-A177-3AD203B41FA5}">
                      <a16:colId xmlns:a16="http://schemas.microsoft.com/office/drawing/2014/main" val="4038941325"/>
                    </a:ext>
                  </a:extLst>
                </a:gridCol>
              </a:tblGrid>
              <a:tr h="30647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2000" b="1" dirty="0">
                          <a:latin typeface="S-Core Dream 3 Light" panose="020B0303030302020204" pitchFamily="34" charset="-127"/>
                          <a:ea typeface="S-Core Dream 3 Light" panose="020B0303030302020204" pitchFamily="34" charset="-127"/>
                        </a:rPr>
                        <a:t>성별</a:t>
                      </a:r>
                    </a:p>
                  </a:txBody>
                  <a:tcPr marL="75570" marR="75570" marT="37785" marB="37785">
                    <a:solidFill>
                      <a:srgbClr val="38D1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0069936"/>
                  </a:ext>
                </a:extLst>
              </a:tr>
              <a:tr h="30647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2000" dirty="0">
                          <a:latin typeface="S-Core Dream 3 Light" panose="020B0303030302020204" pitchFamily="34" charset="-127"/>
                          <a:ea typeface="S-Core Dream 3 Light" panose="020B0303030302020204" pitchFamily="34" charset="-127"/>
                        </a:rPr>
                        <a:t>1</a:t>
                      </a:r>
                      <a:endParaRPr lang="ko-KR" altLang="en-US" sz="2000" dirty="0">
                        <a:latin typeface="S-Core Dream 3 Light" panose="020B0303030302020204" pitchFamily="34" charset="-127"/>
                        <a:ea typeface="S-Core Dream 3 Light" panose="020B0303030302020204" pitchFamily="34" charset="-127"/>
                      </a:endParaRPr>
                    </a:p>
                  </a:txBody>
                  <a:tcPr marL="75570" marR="75570" marT="37785" marB="37785"/>
                </a:tc>
                <a:extLst>
                  <a:ext uri="{0D108BD9-81ED-4DB2-BD59-A6C34878D82A}">
                    <a16:rowId xmlns:a16="http://schemas.microsoft.com/office/drawing/2014/main" val="380088999"/>
                  </a:ext>
                </a:extLst>
              </a:tr>
              <a:tr h="30647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2000" dirty="0">
                          <a:latin typeface="S-Core Dream 3 Light" panose="020B0303030302020204" pitchFamily="34" charset="-127"/>
                          <a:ea typeface="S-Core Dream 3 Light" panose="020B0303030302020204" pitchFamily="34" charset="-127"/>
                        </a:rPr>
                        <a:t>0</a:t>
                      </a:r>
                      <a:endParaRPr lang="ko-KR" altLang="en-US" sz="2000" dirty="0">
                        <a:latin typeface="S-Core Dream 3 Light" panose="020B0303030302020204" pitchFamily="34" charset="-127"/>
                        <a:ea typeface="S-Core Dream 3 Light" panose="020B0303030302020204" pitchFamily="34" charset="-127"/>
                      </a:endParaRPr>
                    </a:p>
                  </a:txBody>
                  <a:tcPr marL="75570" marR="75570" marT="37785" marB="37785"/>
                </a:tc>
                <a:extLst>
                  <a:ext uri="{0D108BD9-81ED-4DB2-BD59-A6C34878D82A}">
                    <a16:rowId xmlns:a16="http://schemas.microsoft.com/office/drawing/2014/main" val="695175570"/>
                  </a:ext>
                </a:extLst>
              </a:tr>
              <a:tr h="30647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>
                          <a:latin typeface="S-Core Dream 3 Light" panose="020B0303030302020204" pitchFamily="34" charset="-127"/>
                          <a:ea typeface="S-Core Dream 3 Light" panose="020B0303030302020204" pitchFamily="34" charset="-127"/>
                        </a:rPr>
                        <a:t>0.8</a:t>
                      </a:r>
                      <a:endParaRPr lang="ko-KR" altLang="en-US" sz="2000" dirty="0">
                        <a:latin typeface="S-Core Dream 3 Light" panose="020B0303030302020204" pitchFamily="34" charset="-127"/>
                        <a:ea typeface="S-Core Dream 3 Light" panose="020B0303030302020204" pitchFamily="34" charset="-127"/>
                      </a:endParaRPr>
                    </a:p>
                  </a:txBody>
                  <a:tcPr marL="75570" marR="75570" marT="37785" marB="37785"/>
                </a:tc>
                <a:extLst>
                  <a:ext uri="{0D108BD9-81ED-4DB2-BD59-A6C34878D82A}">
                    <a16:rowId xmlns:a16="http://schemas.microsoft.com/office/drawing/2014/main" val="1831957456"/>
                  </a:ext>
                </a:extLst>
              </a:tr>
              <a:tr h="30647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>
                          <a:latin typeface="S-Core Dream 3 Light" panose="020B0303030302020204" pitchFamily="34" charset="-127"/>
                          <a:ea typeface="S-Core Dream 3 Light" panose="020B0303030302020204" pitchFamily="34" charset="-127"/>
                        </a:rPr>
                        <a:t>…</a:t>
                      </a:r>
                      <a:endParaRPr lang="ko-KR" altLang="en-US" sz="2000" dirty="0">
                        <a:latin typeface="S-Core Dream 3 Light" panose="020B0303030302020204" pitchFamily="34" charset="-127"/>
                        <a:ea typeface="S-Core Dream 3 Light" panose="020B0303030302020204" pitchFamily="34" charset="-127"/>
                      </a:endParaRPr>
                    </a:p>
                  </a:txBody>
                  <a:tcPr marL="75570" marR="75570" marT="37785" marB="37785"/>
                </a:tc>
                <a:extLst>
                  <a:ext uri="{0D108BD9-81ED-4DB2-BD59-A6C34878D82A}">
                    <a16:rowId xmlns:a16="http://schemas.microsoft.com/office/drawing/2014/main" val="4140703438"/>
                  </a:ext>
                </a:extLst>
              </a:tr>
            </a:tbl>
          </a:graphicData>
        </a:graphic>
      </p:graphicFrame>
      <p:sp>
        <p:nvSpPr>
          <p:cNvPr id="64" name="TextBox 63">
            <a:extLst>
              <a:ext uri="{FF2B5EF4-FFF2-40B4-BE49-F238E27FC236}">
                <a16:creationId xmlns:a16="http://schemas.microsoft.com/office/drawing/2014/main" id="{61AD2B71-8658-4FDC-B72A-6D30CCC3DC65}"/>
              </a:ext>
            </a:extLst>
          </p:cNvPr>
          <p:cNvSpPr txBox="1"/>
          <p:nvPr/>
        </p:nvSpPr>
        <p:spPr>
          <a:xfrm>
            <a:off x="1980597" y="6144206"/>
            <a:ext cx="609755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1">
              <a:defRPr/>
            </a:pPr>
            <a:r>
              <a:rPr lang="ko-KR" altLang="en-US" sz="160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적용 변수 </a:t>
            </a:r>
            <a:r>
              <a:rPr lang="en-US" altLang="ko-KR" sz="160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</a:t>
            </a:r>
            <a:r>
              <a:rPr lang="ko-KR" altLang="en-US" sz="1600" b="1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성별</a:t>
            </a:r>
            <a:r>
              <a:rPr lang="en-US" altLang="ko-KR" sz="1600" b="1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1600" b="1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보호장구 착용 유무 등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B54E7E59-D499-41DA-852B-7D8142450476}"/>
              </a:ext>
            </a:extLst>
          </p:cNvPr>
          <p:cNvSpPr txBox="1"/>
          <p:nvPr/>
        </p:nvSpPr>
        <p:spPr>
          <a:xfrm>
            <a:off x="6048363" y="8330090"/>
            <a:ext cx="609755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1">
              <a:defRPr/>
            </a:pPr>
            <a:r>
              <a:rPr lang="en-US" altLang="ko-KR" sz="200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Ex. 120</a:t>
            </a:r>
            <a:r>
              <a:rPr lang="ko-KR" altLang="en-US" sz="200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세 이상 가해자</a:t>
            </a:r>
            <a:r>
              <a:rPr lang="en-US" altLang="ko-KR" sz="200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200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대부분의 값이 불명인 변수</a:t>
            </a:r>
          </a:p>
        </p:txBody>
      </p:sp>
      <p:sp>
        <p:nvSpPr>
          <p:cNvPr id="66" name="부제목 2">
            <a:extLst>
              <a:ext uri="{FF2B5EF4-FFF2-40B4-BE49-F238E27FC236}">
                <a16:creationId xmlns:a16="http://schemas.microsoft.com/office/drawing/2014/main" id="{469B9C98-71A9-460F-9393-C452F2D28F6E}"/>
              </a:ext>
            </a:extLst>
          </p:cNvPr>
          <p:cNvSpPr txBox="1">
            <a:spLocks/>
          </p:cNvSpPr>
          <p:nvPr/>
        </p:nvSpPr>
        <p:spPr>
          <a:xfrm>
            <a:off x="9149934" y="6596237"/>
            <a:ext cx="7050254" cy="4921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9875">
              <a:defRPr/>
            </a:pPr>
            <a:r>
              <a:rPr lang="ko-KR" altLang="en-US" sz="2000" dirty="0" err="1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결측치를</a:t>
            </a:r>
            <a:r>
              <a:rPr lang="ko-KR" altLang="en-US" sz="200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다른 변수를</a:t>
            </a:r>
            <a:r>
              <a:rPr lang="en-US" altLang="ko-KR" sz="200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200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통해 간접적으로 파악 후 부여</a:t>
            </a:r>
            <a:endParaRPr lang="en-US" altLang="ko-KR" sz="2000" dirty="0">
              <a:solidFill>
                <a:prstClr val="black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9C6CB8C0-A4C9-42EF-8C2D-AFDA59C40240}"/>
              </a:ext>
            </a:extLst>
          </p:cNvPr>
          <p:cNvSpPr txBox="1"/>
          <p:nvPr/>
        </p:nvSpPr>
        <p:spPr>
          <a:xfrm>
            <a:off x="10080163" y="6162766"/>
            <a:ext cx="524617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1">
              <a:defRPr/>
            </a:pPr>
            <a:r>
              <a:rPr lang="ko-KR" altLang="en-US" sz="160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적용 변수 </a:t>
            </a:r>
            <a:r>
              <a:rPr lang="en-US" altLang="ko-KR" sz="160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</a:t>
            </a:r>
            <a:r>
              <a:rPr lang="ko-KR" altLang="en-US" sz="1600" b="1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도로형태 등</a:t>
            </a:r>
          </a:p>
        </p:txBody>
      </p:sp>
      <p:graphicFrame>
        <p:nvGraphicFramePr>
          <p:cNvPr id="68" name="표 4">
            <a:extLst>
              <a:ext uri="{FF2B5EF4-FFF2-40B4-BE49-F238E27FC236}">
                <a16:creationId xmlns:a16="http://schemas.microsoft.com/office/drawing/2014/main" id="{1142E4DD-9A46-4602-AB18-02CC2F5051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8696469"/>
              </p:ext>
            </p:extLst>
          </p:nvPr>
        </p:nvGraphicFramePr>
        <p:xfrm>
          <a:off x="10741979" y="3840910"/>
          <a:ext cx="1281434" cy="2169456"/>
        </p:xfrm>
        <a:graphic>
          <a:graphicData uri="http://schemas.openxmlformats.org/drawingml/2006/table">
            <a:tbl>
              <a:tblPr firstRow="1">
                <a:tableStyleId>{793D81CF-94F2-401A-BA57-92F5A7B2D0C5}</a:tableStyleId>
              </a:tblPr>
              <a:tblGrid>
                <a:gridCol w="1281434">
                  <a:extLst>
                    <a:ext uri="{9D8B030D-6E8A-4147-A177-3AD203B41FA5}">
                      <a16:colId xmlns:a16="http://schemas.microsoft.com/office/drawing/2014/main" val="4038941325"/>
                    </a:ext>
                  </a:extLst>
                </a:gridCol>
              </a:tblGrid>
              <a:tr h="19415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2000" b="1" dirty="0">
                          <a:latin typeface="S-Core Dream 3 Light" panose="020B0303030302020204" pitchFamily="34" charset="-127"/>
                          <a:ea typeface="S-Core Dream 3 Light" panose="020B0303030302020204" pitchFamily="34" charset="-127"/>
                        </a:rPr>
                        <a:t>도로형태</a:t>
                      </a:r>
                    </a:p>
                  </a:txBody>
                  <a:tcPr marL="91441" marR="91441" marT="28388" marB="28388">
                    <a:solidFill>
                      <a:srgbClr val="38D1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0069936"/>
                  </a:ext>
                </a:extLst>
              </a:tr>
              <a:tr h="23026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2000" dirty="0">
                          <a:latin typeface="S-Core Dream 3 Light" panose="020B0303030302020204" pitchFamily="34" charset="-127"/>
                          <a:ea typeface="S-Core Dream 3 Light" panose="020B0303030302020204" pitchFamily="34" charset="-127"/>
                        </a:rPr>
                        <a:t>단일로</a:t>
                      </a:r>
                    </a:p>
                  </a:txBody>
                  <a:tcPr marL="91441" marR="91441" marT="28388" marB="28388"/>
                </a:tc>
                <a:extLst>
                  <a:ext uri="{0D108BD9-81ED-4DB2-BD59-A6C34878D82A}">
                    <a16:rowId xmlns:a16="http://schemas.microsoft.com/office/drawing/2014/main" val="380088999"/>
                  </a:ext>
                </a:extLst>
              </a:tr>
              <a:tr h="23026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2000" dirty="0">
                          <a:latin typeface="S-Core Dream 3 Light" panose="020B0303030302020204" pitchFamily="34" charset="-127"/>
                          <a:ea typeface="S-Core Dream 3 Light" panose="020B0303030302020204" pitchFamily="34" charset="-127"/>
                        </a:rPr>
                        <a:t>교차로</a:t>
                      </a:r>
                    </a:p>
                  </a:txBody>
                  <a:tcPr marL="91441" marR="91441" marT="28388" marB="28388"/>
                </a:tc>
                <a:extLst>
                  <a:ext uri="{0D108BD9-81ED-4DB2-BD59-A6C34878D82A}">
                    <a16:rowId xmlns:a16="http://schemas.microsoft.com/office/drawing/2014/main" val="695175570"/>
                  </a:ext>
                </a:extLst>
              </a:tr>
              <a:tr h="23026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dirty="0">
                          <a:latin typeface="S-Core Dream 3 Light" panose="020B0303030302020204" pitchFamily="34" charset="-127"/>
                          <a:ea typeface="S-Core Dream 3 Light" panose="020B0303030302020204" pitchFamily="34" charset="-127"/>
                        </a:rPr>
                        <a:t>불명</a:t>
                      </a:r>
                    </a:p>
                  </a:txBody>
                  <a:tcPr marL="91441" marR="91441" marT="28388" marB="28388"/>
                </a:tc>
                <a:extLst>
                  <a:ext uri="{0D108BD9-81ED-4DB2-BD59-A6C34878D82A}">
                    <a16:rowId xmlns:a16="http://schemas.microsoft.com/office/drawing/2014/main" val="1831957456"/>
                  </a:ext>
                </a:extLst>
              </a:tr>
              <a:tr h="23026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dirty="0">
                          <a:latin typeface="S-Core Dream 3 Light" panose="020B0303030302020204" pitchFamily="34" charset="-127"/>
                          <a:ea typeface="S-Core Dream 3 Light" panose="020B0303030302020204" pitchFamily="34" charset="-127"/>
                        </a:rPr>
                        <a:t>불명</a:t>
                      </a:r>
                    </a:p>
                  </a:txBody>
                  <a:tcPr marL="91441" marR="91441" marT="28388" marB="28388"/>
                </a:tc>
                <a:extLst>
                  <a:ext uri="{0D108BD9-81ED-4DB2-BD59-A6C34878D82A}">
                    <a16:rowId xmlns:a16="http://schemas.microsoft.com/office/drawing/2014/main" val="3417333179"/>
                  </a:ext>
                </a:extLst>
              </a:tr>
              <a:tr h="23026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>
                          <a:latin typeface="S-Core Dream 3 Light" panose="020B0303030302020204" pitchFamily="34" charset="-127"/>
                          <a:ea typeface="S-Core Dream 3 Light" panose="020B0303030302020204" pitchFamily="34" charset="-127"/>
                        </a:rPr>
                        <a:t>…</a:t>
                      </a:r>
                      <a:endParaRPr lang="ko-KR" altLang="en-US" sz="2000" dirty="0">
                        <a:latin typeface="S-Core Dream 3 Light" panose="020B0303030302020204" pitchFamily="34" charset="-127"/>
                        <a:ea typeface="S-Core Dream 3 Light" panose="020B0303030302020204" pitchFamily="34" charset="-127"/>
                      </a:endParaRPr>
                    </a:p>
                  </a:txBody>
                  <a:tcPr marL="91441" marR="91441" marT="28388" marB="28388"/>
                </a:tc>
                <a:extLst>
                  <a:ext uri="{0D108BD9-81ED-4DB2-BD59-A6C34878D82A}">
                    <a16:rowId xmlns:a16="http://schemas.microsoft.com/office/drawing/2014/main" val="1998953013"/>
                  </a:ext>
                </a:extLst>
              </a:tr>
            </a:tbl>
          </a:graphicData>
        </a:graphic>
      </p:graphicFrame>
      <p:sp>
        <p:nvSpPr>
          <p:cNvPr id="70" name="TextBox 69">
            <a:extLst>
              <a:ext uri="{FF2B5EF4-FFF2-40B4-BE49-F238E27FC236}">
                <a16:creationId xmlns:a16="http://schemas.microsoft.com/office/drawing/2014/main" id="{4743E235-747C-4CC3-B2B7-EA7867A40C50}"/>
              </a:ext>
            </a:extLst>
          </p:cNvPr>
          <p:cNvSpPr txBox="1"/>
          <p:nvPr/>
        </p:nvSpPr>
        <p:spPr>
          <a:xfrm>
            <a:off x="12017343" y="3857022"/>
            <a:ext cx="131543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1">
              <a:defRPr/>
            </a:pPr>
            <a:r>
              <a:rPr lang="en-US" altLang="ko-KR" sz="1600" dirty="0" err="1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Road_num</a:t>
            </a:r>
            <a:endParaRPr lang="en-US" altLang="ko-KR" sz="1600" dirty="0">
              <a:solidFill>
                <a:prstClr val="black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 latinLnBrk="1">
              <a:defRPr/>
            </a:pPr>
            <a:r>
              <a:rPr lang="ko-KR" altLang="en-US" sz="120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서울시</a:t>
            </a:r>
            <a:endParaRPr lang="en-US" altLang="ko-KR" sz="1200" dirty="0">
              <a:solidFill>
                <a:prstClr val="black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 latinLnBrk="1">
              <a:defRPr/>
            </a:pPr>
            <a:r>
              <a:rPr lang="ko-KR" altLang="en-US" sz="120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도로정보</a:t>
            </a:r>
          </a:p>
        </p:txBody>
      </p:sp>
      <p:graphicFrame>
        <p:nvGraphicFramePr>
          <p:cNvPr id="71" name="표 4">
            <a:extLst>
              <a:ext uri="{FF2B5EF4-FFF2-40B4-BE49-F238E27FC236}">
                <a16:creationId xmlns:a16="http://schemas.microsoft.com/office/drawing/2014/main" id="{123CDBA6-F2DF-429A-8BDF-3CE8E659DA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0276800"/>
              </p:ext>
            </p:extLst>
          </p:nvPr>
        </p:nvGraphicFramePr>
        <p:xfrm>
          <a:off x="13346745" y="3840910"/>
          <a:ext cx="1281434" cy="2169456"/>
        </p:xfrm>
        <a:graphic>
          <a:graphicData uri="http://schemas.openxmlformats.org/drawingml/2006/table">
            <a:tbl>
              <a:tblPr firstRow="1">
                <a:tableStyleId>{793D81CF-94F2-401A-BA57-92F5A7B2D0C5}</a:tableStyleId>
              </a:tblPr>
              <a:tblGrid>
                <a:gridCol w="1281434">
                  <a:extLst>
                    <a:ext uri="{9D8B030D-6E8A-4147-A177-3AD203B41FA5}">
                      <a16:colId xmlns:a16="http://schemas.microsoft.com/office/drawing/2014/main" val="4038941325"/>
                    </a:ext>
                  </a:extLst>
                </a:gridCol>
              </a:tblGrid>
              <a:tr h="21281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2000" b="1" dirty="0">
                          <a:latin typeface="S-Core Dream 3 Light" panose="020B0303030302020204" pitchFamily="34" charset="-127"/>
                          <a:ea typeface="S-Core Dream 3 Light" panose="020B0303030302020204" pitchFamily="34" charset="-127"/>
                        </a:rPr>
                        <a:t>도로형태</a:t>
                      </a:r>
                    </a:p>
                  </a:txBody>
                  <a:tcPr marL="91441" marR="91441" marT="28388" marB="28388">
                    <a:solidFill>
                      <a:srgbClr val="38D1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0069936"/>
                  </a:ext>
                </a:extLst>
              </a:tr>
              <a:tr h="23026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2000" dirty="0">
                          <a:latin typeface="S-Core Dream 3 Light" panose="020B0303030302020204" pitchFamily="34" charset="-127"/>
                          <a:ea typeface="S-Core Dream 3 Light" panose="020B0303030302020204" pitchFamily="34" charset="-127"/>
                        </a:rPr>
                        <a:t>0</a:t>
                      </a:r>
                      <a:endParaRPr lang="ko-KR" altLang="en-US" sz="2000" dirty="0">
                        <a:latin typeface="S-Core Dream 3 Light" panose="020B0303030302020204" pitchFamily="34" charset="-127"/>
                        <a:ea typeface="S-Core Dream 3 Light" panose="020B0303030302020204" pitchFamily="34" charset="-127"/>
                      </a:endParaRPr>
                    </a:p>
                  </a:txBody>
                  <a:tcPr marL="91441" marR="91441" marT="28388" marB="28388"/>
                </a:tc>
                <a:extLst>
                  <a:ext uri="{0D108BD9-81ED-4DB2-BD59-A6C34878D82A}">
                    <a16:rowId xmlns:a16="http://schemas.microsoft.com/office/drawing/2014/main" val="380088999"/>
                  </a:ext>
                </a:extLst>
              </a:tr>
              <a:tr h="23026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2000" dirty="0">
                          <a:latin typeface="S-Core Dream 3 Light" panose="020B0303030302020204" pitchFamily="34" charset="-127"/>
                          <a:ea typeface="S-Core Dream 3 Light" panose="020B0303030302020204" pitchFamily="34" charset="-127"/>
                        </a:rPr>
                        <a:t>1</a:t>
                      </a:r>
                      <a:endParaRPr lang="ko-KR" altLang="en-US" sz="2000" dirty="0">
                        <a:latin typeface="S-Core Dream 3 Light" panose="020B0303030302020204" pitchFamily="34" charset="-127"/>
                        <a:ea typeface="S-Core Dream 3 Light" panose="020B0303030302020204" pitchFamily="34" charset="-127"/>
                      </a:endParaRPr>
                    </a:p>
                  </a:txBody>
                  <a:tcPr marL="91441" marR="91441" marT="28388" marB="28388"/>
                </a:tc>
                <a:extLst>
                  <a:ext uri="{0D108BD9-81ED-4DB2-BD59-A6C34878D82A}">
                    <a16:rowId xmlns:a16="http://schemas.microsoft.com/office/drawing/2014/main" val="695175570"/>
                  </a:ext>
                </a:extLst>
              </a:tr>
              <a:tr h="23026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>
                          <a:latin typeface="S-Core Dream 3 Light" panose="020B0303030302020204" pitchFamily="34" charset="-127"/>
                          <a:ea typeface="S-Core Dream 3 Light" panose="020B0303030302020204" pitchFamily="34" charset="-127"/>
                        </a:rPr>
                        <a:t>1</a:t>
                      </a:r>
                      <a:endParaRPr lang="ko-KR" altLang="en-US" sz="2000" dirty="0">
                        <a:latin typeface="S-Core Dream 3 Light" panose="020B0303030302020204" pitchFamily="34" charset="-127"/>
                        <a:ea typeface="S-Core Dream 3 Light" panose="020B0303030302020204" pitchFamily="34" charset="-127"/>
                      </a:endParaRPr>
                    </a:p>
                  </a:txBody>
                  <a:tcPr marL="91441" marR="91441" marT="28388" marB="28388"/>
                </a:tc>
                <a:extLst>
                  <a:ext uri="{0D108BD9-81ED-4DB2-BD59-A6C34878D82A}">
                    <a16:rowId xmlns:a16="http://schemas.microsoft.com/office/drawing/2014/main" val="1831957456"/>
                  </a:ext>
                </a:extLst>
              </a:tr>
              <a:tr h="23026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>
                          <a:latin typeface="S-Core Dream 3 Light" panose="020B0303030302020204" pitchFamily="34" charset="-127"/>
                          <a:ea typeface="S-Core Dream 3 Light" panose="020B0303030302020204" pitchFamily="34" charset="-127"/>
                        </a:rPr>
                        <a:t>0</a:t>
                      </a:r>
                      <a:endParaRPr lang="ko-KR" altLang="en-US" sz="2000" dirty="0">
                        <a:latin typeface="S-Core Dream 3 Light" panose="020B0303030302020204" pitchFamily="34" charset="-127"/>
                        <a:ea typeface="S-Core Dream 3 Light" panose="020B0303030302020204" pitchFamily="34" charset="-127"/>
                      </a:endParaRPr>
                    </a:p>
                  </a:txBody>
                  <a:tcPr marL="91441" marR="91441" marT="28388" marB="28388"/>
                </a:tc>
                <a:extLst>
                  <a:ext uri="{0D108BD9-81ED-4DB2-BD59-A6C34878D82A}">
                    <a16:rowId xmlns:a16="http://schemas.microsoft.com/office/drawing/2014/main" val="3417333179"/>
                  </a:ext>
                </a:extLst>
              </a:tr>
              <a:tr h="23026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>
                          <a:latin typeface="S-Core Dream 3 Light" panose="020B0303030302020204" pitchFamily="34" charset="-127"/>
                          <a:ea typeface="S-Core Dream 3 Light" panose="020B0303030302020204" pitchFamily="34" charset="-127"/>
                        </a:rPr>
                        <a:t>…</a:t>
                      </a:r>
                      <a:endParaRPr lang="ko-KR" altLang="en-US" sz="2000" dirty="0">
                        <a:latin typeface="S-Core Dream 3 Light" panose="020B0303030302020204" pitchFamily="34" charset="-127"/>
                        <a:ea typeface="S-Core Dream 3 Light" panose="020B0303030302020204" pitchFamily="34" charset="-127"/>
                      </a:endParaRPr>
                    </a:p>
                  </a:txBody>
                  <a:tcPr marL="91441" marR="91441" marT="28388" marB="28388"/>
                </a:tc>
                <a:extLst>
                  <a:ext uri="{0D108BD9-81ED-4DB2-BD59-A6C34878D82A}">
                    <a16:rowId xmlns:a16="http://schemas.microsoft.com/office/drawing/2014/main" val="1151456146"/>
                  </a:ext>
                </a:extLst>
              </a:tr>
            </a:tbl>
          </a:graphicData>
        </a:graphic>
      </p:graphicFrame>
      <p:sp>
        <p:nvSpPr>
          <p:cNvPr id="72" name="제목 1">
            <a:extLst>
              <a:ext uri="{FF2B5EF4-FFF2-40B4-BE49-F238E27FC236}">
                <a16:creationId xmlns:a16="http://schemas.microsoft.com/office/drawing/2014/main" id="{A3E5F9CD-5A40-45FA-8C63-1A7212BB1CF0}"/>
              </a:ext>
            </a:extLst>
          </p:cNvPr>
          <p:cNvSpPr txBox="1">
            <a:spLocks/>
          </p:cNvSpPr>
          <p:nvPr/>
        </p:nvSpPr>
        <p:spPr>
          <a:xfrm>
            <a:off x="5551856" y="2545510"/>
            <a:ext cx="7090569" cy="6167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+mj-cs"/>
              </a:defRPr>
            </a:lvl1pPr>
          </a:lstStyle>
          <a:p>
            <a:pPr>
              <a:defRPr/>
            </a:pPr>
            <a:r>
              <a:rPr lang="ko-KR" altLang="en-US" sz="2400" dirty="0" err="1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결측치</a:t>
            </a:r>
            <a:r>
              <a:rPr lang="ko-KR" altLang="en-US" sz="240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대체</a:t>
            </a:r>
            <a:endParaRPr lang="en-US" altLang="ko-KR" sz="2400" dirty="0">
              <a:solidFill>
                <a:prstClr val="black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75" name="제목 1">
            <a:extLst>
              <a:ext uri="{FF2B5EF4-FFF2-40B4-BE49-F238E27FC236}">
                <a16:creationId xmlns:a16="http://schemas.microsoft.com/office/drawing/2014/main" id="{D2798B73-638F-452B-90EF-D8EFF010A7C0}"/>
              </a:ext>
            </a:extLst>
          </p:cNvPr>
          <p:cNvSpPr txBox="1">
            <a:spLocks/>
          </p:cNvSpPr>
          <p:nvPr/>
        </p:nvSpPr>
        <p:spPr>
          <a:xfrm>
            <a:off x="5551856" y="7599675"/>
            <a:ext cx="7090569" cy="6167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+mj-cs"/>
              </a:defRPr>
            </a:lvl1pPr>
          </a:lstStyle>
          <a:p>
            <a:pPr>
              <a:defRPr/>
            </a:pPr>
            <a:r>
              <a:rPr lang="ko-KR" altLang="en-US" sz="240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원인불명 </a:t>
            </a:r>
            <a:r>
              <a:rPr lang="ko-KR" altLang="en-US" sz="2400" dirty="0" err="1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결측치</a:t>
            </a:r>
            <a:r>
              <a:rPr lang="ko-KR" altLang="en-US" sz="240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및 이상치 삭제</a:t>
            </a:r>
            <a:endParaRPr lang="en-US" altLang="ko-KR" sz="2400" dirty="0">
              <a:solidFill>
                <a:prstClr val="black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grpSp>
        <p:nvGrpSpPr>
          <p:cNvPr id="76" name="그룹 1005">
            <a:extLst>
              <a:ext uri="{FF2B5EF4-FFF2-40B4-BE49-F238E27FC236}">
                <a16:creationId xmlns:a16="http://schemas.microsoft.com/office/drawing/2014/main" id="{63D7E278-5C38-4245-A633-1DB562B8BD52}"/>
              </a:ext>
            </a:extLst>
          </p:cNvPr>
          <p:cNvGrpSpPr/>
          <p:nvPr/>
        </p:nvGrpSpPr>
        <p:grpSpPr>
          <a:xfrm>
            <a:off x="4677697" y="4816238"/>
            <a:ext cx="703356" cy="251429"/>
            <a:chOff x="6177166" y="5136304"/>
            <a:chExt cx="851061" cy="251429"/>
          </a:xfrm>
        </p:grpSpPr>
        <p:pic>
          <p:nvPicPr>
            <p:cNvPr id="77" name="Object 19">
              <a:extLst>
                <a:ext uri="{FF2B5EF4-FFF2-40B4-BE49-F238E27FC236}">
                  <a16:creationId xmlns:a16="http://schemas.microsoft.com/office/drawing/2014/main" id="{588DA722-3B96-4C99-9119-433709F2ED2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177166" y="5136304"/>
              <a:ext cx="851061" cy="251429"/>
            </a:xfrm>
            <a:prstGeom prst="rect">
              <a:avLst/>
            </a:prstGeom>
          </p:spPr>
        </p:pic>
      </p:grpSp>
      <p:grpSp>
        <p:nvGrpSpPr>
          <p:cNvPr id="78" name="그룹 1005">
            <a:extLst>
              <a:ext uri="{FF2B5EF4-FFF2-40B4-BE49-F238E27FC236}">
                <a16:creationId xmlns:a16="http://schemas.microsoft.com/office/drawing/2014/main" id="{20903812-8E8A-4A2A-9743-FA245BFB6A6B}"/>
              </a:ext>
            </a:extLst>
          </p:cNvPr>
          <p:cNvGrpSpPr/>
          <p:nvPr/>
        </p:nvGrpSpPr>
        <p:grpSpPr>
          <a:xfrm>
            <a:off x="12348991" y="4634155"/>
            <a:ext cx="703356" cy="251429"/>
            <a:chOff x="6177166" y="5136304"/>
            <a:chExt cx="851061" cy="251429"/>
          </a:xfrm>
        </p:grpSpPr>
        <p:pic>
          <p:nvPicPr>
            <p:cNvPr id="79" name="Object 19">
              <a:extLst>
                <a:ext uri="{FF2B5EF4-FFF2-40B4-BE49-F238E27FC236}">
                  <a16:creationId xmlns:a16="http://schemas.microsoft.com/office/drawing/2014/main" id="{7EC417C6-768D-4333-8FEE-5AA051A89BA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177166" y="5136304"/>
              <a:ext cx="851061" cy="251429"/>
            </a:xfrm>
            <a:prstGeom prst="rect">
              <a:avLst/>
            </a:prstGeom>
          </p:spPr>
        </p:pic>
      </p:grpSp>
      <p:sp>
        <p:nvSpPr>
          <p:cNvPr id="28" name="Object 42">
            <a:extLst>
              <a:ext uri="{FF2B5EF4-FFF2-40B4-BE49-F238E27FC236}">
                <a16:creationId xmlns:a16="http://schemas.microsoft.com/office/drawing/2014/main" id="{8175534E-D10A-4A3C-90E3-96E14ED37644}"/>
              </a:ext>
            </a:extLst>
          </p:cNvPr>
          <p:cNvSpPr txBox="1"/>
          <p:nvPr/>
        </p:nvSpPr>
        <p:spPr>
          <a:xfrm>
            <a:off x="991126" y="837069"/>
            <a:ext cx="15531093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4000">
                <a:solidFill>
                  <a:srgbClr val="35363A"/>
                </a:solidFill>
                <a:latin typeface="Jalnan OTF" pitchFamily="34" charset="0"/>
                <a:cs typeface="Jalnan OTF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분석 내용 및 결과 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: 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차량 종류 예측 모델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29" name="Object 43">
            <a:extLst>
              <a:ext uri="{FF2B5EF4-FFF2-40B4-BE49-F238E27FC236}">
                <a16:creationId xmlns:a16="http://schemas.microsoft.com/office/drawing/2014/main" id="{40559D18-AE40-4FC2-BF9E-857F0CE97DAF}"/>
              </a:ext>
            </a:extLst>
          </p:cNvPr>
          <p:cNvSpPr txBox="1"/>
          <p:nvPr/>
        </p:nvSpPr>
        <p:spPr>
          <a:xfrm>
            <a:off x="1009302" y="495300"/>
            <a:ext cx="588720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0" cap="none" spc="-100" normalizeH="0" baseline="0" noProof="0" dirty="0">
                <a:ln>
                  <a:noFill/>
                </a:ln>
                <a:solidFill>
                  <a:srgbClr val="787878"/>
                </a:solidFill>
                <a:effectLst/>
                <a:uLnTx/>
                <a:uFillTx/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+mn-cs"/>
              </a:rPr>
              <a:t>2. PM</a:t>
            </a:r>
            <a:r>
              <a:rPr kumimoji="0" lang="ko-KR" altLang="en-US" sz="2000" b="0" i="0" u="none" strike="noStrike" kern="0" cap="none" spc="-100" normalizeH="0" baseline="0" noProof="0" dirty="0">
                <a:ln>
                  <a:noFill/>
                </a:ln>
                <a:solidFill>
                  <a:srgbClr val="787878"/>
                </a:solidFill>
                <a:effectLst/>
                <a:uLnTx/>
                <a:uFillTx/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+mn-cs"/>
              </a:rPr>
              <a:t>과 다른 차종 차이</a:t>
            </a:r>
            <a:endParaRPr kumimoji="0" lang="en-US" sz="2000" b="0" i="0" u="none" strike="noStrike" kern="0" cap="none" spc="-100" normalizeH="0" baseline="0" noProof="0" dirty="0">
              <a:ln>
                <a:noFill/>
              </a:ln>
              <a:solidFill>
                <a:srgbClr val="787878"/>
              </a:solidFill>
              <a:effectLst/>
              <a:uLnTx/>
              <a:uFillTx/>
              <a:latin typeface="여기어때 잘난체 OTF" panose="020B0600000101010101" pitchFamily="34" charset="-127"/>
              <a:ea typeface="여기어때 잘난체 OTF" panose="020B0600000101010101" pitchFamily="34" charset="-127"/>
              <a:cs typeface="+mn-cs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7C04F71-FB48-4141-A94A-8BAECA578F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8963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1" name="그룹 1011"/>
          <p:cNvGrpSpPr/>
          <p:nvPr/>
        </p:nvGrpSpPr>
        <p:grpSpPr>
          <a:xfrm>
            <a:off x="977358" y="1678192"/>
            <a:ext cx="16330999" cy="55418"/>
            <a:chOff x="977358" y="1220958"/>
            <a:chExt cx="16330999" cy="55418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77358" y="1220958"/>
              <a:ext cx="16330999" cy="55418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977358" y="9202882"/>
            <a:ext cx="16330999" cy="55418"/>
            <a:chOff x="977358" y="9073658"/>
            <a:chExt cx="16330999" cy="55418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77358" y="9073658"/>
              <a:ext cx="16330999" cy="55418"/>
            </a:xfrm>
            <a:prstGeom prst="rect">
              <a:avLst/>
            </a:prstGeom>
          </p:spPr>
        </p:pic>
      </p:grpSp>
      <p:sp>
        <p:nvSpPr>
          <p:cNvPr id="50" name="Object 50"/>
          <p:cNvSpPr txBox="1"/>
          <p:nvPr/>
        </p:nvSpPr>
        <p:spPr>
          <a:xfrm>
            <a:off x="13868400" y="9410700"/>
            <a:ext cx="354157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0" cap="none" spc="-100" normalizeH="0" baseline="0" noProof="0" dirty="0">
                <a:ln>
                  <a:noFill/>
                </a:ln>
                <a:solidFill>
                  <a:srgbClr val="9E9E9E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-Core Dream 4 Regular" pitchFamily="34" charset="0"/>
              </a:rPr>
              <a:t>도로교통공단 서울지부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pic>
        <p:nvPicPr>
          <p:cNvPr id="44" name="그림 43" descr="텍스트이(가) 표시된 사진&#10;&#10;자동 생성된 설명">
            <a:extLst>
              <a:ext uri="{FF2B5EF4-FFF2-40B4-BE49-F238E27FC236}">
                <a16:creationId xmlns:a16="http://schemas.microsoft.com/office/drawing/2014/main" id="{3C32C3C7-B828-4DA8-933A-AF7F5C935D4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06" t="37395" r="606" b="37554"/>
          <a:stretch/>
        </p:blipFill>
        <p:spPr>
          <a:xfrm>
            <a:off x="838200" y="9234666"/>
            <a:ext cx="2002044" cy="709434"/>
          </a:xfrm>
          <a:prstGeom prst="rect">
            <a:avLst/>
          </a:prstGeom>
        </p:spPr>
      </p:pic>
      <p:sp>
        <p:nvSpPr>
          <p:cNvPr id="32" name="제목 1">
            <a:extLst>
              <a:ext uri="{FF2B5EF4-FFF2-40B4-BE49-F238E27FC236}">
                <a16:creationId xmlns:a16="http://schemas.microsoft.com/office/drawing/2014/main" id="{2A6BBE6F-5791-42CD-8D87-D2F2E711CDE6}"/>
              </a:ext>
            </a:extLst>
          </p:cNvPr>
          <p:cNvSpPr txBox="1">
            <a:spLocks/>
          </p:cNvSpPr>
          <p:nvPr/>
        </p:nvSpPr>
        <p:spPr>
          <a:xfrm>
            <a:off x="1066800" y="1866900"/>
            <a:ext cx="10590317" cy="9132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데이터 </a:t>
            </a:r>
            <a:r>
              <a:rPr kumimoji="0" lang="ko-KR" alt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전처리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과정</a:t>
            </a:r>
            <a:endParaRPr kumimoji="0" lang="ko-KR" altLang="en-US" sz="2800" b="0" i="0" u="none" strike="noStrike" kern="120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884F0E8-7795-4158-A47C-112E6C5110BD}"/>
              </a:ext>
            </a:extLst>
          </p:cNvPr>
          <p:cNvSpPr txBox="1"/>
          <p:nvPr/>
        </p:nvSpPr>
        <p:spPr>
          <a:xfrm>
            <a:off x="2865056" y="3317220"/>
            <a:ext cx="125578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Ex. </a:t>
            </a:r>
            <a:r>
              <a:rPr kumimoji="0" lang="ko-KR" altLang="en-US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행동유형 가해자 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[</a:t>
            </a:r>
            <a:r>
              <a:rPr kumimoji="0" lang="ko-KR" altLang="en-US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좌우회전중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직진 중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kumimoji="0" lang="ko-KR" altLang="en-US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앞지르기중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불명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kumimoji="0" lang="ko-KR" altLang="en-US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우회전중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kumimoji="0" lang="ko-KR" altLang="en-US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좌회전중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기타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주행 중 대기 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…….]</a:t>
            </a:r>
            <a:endParaRPr kumimoji="0" lang="ko-KR" alt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9" name="제목 1">
            <a:extLst>
              <a:ext uri="{FF2B5EF4-FFF2-40B4-BE49-F238E27FC236}">
                <a16:creationId xmlns:a16="http://schemas.microsoft.com/office/drawing/2014/main" id="{64C798AD-3015-4899-AFA7-B8EA19CA7BF3}"/>
              </a:ext>
            </a:extLst>
          </p:cNvPr>
          <p:cNvSpPr txBox="1">
            <a:spLocks/>
          </p:cNvSpPr>
          <p:nvPr/>
        </p:nvSpPr>
        <p:spPr>
          <a:xfrm>
            <a:off x="5598715" y="2705100"/>
            <a:ext cx="7090569" cy="6167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+mj-cs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카디널리티가</a:t>
            </a:r>
            <a:r>
              <a:rPr kumimoji="0" lang="ko-KR" altLang="en-US" sz="2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높은 변수에 대한 처리</a:t>
            </a:r>
            <a:endParaRPr kumimoji="0" lang="en-US" altLang="ko-KR" sz="24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264B0822-CA8A-41A0-9608-ED3910F70DA3}"/>
              </a:ext>
            </a:extLst>
          </p:cNvPr>
          <p:cNvGrpSpPr/>
          <p:nvPr/>
        </p:nvGrpSpPr>
        <p:grpSpPr>
          <a:xfrm>
            <a:off x="1441120" y="4000500"/>
            <a:ext cx="7293830" cy="4193621"/>
            <a:chOff x="451918" y="2088646"/>
            <a:chExt cx="5799398" cy="3334390"/>
          </a:xfrm>
        </p:grpSpPr>
        <p:pic>
          <p:nvPicPr>
            <p:cNvPr id="31" name="Picture 2">
              <a:extLst>
                <a:ext uri="{FF2B5EF4-FFF2-40B4-BE49-F238E27FC236}">
                  <a16:creationId xmlns:a16="http://schemas.microsoft.com/office/drawing/2014/main" id="{186DE955-98AB-42CC-98EB-260E97C091D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1918" y="2088646"/>
              <a:ext cx="5799398" cy="33343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왼쪽 중괄호 32">
              <a:extLst>
                <a:ext uri="{FF2B5EF4-FFF2-40B4-BE49-F238E27FC236}">
                  <a16:creationId xmlns:a16="http://schemas.microsoft.com/office/drawing/2014/main" id="{351FF671-6DE8-41B8-8B07-6250F92CF759}"/>
                </a:ext>
              </a:extLst>
            </p:cNvPr>
            <p:cNvSpPr/>
            <p:nvPr/>
          </p:nvSpPr>
          <p:spPr>
            <a:xfrm>
              <a:off x="3293196" y="4212099"/>
              <a:ext cx="116841" cy="766940"/>
            </a:xfrm>
            <a:prstGeom prst="leftBrace">
              <a:avLst>
                <a:gd name="adj1" fmla="val 39675"/>
                <a:gd name="adj2" fmla="val 49652"/>
              </a:avLst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+mn-cs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74732A6-3BEB-47D0-8814-0D692C3798E5}"/>
                </a:ext>
              </a:extLst>
            </p:cNvPr>
            <p:cNvSpPr txBox="1"/>
            <p:nvPr/>
          </p:nvSpPr>
          <p:spPr>
            <a:xfrm>
              <a:off x="2069845" y="4333959"/>
              <a:ext cx="128177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+mn-cs"/>
                </a:rPr>
                <a:t>정지상태 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+mn-cs"/>
                </a:rPr>
                <a:t>or</a:t>
              </a: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+mn-cs"/>
                </a:rPr>
                <a:t>특정상황 관련</a:t>
              </a:r>
            </a:p>
          </p:txBody>
        </p:sp>
        <p:sp>
          <p:nvSpPr>
            <p:cNvPr id="35" name="왼쪽 중괄호 34">
              <a:extLst>
                <a:ext uri="{FF2B5EF4-FFF2-40B4-BE49-F238E27FC236}">
                  <a16:creationId xmlns:a16="http://schemas.microsoft.com/office/drawing/2014/main" id="{55C8B204-1829-48A8-82BF-3ACF816B2F8E}"/>
                </a:ext>
              </a:extLst>
            </p:cNvPr>
            <p:cNvSpPr/>
            <p:nvPr/>
          </p:nvSpPr>
          <p:spPr>
            <a:xfrm rot="10800000">
              <a:off x="4352636" y="3262636"/>
              <a:ext cx="187779" cy="949463"/>
            </a:xfrm>
            <a:prstGeom prst="leftBrace">
              <a:avLst>
                <a:gd name="adj1" fmla="val 39675"/>
                <a:gd name="adj2" fmla="val 49652"/>
              </a:avLst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+mn-cs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AA64709-0BC0-499A-8EF3-88365FD3C5BC}"/>
                </a:ext>
              </a:extLst>
            </p:cNvPr>
            <p:cNvSpPr txBox="1"/>
            <p:nvPr/>
          </p:nvSpPr>
          <p:spPr>
            <a:xfrm>
              <a:off x="4502747" y="3583478"/>
              <a:ext cx="9234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+mn-cs"/>
                </a:rPr>
                <a:t>회전 관련</a:t>
              </a:r>
            </a:p>
          </p:txBody>
        </p:sp>
        <p:sp>
          <p:nvSpPr>
            <p:cNvPr id="37" name="왼쪽 중괄호 36">
              <a:extLst>
                <a:ext uri="{FF2B5EF4-FFF2-40B4-BE49-F238E27FC236}">
                  <a16:creationId xmlns:a16="http://schemas.microsoft.com/office/drawing/2014/main" id="{E6340BAD-21A4-4AE8-A036-FBA2A0571D3F}"/>
                </a:ext>
              </a:extLst>
            </p:cNvPr>
            <p:cNvSpPr/>
            <p:nvPr/>
          </p:nvSpPr>
          <p:spPr>
            <a:xfrm rot="10800000">
              <a:off x="3508188" y="2401160"/>
              <a:ext cx="187779" cy="535084"/>
            </a:xfrm>
            <a:prstGeom prst="leftBrace">
              <a:avLst>
                <a:gd name="adj1" fmla="val 39675"/>
                <a:gd name="adj2" fmla="val 49652"/>
              </a:avLst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+mn-cs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D75CFD2-E000-4D9E-B910-972CA9099B75}"/>
                </a:ext>
              </a:extLst>
            </p:cNvPr>
            <p:cNvSpPr txBox="1"/>
            <p:nvPr/>
          </p:nvSpPr>
          <p:spPr>
            <a:xfrm>
              <a:off x="3699303" y="2528285"/>
              <a:ext cx="9234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+mn-cs"/>
                </a:rPr>
                <a:t>직진 관련</a:t>
              </a:r>
            </a:p>
          </p:txBody>
        </p:sp>
      </p:grpSp>
      <p:graphicFrame>
        <p:nvGraphicFramePr>
          <p:cNvPr id="49" name="표 4">
            <a:extLst>
              <a:ext uri="{FF2B5EF4-FFF2-40B4-BE49-F238E27FC236}">
                <a16:creationId xmlns:a16="http://schemas.microsoft.com/office/drawing/2014/main" id="{DCDAABD9-046B-41ED-B78E-324791D833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5749912"/>
              </p:ext>
            </p:extLst>
          </p:nvPr>
        </p:nvGraphicFramePr>
        <p:xfrm>
          <a:off x="10583798" y="5396324"/>
          <a:ext cx="1753037" cy="2244440"/>
        </p:xfrm>
        <a:graphic>
          <a:graphicData uri="http://schemas.openxmlformats.org/drawingml/2006/table">
            <a:tbl>
              <a:tblPr firstRow="1">
                <a:tableStyleId>{793D81CF-94F2-401A-BA57-92F5A7B2D0C5}</a:tableStyleId>
              </a:tblPr>
              <a:tblGrid>
                <a:gridCol w="1753037">
                  <a:extLst>
                    <a:ext uri="{9D8B030D-6E8A-4147-A177-3AD203B41FA5}">
                      <a16:colId xmlns:a16="http://schemas.microsoft.com/office/drawing/2014/main" val="4038941325"/>
                    </a:ext>
                  </a:extLst>
                </a:gridCol>
              </a:tblGrid>
              <a:tr h="52647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2000" b="1" dirty="0">
                          <a:latin typeface="S-Core Dream 3 Light" panose="020B0303030302020204" pitchFamily="34" charset="-127"/>
                          <a:ea typeface="S-Core Dream 3 Light" panose="020B0303030302020204" pitchFamily="34" charset="-127"/>
                        </a:rPr>
                        <a:t>행동유형</a:t>
                      </a:r>
                      <a:endParaRPr lang="en-US" altLang="ko-KR" sz="2000" b="1" dirty="0">
                        <a:latin typeface="S-Core Dream 3 Light" panose="020B0303030302020204" pitchFamily="34" charset="-127"/>
                        <a:ea typeface="S-Core Dream 3 Light" panose="020B0303030302020204" pitchFamily="34" charset="-127"/>
                      </a:endParaRPr>
                    </a:p>
                    <a:p>
                      <a:pPr algn="ctr" latinLnBrk="1"/>
                      <a:r>
                        <a:rPr lang="ko-KR" altLang="en-US" sz="2000" b="1" dirty="0">
                          <a:latin typeface="S-Core Dream 3 Light" panose="020B0303030302020204" pitchFamily="34" charset="-127"/>
                          <a:ea typeface="S-Core Dream 3 Light" panose="020B0303030302020204" pitchFamily="34" charset="-127"/>
                        </a:rPr>
                        <a:t>가해자</a:t>
                      </a:r>
                    </a:p>
                  </a:txBody>
                  <a:tcPr marL="133877" marR="133877" marT="41564" marB="41564">
                    <a:solidFill>
                      <a:srgbClr val="38D1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0069936"/>
                  </a:ext>
                </a:extLst>
              </a:tr>
              <a:tr h="33712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2000" dirty="0">
                          <a:latin typeface="S-Core Dream 3 Light" panose="020B0303030302020204" pitchFamily="34" charset="-127"/>
                          <a:ea typeface="S-Core Dream 3 Light" panose="020B0303030302020204" pitchFamily="34" charset="-127"/>
                        </a:rPr>
                        <a:t>진로변경 중</a:t>
                      </a:r>
                    </a:p>
                  </a:txBody>
                  <a:tcPr marL="133877" marR="133877" marT="41564" marB="41564"/>
                </a:tc>
                <a:extLst>
                  <a:ext uri="{0D108BD9-81ED-4DB2-BD59-A6C34878D82A}">
                    <a16:rowId xmlns:a16="http://schemas.microsoft.com/office/drawing/2014/main" val="380088999"/>
                  </a:ext>
                </a:extLst>
              </a:tr>
              <a:tr h="33712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2000" dirty="0">
                          <a:latin typeface="S-Core Dream 3 Light" panose="020B0303030302020204" pitchFamily="34" charset="-127"/>
                          <a:ea typeface="S-Core Dream 3 Light" panose="020B0303030302020204" pitchFamily="34" charset="-127"/>
                        </a:rPr>
                        <a:t>우회전 중</a:t>
                      </a:r>
                    </a:p>
                  </a:txBody>
                  <a:tcPr marL="133877" marR="133877" marT="41564" marB="41564"/>
                </a:tc>
                <a:extLst>
                  <a:ext uri="{0D108BD9-81ED-4DB2-BD59-A6C34878D82A}">
                    <a16:rowId xmlns:a16="http://schemas.microsoft.com/office/drawing/2014/main" val="695175570"/>
                  </a:ext>
                </a:extLst>
              </a:tr>
              <a:tr h="33712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dirty="0" err="1">
                          <a:latin typeface="S-Core Dream 3 Light" panose="020B0303030302020204" pitchFamily="34" charset="-127"/>
                          <a:ea typeface="S-Core Dream 3 Light" panose="020B0303030302020204" pitchFamily="34" charset="-127"/>
                        </a:rPr>
                        <a:t>직진중</a:t>
                      </a:r>
                      <a:endParaRPr lang="ko-KR" altLang="en-US" sz="2000" dirty="0">
                        <a:latin typeface="S-Core Dream 3 Light" panose="020B0303030302020204" pitchFamily="34" charset="-127"/>
                        <a:ea typeface="S-Core Dream 3 Light" panose="020B0303030302020204" pitchFamily="34" charset="-127"/>
                      </a:endParaRPr>
                    </a:p>
                  </a:txBody>
                  <a:tcPr marL="133877" marR="133877" marT="41564" marB="41564"/>
                </a:tc>
                <a:extLst>
                  <a:ext uri="{0D108BD9-81ED-4DB2-BD59-A6C34878D82A}">
                    <a16:rowId xmlns:a16="http://schemas.microsoft.com/office/drawing/2014/main" val="1831957456"/>
                  </a:ext>
                </a:extLst>
              </a:tr>
              <a:tr h="33712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>
                          <a:latin typeface="S-Core Dream 3 Light" panose="020B0303030302020204" pitchFamily="34" charset="-127"/>
                          <a:ea typeface="S-Core Dream 3 Light" panose="020B0303030302020204" pitchFamily="34" charset="-127"/>
                        </a:rPr>
                        <a:t>…</a:t>
                      </a:r>
                      <a:endParaRPr lang="ko-KR" altLang="en-US" sz="2000" dirty="0">
                        <a:latin typeface="S-Core Dream 3 Light" panose="020B0303030302020204" pitchFamily="34" charset="-127"/>
                        <a:ea typeface="S-Core Dream 3 Light" panose="020B0303030302020204" pitchFamily="34" charset="-127"/>
                      </a:endParaRPr>
                    </a:p>
                  </a:txBody>
                  <a:tcPr marL="133877" marR="133877" marT="41564" marB="41564"/>
                </a:tc>
                <a:extLst>
                  <a:ext uri="{0D108BD9-81ED-4DB2-BD59-A6C34878D82A}">
                    <a16:rowId xmlns:a16="http://schemas.microsoft.com/office/drawing/2014/main" val="3417333179"/>
                  </a:ext>
                </a:extLst>
              </a:tr>
            </a:tbl>
          </a:graphicData>
        </a:graphic>
      </p:graphicFrame>
      <p:graphicFrame>
        <p:nvGraphicFramePr>
          <p:cNvPr id="52" name="표 4">
            <a:extLst>
              <a:ext uri="{FF2B5EF4-FFF2-40B4-BE49-F238E27FC236}">
                <a16:creationId xmlns:a16="http://schemas.microsoft.com/office/drawing/2014/main" id="{C06F3F86-7DA3-44BD-A351-E0CEB38BC9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0496207"/>
              </p:ext>
            </p:extLst>
          </p:nvPr>
        </p:nvGraphicFramePr>
        <p:xfrm>
          <a:off x="13221348" y="5396949"/>
          <a:ext cx="1317083" cy="2244440"/>
        </p:xfrm>
        <a:graphic>
          <a:graphicData uri="http://schemas.openxmlformats.org/drawingml/2006/table">
            <a:tbl>
              <a:tblPr firstRow="1">
                <a:tableStyleId>{793D81CF-94F2-401A-BA57-92F5A7B2D0C5}</a:tableStyleId>
              </a:tblPr>
              <a:tblGrid>
                <a:gridCol w="1317083">
                  <a:extLst>
                    <a:ext uri="{9D8B030D-6E8A-4147-A177-3AD203B41FA5}">
                      <a16:colId xmlns:a16="http://schemas.microsoft.com/office/drawing/2014/main" val="4038941325"/>
                    </a:ext>
                  </a:extLst>
                </a:gridCol>
              </a:tblGrid>
              <a:tr h="52647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2000" b="1" dirty="0">
                          <a:latin typeface="S-Core Dream 3 Light" panose="020B0303030302020204" pitchFamily="34" charset="-127"/>
                          <a:ea typeface="S-Core Dream 3 Light" panose="020B0303030302020204" pitchFamily="34" charset="-127"/>
                        </a:rPr>
                        <a:t>행동유형</a:t>
                      </a:r>
                      <a:endParaRPr lang="en-US" altLang="ko-KR" sz="2000" b="1" dirty="0">
                        <a:latin typeface="S-Core Dream 3 Light" panose="020B0303030302020204" pitchFamily="34" charset="-127"/>
                        <a:ea typeface="S-Core Dream 3 Light" panose="020B0303030302020204" pitchFamily="34" charset="-127"/>
                      </a:endParaRPr>
                    </a:p>
                    <a:p>
                      <a:pPr algn="ctr" latinLnBrk="1"/>
                      <a:r>
                        <a:rPr lang="ko-KR" altLang="en-US" sz="2000" b="1" dirty="0">
                          <a:latin typeface="S-Core Dream 3 Light" panose="020B0303030302020204" pitchFamily="34" charset="-127"/>
                          <a:ea typeface="S-Core Dream 3 Light" panose="020B0303030302020204" pitchFamily="34" charset="-127"/>
                        </a:rPr>
                        <a:t>가해자</a:t>
                      </a:r>
                    </a:p>
                  </a:txBody>
                  <a:tcPr marL="100584" marR="100584" marT="41564" marB="41564">
                    <a:solidFill>
                      <a:srgbClr val="38D1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0069936"/>
                  </a:ext>
                </a:extLst>
              </a:tr>
              <a:tr h="33712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2000" dirty="0">
                          <a:latin typeface="S-Core Dream 3 Light" panose="020B0303030302020204" pitchFamily="34" charset="-127"/>
                          <a:ea typeface="S-Core Dream 3 Light" panose="020B0303030302020204" pitchFamily="34" charset="-127"/>
                        </a:rPr>
                        <a:t>2.245</a:t>
                      </a:r>
                      <a:endParaRPr lang="ko-KR" altLang="en-US" sz="2000" dirty="0">
                        <a:latin typeface="S-Core Dream 3 Light" panose="020B0303030302020204" pitchFamily="34" charset="-127"/>
                        <a:ea typeface="S-Core Dream 3 Light" panose="020B0303030302020204" pitchFamily="34" charset="-127"/>
                      </a:endParaRPr>
                    </a:p>
                  </a:txBody>
                  <a:tcPr marL="100584" marR="100584" marT="41564" marB="41564"/>
                </a:tc>
                <a:extLst>
                  <a:ext uri="{0D108BD9-81ED-4DB2-BD59-A6C34878D82A}">
                    <a16:rowId xmlns:a16="http://schemas.microsoft.com/office/drawing/2014/main" val="380088999"/>
                  </a:ext>
                </a:extLst>
              </a:tr>
              <a:tr h="33712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2000" dirty="0">
                          <a:latin typeface="S-Core Dream 3 Light" panose="020B0303030302020204" pitchFamily="34" charset="-127"/>
                          <a:ea typeface="S-Core Dream 3 Light" panose="020B0303030302020204" pitchFamily="34" charset="-127"/>
                        </a:rPr>
                        <a:t>0.849</a:t>
                      </a:r>
                      <a:endParaRPr lang="ko-KR" altLang="en-US" sz="2000" dirty="0">
                        <a:latin typeface="S-Core Dream 3 Light" panose="020B0303030302020204" pitchFamily="34" charset="-127"/>
                        <a:ea typeface="S-Core Dream 3 Light" panose="020B0303030302020204" pitchFamily="34" charset="-127"/>
                      </a:endParaRPr>
                    </a:p>
                  </a:txBody>
                  <a:tcPr marL="100584" marR="100584" marT="41564" marB="41564"/>
                </a:tc>
                <a:extLst>
                  <a:ext uri="{0D108BD9-81ED-4DB2-BD59-A6C34878D82A}">
                    <a16:rowId xmlns:a16="http://schemas.microsoft.com/office/drawing/2014/main" val="695175570"/>
                  </a:ext>
                </a:extLst>
              </a:tr>
              <a:tr h="33712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>
                          <a:latin typeface="S-Core Dream 3 Light" panose="020B0303030302020204" pitchFamily="34" charset="-127"/>
                          <a:ea typeface="S-Core Dream 3 Light" panose="020B0303030302020204" pitchFamily="34" charset="-127"/>
                        </a:rPr>
                        <a:t>-0.798</a:t>
                      </a:r>
                      <a:endParaRPr lang="ko-KR" altLang="en-US" sz="2000" dirty="0">
                        <a:latin typeface="S-Core Dream 3 Light" panose="020B0303030302020204" pitchFamily="34" charset="-127"/>
                        <a:ea typeface="S-Core Dream 3 Light" panose="020B0303030302020204" pitchFamily="34" charset="-127"/>
                      </a:endParaRPr>
                    </a:p>
                  </a:txBody>
                  <a:tcPr marL="100584" marR="100584" marT="41564" marB="41564"/>
                </a:tc>
                <a:extLst>
                  <a:ext uri="{0D108BD9-81ED-4DB2-BD59-A6C34878D82A}">
                    <a16:rowId xmlns:a16="http://schemas.microsoft.com/office/drawing/2014/main" val="1831957456"/>
                  </a:ext>
                </a:extLst>
              </a:tr>
              <a:tr h="33712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>
                          <a:latin typeface="S-Core Dream 3 Light" panose="020B0303030302020204" pitchFamily="34" charset="-127"/>
                          <a:ea typeface="S-Core Dream 3 Light" panose="020B0303030302020204" pitchFamily="34" charset="-127"/>
                        </a:rPr>
                        <a:t>…</a:t>
                      </a:r>
                      <a:endParaRPr lang="ko-KR" altLang="en-US" sz="2000" dirty="0">
                        <a:latin typeface="S-Core Dream 3 Light" panose="020B0303030302020204" pitchFamily="34" charset="-127"/>
                        <a:ea typeface="S-Core Dream 3 Light" panose="020B0303030302020204" pitchFamily="34" charset="-127"/>
                      </a:endParaRPr>
                    </a:p>
                  </a:txBody>
                  <a:tcPr marL="100584" marR="100584" marT="41564" marB="41564"/>
                </a:tc>
                <a:extLst>
                  <a:ext uri="{0D108BD9-81ED-4DB2-BD59-A6C34878D82A}">
                    <a16:rowId xmlns:a16="http://schemas.microsoft.com/office/drawing/2014/main" val="3417333179"/>
                  </a:ext>
                </a:extLst>
              </a:tr>
            </a:tbl>
          </a:graphicData>
        </a:graphic>
      </p:graphicFrame>
      <p:graphicFrame>
        <p:nvGraphicFramePr>
          <p:cNvPr id="56" name="표 4">
            <a:extLst>
              <a:ext uri="{FF2B5EF4-FFF2-40B4-BE49-F238E27FC236}">
                <a16:creationId xmlns:a16="http://schemas.microsoft.com/office/drawing/2014/main" id="{BE38B9B4-18B2-4684-A02C-7C628FB7D9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6504927"/>
              </p:ext>
            </p:extLst>
          </p:nvPr>
        </p:nvGraphicFramePr>
        <p:xfrm>
          <a:off x="15422944" y="5413660"/>
          <a:ext cx="1593670" cy="2244440"/>
        </p:xfrm>
        <a:graphic>
          <a:graphicData uri="http://schemas.openxmlformats.org/drawingml/2006/table">
            <a:tbl>
              <a:tblPr firstRow="1">
                <a:tableStyleId>{793D81CF-94F2-401A-BA57-92F5A7B2D0C5}</a:tableStyleId>
              </a:tblPr>
              <a:tblGrid>
                <a:gridCol w="1593670">
                  <a:extLst>
                    <a:ext uri="{9D8B030D-6E8A-4147-A177-3AD203B41FA5}">
                      <a16:colId xmlns:a16="http://schemas.microsoft.com/office/drawing/2014/main" val="4038941325"/>
                    </a:ext>
                  </a:extLst>
                </a:gridCol>
              </a:tblGrid>
              <a:tr h="52647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2000" b="1" dirty="0">
                          <a:latin typeface="S-Core Dream 3 Light" panose="020B0303030302020204" pitchFamily="34" charset="-127"/>
                          <a:ea typeface="S-Core Dream 3 Light" panose="020B0303030302020204" pitchFamily="34" charset="-127"/>
                        </a:rPr>
                        <a:t>행동유형</a:t>
                      </a:r>
                      <a:endParaRPr lang="en-US" altLang="ko-KR" sz="2000" b="1" dirty="0">
                        <a:latin typeface="S-Core Dream 3 Light" panose="020B0303030302020204" pitchFamily="34" charset="-127"/>
                        <a:ea typeface="S-Core Dream 3 Light" panose="020B0303030302020204" pitchFamily="34" charset="-127"/>
                      </a:endParaRPr>
                    </a:p>
                    <a:p>
                      <a:pPr algn="ctr" latinLnBrk="1"/>
                      <a:r>
                        <a:rPr lang="ko-KR" altLang="en-US" sz="2000" b="1" dirty="0">
                          <a:latin typeface="S-Core Dream 3 Light" panose="020B0303030302020204" pitchFamily="34" charset="-127"/>
                          <a:ea typeface="S-Core Dream 3 Light" panose="020B0303030302020204" pitchFamily="34" charset="-127"/>
                        </a:rPr>
                        <a:t>가해자</a:t>
                      </a:r>
                    </a:p>
                  </a:txBody>
                  <a:tcPr marL="121706" marR="121706" marT="41564" marB="41564">
                    <a:solidFill>
                      <a:srgbClr val="38D1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0069936"/>
                  </a:ext>
                </a:extLst>
              </a:tr>
              <a:tr h="33712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2000" dirty="0">
                          <a:latin typeface="S-Core Dream 3 Light" panose="020B0303030302020204" pitchFamily="34" charset="-127"/>
                          <a:ea typeface="S-Core Dream 3 Light" panose="020B0303030302020204" pitchFamily="34" charset="-127"/>
                        </a:rPr>
                        <a:t>1</a:t>
                      </a:r>
                      <a:endParaRPr lang="ko-KR" altLang="en-US" sz="2000" dirty="0">
                        <a:latin typeface="S-Core Dream 3 Light" panose="020B0303030302020204" pitchFamily="34" charset="-127"/>
                        <a:ea typeface="S-Core Dream 3 Light" panose="020B0303030302020204" pitchFamily="34" charset="-127"/>
                      </a:endParaRPr>
                    </a:p>
                  </a:txBody>
                  <a:tcPr marL="121706" marR="121706" marT="41564" marB="41564"/>
                </a:tc>
                <a:extLst>
                  <a:ext uri="{0D108BD9-81ED-4DB2-BD59-A6C34878D82A}">
                    <a16:rowId xmlns:a16="http://schemas.microsoft.com/office/drawing/2014/main" val="380088999"/>
                  </a:ext>
                </a:extLst>
              </a:tr>
              <a:tr h="33712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2000" dirty="0">
                          <a:latin typeface="S-Core Dream 3 Light" panose="020B0303030302020204" pitchFamily="34" charset="-127"/>
                          <a:ea typeface="S-Core Dream 3 Light" panose="020B0303030302020204" pitchFamily="34" charset="-127"/>
                        </a:rPr>
                        <a:t>0.5</a:t>
                      </a:r>
                      <a:endParaRPr lang="ko-KR" altLang="en-US" sz="2000" dirty="0">
                        <a:latin typeface="S-Core Dream 3 Light" panose="020B0303030302020204" pitchFamily="34" charset="-127"/>
                        <a:ea typeface="S-Core Dream 3 Light" panose="020B0303030302020204" pitchFamily="34" charset="-127"/>
                      </a:endParaRPr>
                    </a:p>
                  </a:txBody>
                  <a:tcPr marL="121706" marR="121706" marT="41564" marB="41564"/>
                </a:tc>
                <a:extLst>
                  <a:ext uri="{0D108BD9-81ED-4DB2-BD59-A6C34878D82A}">
                    <a16:rowId xmlns:a16="http://schemas.microsoft.com/office/drawing/2014/main" val="695175570"/>
                  </a:ext>
                </a:extLst>
              </a:tr>
              <a:tr h="33712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>
                          <a:latin typeface="S-Core Dream 3 Light" panose="020B0303030302020204" pitchFamily="34" charset="-127"/>
                          <a:ea typeface="S-Core Dream 3 Light" panose="020B0303030302020204" pitchFamily="34" charset="-127"/>
                        </a:rPr>
                        <a:t>0</a:t>
                      </a:r>
                      <a:endParaRPr lang="ko-KR" altLang="en-US" sz="2000" dirty="0">
                        <a:latin typeface="S-Core Dream 3 Light" panose="020B0303030302020204" pitchFamily="34" charset="-127"/>
                        <a:ea typeface="S-Core Dream 3 Light" panose="020B0303030302020204" pitchFamily="34" charset="-127"/>
                      </a:endParaRPr>
                    </a:p>
                  </a:txBody>
                  <a:tcPr marL="121706" marR="121706" marT="41564" marB="41564"/>
                </a:tc>
                <a:extLst>
                  <a:ext uri="{0D108BD9-81ED-4DB2-BD59-A6C34878D82A}">
                    <a16:rowId xmlns:a16="http://schemas.microsoft.com/office/drawing/2014/main" val="1831957456"/>
                  </a:ext>
                </a:extLst>
              </a:tr>
              <a:tr h="33712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>
                          <a:latin typeface="S-Core Dream 3 Light" panose="020B0303030302020204" pitchFamily="34" charset="-127"/>
                          <a:ea typeface="S-Core Dream 3 Light" panose="020B0303030302020204" pitchFamily="34" charset="-127"/>
                        </a:rPr>
                        <a:t>…</a:t>
                      </a:r>
                      <a:endParaRPr lang="ko-KR" altLang="en-US" sz="2000" dirty="0">
                        <a:latin typeface="S-Core Dream 3 Light" panose="020B0303030302020204" pitchFamily="34" charset="-127"/>
                        <a:ea typeface="S-Core Dream 3 Light" panose="020B0303030302020204" pitchFamily="34" charset="-127"/>
                      </a:endParaRPr>
                    </a:p>
                  </a:txBody>
                  <a:tcPr marL="121706" marR="121706" marT="41564" marB="41564"/>
                </a:tc>
                <a:extLst>
                  <a:ext uri="{0D108BD9-81ED-4DB2-BD59-A6C34878D82A}">
                    <a16:rowId xmlns:a16="http://schemas.microsoft.com/office/drawing/2014/main" val="3417333179"/>
                  </a:ext>
                </a:extLst>
              </a:tr>
            </a:tbl>
          </a:graphicData>
        </a:graphic>
      </p:graphicFrame>
      <p:grpSp>
        <p:nvGrpSpPr>
          <p:cNvPr id="69" name="그룹 1005">
            <a:extLst>
              <a:ext uri="{FF2B5EF4-FFF2-40B4-BE49-F238E27FC236}">
                <a16:creationId xmlns:a16="http://schemas.microsoft.com/office/drawing/2014/main" id="{3FED35C8-2307-47A3-9572-7C6C98EB8003}"/>
              </a:ext>
            </a:extLst>
          </p:cNvPr>
          <p:cNvGrpSpPr/>
          <p:nvPr/>
        </p:nvGrpSpPr>
        <p:grpSpPr>
          <a:xfrm>
            <a:off x="12433588" y="6522025"/>
            <a:ext cx="703356" cy="251429"/>
            <a:chOff x="6177166" y="5136304"/>
            <a:chExt cx="851061" cy="251429"/>
          </a:xfrm>
        </p:grpSpPr>
        <p:pic>
          <p:nvPicPr>
            <p:cNvPr id="73" name="Object 19">
              <a:extLst>
                <a:ext uri="{FF2B5EF4-FFF2-40B4-BE49-F238E27FC236}">
                  <a16:creationId xmlns:a16="http://schemas.microsoft.com/office/drawing/2014/main" id="{A1C18634-7776-4C1C-B8E2-BC0603FC7D3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177166" y="5136304"/>
              <a:ext cx="851061" cy="251429"/>
            </a:xfrm>
            <a:prstGeom prst="rect">
              <a:avLst/>
            </a:prstGeom>
          </p:spPr>
        </p:pic>
      </p:grpSp>
      <p:grpSp>
        <p:nvGrpSpPr>
          <p:cNvPr id="74" name="그룹 1005">
            <a:extLst>
              <a:ext uri="{FF2B5EF4-FFF2-40B4-BE49-F238E27FC236}">
                <a16:creationId xmlns:a16="http://schemas.microsoft.com/office/drawing/2014/main" id="{E9485BDD-4C77-4442-BC9F-DF3BFBD956DE}"/>
              </a:ext>
            </a:extLst>
          </p:cNvPr>
          <p:cNvGrpSpPr/>
          <p:nvPr/>
        </p:nvGrpSpPr>
        <p:grpSpPr>
          <a:xfrm>
            <a:off x="14628044" y="6522025"/>
            <a:ext cx="703356" cy="251429"/>
            <a:chOff x="6177166" y="5136304"/>
            <a:chExt cx="851061" cy="251429"/>
          </a:xfrm>
        </p:grpSpPr>
        <p:pic>
          <p:nvPicPr>
            <p:cNvPr id="80" name="Object 19">
              <a:extLst>
                <a:ext uri="{FF2B5EF4-FFF2-40B4-BE49-F238E27FC236}">
                  <a16:creationId xmlns:a16="http://schemas.microsoft.com/office/drawing/2014/main" id="{FC0AE842-E277-4150-BC37-0B57E0B32F6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177166" y="5136304"/>
              <a:ext cx="851061" cy="251429"/>
            </a:xfrm>
            <a:prstGeom prst="rect">
              <a:avLst/>
            </a:prstGeom>
          </p:spPr>
        </p:pic>
      </p:grpSp>
      <p:sp>
        <p:nvSpPr>
          <p:cNvPr id="81" name="부제목 2">
            <a:extLst>
              <a:ext uri="{FF2B5EF4-FFF2-40B4-BE49-F238E27FC236}">
                <a16:creationId xmlns:a16="http://schemas.microsoft.com/office/drawing/2014/main" id="{2652BE65-4EF1-4D5D-A3A2-5C09C4E9205E}"/>
              </a:ext>
            </a:extLst>
          </p:cNvPr>
          <p:cNvSpPr txBox="1">
            <a:spLocks/>
          </p:cNvSpPr>
          <p:nvPr/>
        </p:nvSpPr>
        <p:spPr>
          <a:xfrm>
            <a:off x="1626091" y="8441902"/>
            <a:ext cx="7317720" cy="5133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9875" marR="0" lvl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변수 </a:t>
            </a:r>
            <a:r>
              <a:rPr kumimoji="0" lang="en-US" altLang="ko-KR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LeaveOneOut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Encoding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적용 후 수치 시각화 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82" name="부제목 2">
            <a:extLst>
              <a:ext uri="{FF2B5EF4-FFF2-40B4-BE49-F238E27FC236}">
                <a16:creationId xmlns:a16="http://schemas.microsoft.com/office/drawing/2014/main" id="{A311AA15-D2CA-4F4F-AC4C-35A74D0EEBBE}"/>
              </a:ext>
            </a:extLst>
          </p:cNvPr>
          <p:cNvSpPr txBox="1">
            <a:spLocks/>
          </p:cNvSpPr>
          <p:nvPr/>
        </p:nvSpPr>
        <p:spPr>
          <a:xfrm>
            <a:off x="11750857" y="8395653"/>
            <a:ext cx="4258064" cy="5424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9875" marR="0" lvl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해석된 값을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Ordinal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로 변환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9" name="Object 42">
            <a:extLst>
              <a:ext uri="{FF2B5EF4-FFF2-40B4-BE49-F238E27FC236}">
                <a16:creationId xmlns:a16="http://schemas.microsoft.com/office/drawing/2014/main" id="{217E9E55-3094-401E-84D5-1B729C8D9AA4}"/>
              </a:ext>
            </a:extLst>
          </p:cNvPr>
          <p:cNvSpPr txBox="1"/>
          <p:nvPr/>
        </p:nvSpPr>
        <p:spPr>
          <a:xfrm>
            <a:off x="991126" y="837069"/>
            <a:ext cx="15531093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4000">
                <a:solidFill>
                  <a:srgbClr val="35363A"/>
                </a:solidFill>
                <a:latin typeface="Jalnan OTF" pitchFamily="34" charset="0"/>
                <a:cs typeface="Jalnan OTF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분석 내용 및 결과 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: 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차량 종류 예측 모델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40" name="Object 43">
            <a:extLst>
              <a:ext uri="{FF2B5EF4-FFF2-40B4-BE49-F238E27FC236}">
                <a16:creationId xmlns:a16="http://schemas.microsoft.com/office/drawing/2014/main" id="{E89A01A4-E101-4D02-B2D6-CC48A773D5A4}"/>
              </a:ext>
            </a:extLst>
          </p:cNvPr>
          <p:cNvSpPr txBox="1"/>
          <p:nvPr/>
        </p:nvSpPr>
        <p:spPr>
          <a:xfrm>
            <a:off x="1009302" y="495300"/>
            <a:ext cx="588720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0" cap="none" spc="-100" normalizeH="0" baseline="0" noProof="0" dirty="0">
                <a:ln>
                  <a:noFill/>
                </a:ln>
                <a:solidFill>
                  <a:srgbClr val="787878"/>
                </a:solidFill>
                <a:effectLst/>
                <a:uLnTx/>
                <a:uFillTx/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+mn-cs"/>
              </a:rPr>
              <a:t>2. PM</a:t>
            </a:r>
            <a:r>
              <a:rPr kumimoji="0" lang="ko-KR" altLang="en-US" sz="2000" b="0" i="0" u="none" strike="noStrike" kern="0" cap="none" spc="-100" normalizeH="0" baseline="0" noProof="0" dirty="0">
                <a:ln>
                  <a:noFill/>
                </a:ln>
                <a:solidFill>
                  <a:srgbClr val="787878"/>
                </a:solidFill>
                <a:effectLst/>
                <a:uLnTx/>
                <a:uFillTx/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+mn-cs"/>
              </a:rPr>
              <a:t>과 다른 차종 차이</a:t>
            </a:r>
            <a:endParaRPr kumimoji="0" lang="en-US" sz="2000" b="0" i="0" u="none" strike="noStrike" kern="0" cap="none" spc="-100" normalizeH="0" baseline="0" noProof="0" dirty="0">
              <a:ln>
                <a:noFill/>
              </a:ln>
              <a:solidFill>
                <a:srgbClr val="787878"/>
              </a:solidFill>
              <a:effectLst/>
              <a:uLnTx/>
              <a:uFillTx/>
              <a:latin typeface="여기어때 잘난체 OTF" panose="020B0600000101010101" pitchFamily="34" charset="-127"/>
              <a:ea typeface="여기어때 잘난체 OTF" panose="020B0600000101010101" pitchFamily="34" charset="-127"/>
              <a:cs typeface="+mn-cs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DC6EBDC-859A-4CBD-A4A1-5F9680E6E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295985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1" name="그룹 1011"/>
          <p:cNvGrpSpPr/>
          <p:nvPr/>
        </p:nvGrpSpPr>
        <p:grpSpPr>
          <a:xfrm>
            <a:off x="977358" y="1678192"/>
            <a:ext cx="16330999" cy="55418"/>
            <a:chOff x="977358" y="1220958"/>
            <a:chExt cx="16330999" cy="55418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77358" y="1220958"/>
              <a:ext cx="16330999" cy="55418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977358" y="9202882"/>
            <a:ext cx="16330999" cy="55418"/>
            <a:chOff x="977358" y="9073658"/>
            <a:chExt cx="16330999" cy="55418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77358" y="9073658"/>
              <a:ext cx="16330999" cy="55418"/>
            </a:xfrm>
            <a:prstGeom prst="rect">
              <a:avLst/>
            </a:prstGeom>
          </p:spPr>
        </p:pic>
      </p:grpSp>
      <p:sp>
        <p:nvSpPr>
          <p:cNvPr id="50" name="Object 50"/>
          <p:cNvSpPr txBox="1"/>
          <p:nvPr/>
        </p:nvSpPr>
        <p:spPr>
          <a:xfrm>
            <a:off x="13868400" y="9410700"/>
            <a:ext cx="354157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0" cap="none" spc="-100" normalizeH="0" baseline="0" noProof="0" dirty="0">
                <a:ln>
                  <a:noFill/>
                </a:ln>
                <a:solidFill>
                  <a:srgbClr val="9E9E9E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-Core Dream 4 Regular" pitchFamily="34" charset="0"/>
              </a:rPr>
              <a:t>도로교통공단 서울지부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pic>
        <p:nvPicPr>
          <p:cNvPr id="44" name="그림 43" descr="텍스트이(가) 표시된 사진&#10;&#10;자동 생성된 설명">
            <a:extLst>
              <a:ext uri="{FF2B5EF4-FFF2-40B4-BE49-F238E27FC236}">
                <a16:creationId xmlns:a16="http://schemas.microsoft.com/office/drawing/2014/main" id="{3C32C3C7-B828-4DA8-933A-AF7F5C935D4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06" t="37395" r="606" b="37554"/>
          <a:stretch/>
        </p:blipFill>
        <p:spPr>
          <a:xfrm>
            <a:off x="838200" y="9234666"/>
            <a:ext cx="2002044" cy="709434"/>
          </a:xfrm>
          <a:prstGeom prst="rect">
            <a:avLst/>
          </a:prstGeom>
        </p:spPr>
      </p:pic>
      <p:sp>
        <p:nvSpPr>
          <p:cNvPr id="32" name="제목 1">
            <a:extLst>
              <a:ext uri="{FF2B5EF4-FFF2-40B4-BE49-F238E27FC236}">
                <a16:creationId xmlns:a16="http://schemas.microsoft.com/office/drawing/2014/main" id="{2A6BBE6F-5791-42CD-8D87-D2F2E711CDE6}"/>
              </a:ext>
            </a:extLst>
          </p:cNvPr>
          <p:cNvSpPr txBox="1">
            <a:spLocks/>
          </p:cNvSpPr>
          <p:nvPr/>
        </p:nvSpPr>
        <p:spPr>
          <a:xfrm>
            <a:off x="1066800" y="1866900"/>
            <a:ext cx="10590317" cy="9132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데이터 </a:t>
            </a:r>
            <a:r>
              <a:rPr lang="ko-KR" altLang="en-US" sz="2800" dirty="0">
                <a:solidFill>
                  <a:prstClr val="black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선별 및 모델 구성</a:t>
            </a:r>
            <a:endParaRPr kumimoji="0" lang="ko-KR" altLang="en-US" sz="2800" b="0" i="0" u="none" strike="noStrike" kern="120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59" name="부제목 2">
            <a:extLst>
              <a:ext uri="{FF2B5EF4-FFF2-40B4-BE49-F238E27FC236}">
                <a16:creationId xmlns:a16="http://schemas.microsoft.com/office/drawing/2014/main" id="{876E3433-F3E2-4FC6-81B8-5D17C0B6CD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73473" y="4152900"/>
            <a:ext cx="5056401" cy="548172"/>
          </a:xfrm>
        </p:spPr>
        <p:txBody>
          <a:bodyPr vert="horz" lIns="91440" tIns="45720" rIns="91440" bIns="45720" rtlCol="0">
            <a:normAutofit/>
          </a:bodyPr>
          <a:lstStyle/>
          <a:p>
            <a:pPr algn="l" latinLnBrk="1">
              <a:lnSpc>
                <a:spcPct val="90000"/>
              </a:lnSpc>
              <a:spcBef>
                <a:spcPts val="1000"/>
              </a:spcBef>
            </a:pPr>
            <a:r>
              <a:rPr lang="en-US" altLang="ko-KR" sz="200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1. </a:t>
            </a:r>
            <a:r>
              <a:rPr lang="ko-KR" altLang="en-US" sz="200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모든 변수를 포함한 모델</a:t>
            </a:r>
            <a:endParaRPr lang="en-US" altLang="ko-KR" sz="2000" dirty="0">
              <a:solidFill>
                <a:prstClr val="black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l" latinLnBrk="1">
              <a:lnSpc>
                <a:spcPct val="90000"/>
              </a:lnSpc>
              <a:spcBef>
                <a:spcPts val="1000"/>
              </a:spcBef>
            </a:pPr>
            <a:endParaRPr lang="en-US" altLang="ko-KR" sz="2000" dirty="0">
              <a:solidFill>
                <a:prstClr val="black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l" latinLnBrk="1">
              <a:lnSpc>
                <a:spcPct val="90000"/>
              </a:lnSpc>
              <a:spcBef>
                <a:spcPts val="1000"/>
              </a:spcBef>
            </a:pPr>
            <a:endParaRPr lang="en-US" altLang="ko-KR" sz="2000" dirty="0">
              <a:solidFill>
                <a:prstClr val="black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l" latinLnBrk="1">
              <a:lnSpc>
                <a:spcPct val="90000"/>
              </a:lnSpc>
              <a:spcBef>
                <a:spcPts val="1000"/>
              </a:spcBef>
            </a:pPr>
            <a:endParaRPr lang="en-US" altLang="ko-KR" sz="2000" dirty="0">
              <a:solidFill>
                <a:prstClr val="black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l" latinLnBrk="1">
              <a:lnSpc>
                <a:spcPct val="90000"/>
              </a:lnSpc>
              <a:spcBef>
                <a:spcPts val="1000"/>
              </a:spcBef>
            </a:pPr>
            <a:endParaRPr lang="en-US" altLang="ko-KR" sz="2000" dirty="0">
              <a:solidFill>
                <a:prstClr val="black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60" name="부제목 2">
            <a:extLst>
              <a:ext uri="{FF2B5EF4-FFF2-40B4-BE49-F238E27FC236}">
                <a16:creationId xmlns:a16="http://schemas.microsoft.com/office/drawing/2014/main" id="{51C331F6-253E-46F4-975C-A00E06F3B886}"/>
              </a:ext>
            </a:extLst>
          </p:cNvPr>
          <p:cNvSpPr txBox="1">
            <a:spLocks/>
          </p:cNvSpPr>
          <p:nvPr/>
        </p:nvSpPr>
        <p:spPr>
          <a:xfrm>
            <a:off x="3525804" y="3114513"/>
            <a:ext cx="11225435" cy="19527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defTabSz="914400" rtl="0" eaLnBrk="1" fontAlgn="auto" latinLnBrk="1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주 </a:t>
            </a:r>
            <a:r>
              <a:rPr kumimoji="0" lang="ko-KR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이용층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법과 제도에 관련된 변수는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PM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을 분류하는데 과도한 영향을 미침 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61" name="그림 60">
            <a:extLst>
              <a:ext uri="{FF2B5EF4-FFF2-40B4-BE49-F238E27FC236}">
                <a16:creationId xmlns:a16="http://schemas.microsoft.com/office/drawing/2014/main" id="{C22026A2-CB3F-40D1-B227-CDBF5E867076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8000"/>
                    </a14:imgEffect>
                    <a14:imgEffect>
                      <a14:saturation sat="3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21645" y="5180278"/>
            <a:ext cx="5869955" cy="3412646"/>
          </a:xfrm>
          <a:prstGeom prst="rect">
            <a:avLst/>
          </a:prstGeom>
        </p:spPr>
      </p:pic>
      <p:pic>
        <p:nvPicPr>
          <p:cNvPr id="62" name="그림 61">
            <a:extLst>
              <a:ext uri="{FF2B5EF4-FFF2-40B4-BE49-F238E27FC236}">
                <a16:creationId xmlns:a16="http://schemas.microsoft.com/office/drawing/2014/main" id="{EF50C947-3FEE-46A1-9E4C-CB659B9B1F8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prstClr val="black"/>
              <a:srgbClr val="9EEAA5">
                <a:tint val="45000"/>
                <a:satMod val="400000"/>
              </a:srgbClr>
            </a:duotone>
          </a:blip>
          <a:srcRect l="11399" t="84102" r="23854" b="8404"/>
          <a:stretch/>
        </p:blipFill>
        <p:spPr>
          <a:xfrm>
            <a:off x="3476874" y="4863186"/>
            <a:ext cx="4075036" cy="347718"/>
          </a:xfrm>
          <a:prstGeom prst="rect">
            <a:avLst/>
          </a:prstGeom>
        </p:spPr>
      </p:pic>
      <p:pic>
        <p:nvPicPr>
          <p:cNvPr id="63" name="그림 62">
            <a:extLst>
              <a:ext uri="{FF2B5EF4-FFF2-40B4-BE49-F238E27FC236}">
                <a16:creationId xmlns:a16="http://schemas.microsoft.com/office/drawing/2014/main" id="{D88ED203-4F16-45B7-B848-77367D201B0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1553" t="1141" r="23701" b="91151"/>
          <a:stretch/>
        </p:blipFill>
        <p:spPr>
          <a:xfrm>
            <a:off x="3476874" y="4575408"/>
            <a:ext cx="4075036" cy="357654"/>
          </a:xfrm>
          <a:prstGeom prst="rect">
            <a:avLst/>
          </a:prstGeom>
        </p:spPr>
      </p:pic>
      <p:sp>
        <p:nvSpPr>
          <p:cNvPr id="64" name="부제목 2">
            <a:extLst>
              <a:ext uri="{FF2B5EF4-FFF2-40B4-BE49-F238E27FC236}">
                <a16:creationId xmlns:a16="http://schemas.microsoft.com/office/drawing/2014/main" id="{9B1523CF-92CC-4933-84FB-6690B7996B92}"/>
              </a:ext>
            </a:extLst>
          </p:cNvPr>
          <p:cNvSpPr txBox="1">
            <a:spLocks/>
          </p:cNvSpPr>
          <p:nvPr/>
        </p:nvSpPr>
        <p:spPr>
          <a:xfrm>
            <a:off x="10520349" y="4229100"/>
            <a:ext cx="5056401" cy="5481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2.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해당 변수를 제외한 모델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457200" marR="0" lvl="0" indent="-4572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AutoNum type="arabicPeriod"/>
              <a:tabLst/>
              <a:defRPr/>
            </a:pP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457200" marR="0" lvl="0" indent="-4572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AutoNum type="arabicPeriod"/>
              <a:tabLst/>
              <a:defRPr/>
            </a:pP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457200" marR="0" lvl="0" indent="-4572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AutoNum type="arabicPeriod"/>
              <a:tabLst/>
              <a:defRPr/>
            </a:pP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457200" marR="0" lvl="0" indent="-4572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AutoNum type="arabicPeriod"/>
              <a:tabLst/>
              <a:defRPr/>
            </a:pP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65" name="그림 64">
            <a:extLst>
              <a:ext uri="{FF2B5EF4-FFF2-40B4-BE49-F238E27FC236}">
                <a16:creationId xmlns:a16="http://schemas.microsoft.com/office/drawing/2014/main" id="{63BED236-D982-4854-B19C-CCE19D3FE0E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duotone>
              <a:prstClr val="black"/>
              <a:srgbClr val="9EEAA5">
                <a:tint val="45000"/>
                <a:satMod val="400000"/>
              </a:srgbClr>
            </a:duotone>
          </a:blip>
          <a:srcRect l="10740" t="84260" r="24319" b="7411"/>
          <a:stretch/>
        </p:blipFill>
        <p:spPr>
          <a:xfrm>
            <a:off x="10579790" y="4886380"/>
            <a:ext cx="4082560" cy="409520"/>
          </a:xfrm>
          <a:prstGeom prst="rect">
            <a:avLst/>
          </a:prstGeom>
        </p:spPr>
      </p:pic>
      <p:pic>
        <p:nvPicPr>
          <p:cNvPr id="66" name="그림 65">
            <a:extLst>
              <a:ext uri="{FF2B5EF4-FFF2-40B4-BE49-F238E27FC236}">
                <a16:creationId xmlns:a16="http://schemas.microsoft.com/office/drawing/2014/main" id="{115CA64F-7D05-4F46-94B9-6E49A983EBF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1297" r="23762" b="92717"/>
          <a:stretch/>
        </p:blipFill>
        <p:spPr>
          <a:xfrm>
            <a:off x="10579790" y="4610100"/>
            <a:ext cx="4082559" cy="358052"/>
          </a:xfrm>
          <a:prstGeom prst="rect">
            <a:avLst/>
          </a:prstGeom>
        </p:spPr>
      </p:pic>
      <p:pic>
        <p:nvPicPr>
          <p:cNvPr id="67" name="그림 66">
            <a:extLst>
              <a:ext uri="{FF2B5EF4-FFF2-40B4-BE49-F238E27FC236}">
                <a16:creationId xmlns:a16="http://schemas.microsoft.com/office/drawing/2014/main" id="{DD767AF0-706E-4420-8836-3EC2F72C5EBA}"/>
              </a:ext>
            </a:extLst>
          </p:cNvPr>
          <p:cNvPicPr>
            <a:picLocks noChangeAspect="1"/>
          </p:cNvPicPr>
          <p:nvPr/>
        </p:nvPicPr>
        <p:blipFill>
          <a:blip r:embed="rId8">
            <a:grayscl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colorTemperature colorTemp="5300"/>
                    </a14:imgEffect>
                    <a14:imgEffect>
                      <a14:saturation sat="3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314741" y="5196162"/>
            <a:ext cx="5567068" cy="3412646"/>
          </a:xfrm>
          <a:prstGeom prst="rect">
            <a:avLst/>
          </a:prstGeom>
        </p:spPr>
      </p:pic>
      <p:sp>
        <p:nvSpPr>
          <p:cNvPr id="68" name="부제목 2">
            <a:extLst>
              <a:ext uri="{FF2B5EF4-FFF2-40B4-BE49-F238E27FC236}">
                <a16:creationId xmlns:a16="http://schemas.microsoft.com/office/drawing/2014/main" id="{0E6151C5-CD8E-413F-A908-00FB9954AC37}"/>
              </a:ext>
            </a:extLst>
          </p:cNvPr>
          <p:cNvSpPr txBox="1">
            <a:spLocks/>
          </p:cNvSpPr>
          <p:nvPr/>
        </p:nvSpPr>
        <p:spPr>
          <a:xfrm>
            <a:off x="2840244" y="8686997"/>
            <a:ext cx="12602583" cy="4951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4013" marR="0" lvl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법과 제도 이외의 환경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·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인적관련 변수가 차종에 미치는 영향력을 확인하기 위해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2BBB81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2BBB81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번 모델을 분석에 적용 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srgbClr val="2BBB81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70" name="제목 1">
            <a:extLst>
              <a:ext uri="{FF2B5EF4-FFF2-40B4-BE49-F238E27FC236}">
                <a16:creationId xmlns:a16="http://schemas.microsoft.com/office/drawing/2014/main" id="{62B578CC-8378-4B34-934C-7FF3C748748E}"/>
              </a:ext>
            </a:extLst>
          </p:cNvPr>
          <p:cNvSpPr txBox="1">
            <a:spLocks/>
          </p:cNvSpPr>
          <p:nvPr/>
        </p:nvSpPr>
        <p:spPr>
          <a:xfrm>
            <a:off x="5593236" y="2476701"/>
            <a:ext cx="7090569" cy="6167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+mj-cs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법</a:t>
            </a:r>
            <a:r>
              <a:rPr kumimoji="0" lang="en-US" altLang="ko-KR" sz="2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kumimoji="0" lang="ko-KR" altLang="en-US" sz="2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제도 관련 변수 제거</a:t>
            </a:r>
            <a:endParaRPr kumimoji="0" lang="en-US" altLang="ko-KR" sz="24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2" name="Object 42">
            <a:extLst>
              <a:ext uri="{FF2B5EF4-FFF2-40B4-BE49-F238E27FC236}">
                <a16:creationId xmlns:a16="http://schemas.microsoft.com/office/drawing/2014/main" id="{252DC171-B5C6-4537-A403-9D8910049D0D}"/>
              </a:ext>
            </a:extLst>
          </p:cNvPr>
          <p:cNvSpPr txBox="1"/>
          <p:nvPr/>
        </p:nvSpPr>
        <p:spPr>
          <a:xfrm>
            <a:off x="991126" y="837069"/>
            <a:ext cx="15531093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4000">
                <a:solidFill>
                  <a:srgbClr val="35363A"/>
                </a:solidFill>
                <a:latin typeface="Jalnan OTF" pitchFamily="34" charset="0"/>
                <a:cs typeface="Jalnan OTF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분석 내용 및 결과 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: 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차량 종류 예측 모델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63B6698-732C-4665-AFC4-83C3091BCD2E}"/>
              </a:ext>
            </a:extLst>
          </p:cNvPr>
          <p:cNvSpPr txBox="1"/>
          <p:nvPr/>
        </p:nvSpPr>
        <p:spPr>
          <a:xfrm>
            <a:off x="4419600" y="3478768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54013" marR="0" lvl="0" indent="0" algn="ctr" defTabSz="914400" rtl="0" eaLnBrk="1" fontAlgn="auto" latinLnBrk="1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Ex. 16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세 미만 이륜차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∙PM 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이용 제한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보호장구 미착용에 대한 벌금 유무 등  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</a:p>
        </p:txBody>
      </p:sp>
      <p:sp>
        <p:nvSpPr>
          <p:cNvPr id="23" name="Object 43">
            <a:extLst>
              <a:ext uri="{FF2B5EF4-FFF2-40B4-BE49-F238E27FC236}">
                <a16:creationId xmlns:a16="http://schemas.microsoft.com/office/drawing/2014/main" id="{24D5BA4F-CDBC-43E9-BC17-E3563190B2EA}"/>
              </a:ext>
            </a:extLst>
          </p:cNvPr>
          <p:cNvSpPr txBox="1"/>
          <p:nvPr/>
        </p:nvSpPr>
        <p:spPr>
          <a:xfrm>
            <a:off x="1009302" y="495300"/>
            <a:ext cx="588720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0" cap="none" spc="-100" normalizeH="0" baseline="0" noProof="0" dirty="0">
                <a:ln>
                  <a:noFill/>
                </a:ln>
                <a:solidFill>
                  <a:srgbClr val="787878"/>
                </a:solidFill>
                <a:effectLst/>
                <a:uLnTx/>
                <a:uFillTx/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+mn-cs"/>
              </a:rPr>
              <a:t>2. PM</a:t>
            </a:r>
            <a:r>
              <a:rPr kumimoji="0" lang="ko-KR" altLang="en-US" sz="2000" b="0" i="0" u="none" strike="noStrike" kern="0" cap="none" spc="-100" normalizeH="0" baseline="0" noProof="0" dirty="0">
                <a:ln>
                  <a:noFill/>
                </a:ln>
                <a:solidFill>
                  <a:srgbClr val="787878"/>
                </a:solidFill>
                <a:effectLst/>
                <a:uLnTx/>
                <a:uFillTx/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+mn-cs"/>
              </a:rPr>
              <a:t>과 다른 차종 차이</a:t>
            </a:r>
            <a:endParaRPr kumimoji="0" lang="en-US" sz="2000" b="0" i="0" u="none" strike="noStrike" kern="0" cap="none" spc="-100" normalizeH="0" baseline="0" noProof="0" dirty="0">
              <a:ln>
                <a:noFill/>
              </a:ln>
              <a:solidFill>
                <a:srgbClr val="787878"/>
              </a:solidFill>
              <a:effectLst/>
              <a:uLnTx/>
              <a:uFillTx/>
              <a:latin typeface="여기어때 잘난체 OTF" panose="020B0600000101010101" pitchFamily="34" charset="-127"/>
              <a:ea typeface="여기어때 잘난체 OTF" panose="020B0600000101010101" pitchFamily="34" charset="-127"/>
              <a:cs typeface="+mn-cs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B504433-82D8-4898-A034-6E1FDAC46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4148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Object 4">
            <a:extLst>
              <a:ext uri="{FF2B5EF4-FFF2-40B4-BE49-F238E27FC236}">
                <a16:creationId xmlns:a16="http://schemas.microsoft.com/office/drawing/2014/main" id="{33054ECA-B1FA-4EE4-87C5-AF771451E604}"/>
              </a:ext>
            </a:extLst>
          </p:cNvPr>
          <p:cNvSpPr txBox="1"/>
          <p:nvPr/>
        </p:nvSpPr>
        <p:spPr>
          <a:xfrm>
            <a:off x="12376682" y="1909677"/>
            <a:ext cx="3701518" cy="346242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R="0" lvl="0" indent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600" kern="0" spc="-100" dirty="0">
                <a:solidFill>
                  <a:prstClr val="black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PM</a:t>
            </a:r>
            <a:r>
              <a:rPr lang="ko-KR" altLang="en-US" sz="1600" kern="0" spc="-100" dirty="0">
                <a:solidFill>
                  <a:prstClr val="black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의 부정적 여론의 원인인 사고 양상을 파악하기 위해</a:t>
            </a:r>
            <a:r>
              <a:rPr lang="en-US" altLang="ko-KR" sz="1600" kern="0" spc="-100" dirty="0">
                <a:solidFill>
                  <a:prstClr val="black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</a:t>
            </a:r>
            <a:r>
              <a:rPr lang="ko-KR" altLang="en-US" sz="1600" kern="0" spc="-100" dirty="0">
                <a:solidFill>
                  <a:prstClr val="black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sz="1600" kern="0" spc="-100" dirty="0">
                <a:solidFill>
                  <a:prstClr val="black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PM</a:t>
            </a:r>
            <a:r>
              <a:rPr lang="ko-KR" altLang="en-US" sz="1600" kern="0" spc="-100" dirty="0">
                <a:solidFill>
                  <a:prstClr val="black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이 다른 소형 이동수단</a:t>
            </a:r>
            <a:r>
              <a:rPr lang="en-US" altLang="ko-KR" sz="1600" kern="0" spc="-100" dirty="0">
                <a:solidFill>
                  <a:prstClr val="black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</a:t>
            </a:r>
            <a:r>
              <a:rPr lang="ko-KR" altLang="en-US" sz="1600" kern="0" spc="-100" dirty="0">
                <a:solidFill>
                  <a:prstClr val="black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자전거</a:t>
            </a:r>
            <a:r>
              <a:rPr lang="en-US" altLang="ko-KR" sz="1600" kern="0" spc="-100" dirty="0">
                <a:solidFill>
                  <a:prstClr val="black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sz="1600" kern="0" spc="-100" dirty="0">
                <a:solidFill>
                  <a:prstClr val="black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이륜차</a:t>
            </a:r>
            <a:r>
              <a:rPr lang="en-US" altLang="ko-KR" sz="1600" kern="0" spc="-100" dirty="0">
                <a:solidFill>
                  <a:prstClr val="black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</a:t>
            </a:r>
            <a:r>
              <a:rPr lang="ko-KR" altLang="en-US" sz="1600" kern="0" spc="-100" dirty="0">
                <a:solidFill>
                  <a:prstClr val="black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과 어떤 차이점이 있는지 분석</a:t>
            </a:r>
            <a:endParaRPr lang="en-US" altLang="ko-KR" sz="1600" kern="0" spc="-100" dirty="0">
              <a:solidFill>
                <a:prstClr val="black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R="0" lvl="0" indent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600" kern="0" spc="-100" dirty="0">
              <a:solidFill>
                <a:prstClr val="black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marR="0" lvl="0" indent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600" kern="0" spc="-10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[</a:t>
            </a:r>
            <a:r>
              <a:rPr lang="ko-KR" altLang="en-US" sz="1600" kern="0" spc="-10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데이터</a:t>
            </a:r>
            <a:r>
              <a:rPr lang="en-US" altLang="ko-KR" sz="1600" kern="0" spc="-10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] TAAS </a:t>
            </a:r>
            <a:r>
              <a:rPr lang="ko-KR" altLang="en-US" sz="1600" kern="0" spc="-10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사고 데이터</a:t>
            </a:r>
            <a:endParaRPr lang="en-US" altLang="ko-KR" sz="1600" kern="0" spc="-100" dirty="0">
              <a:solidFill>
                <a:prstClr val="black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marR="0" lvl="0" indent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600" kern="0" spc="-10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[</a:t>
            </a:r>
            <a:r>
              <a:rPr lang="ko-KR" altLang="en-US" sz="1600" kern="0" spc="-10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방법론</a:t>
            </a:r>
            <a:r>
              <a:rPr lang="en-US" altLang="ko-KR" sz="1600" kern="0" spc="-10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] </a:t>
            </a:r>
            <a:r>
              <a:rPr lang="ko-KR" altLang="en-US" sz="1600" kern="0" spc="-10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차이검증 모델</a:t>
            </a:r>
            <a:r>
              <a:rPr lang="en-US" altLang="ko-KR" sz="1600" kern="0" spc="-10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600" kern="0" spc="-10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분류모델</a:t>
            </a:r>
            <a:endParaRPr lang="en-US" altLang="ko-KR" sz="1600" kern="0" spc="-100" dirty="0">
              <a:solidFill>
                <a:prstClr val="black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marR="0" lvl="0" indent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600" kern="0" spc="-10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(1</a:t>
            </a:r>
            <a:r>
              <a:rPr lang="ko-KR" altLang="en-US" sz="1600" kern="0" spc="-10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차</a:t>
            </a:r>
            <a:r>
              <a:rPr lang="en-US" altLang="ko-KR" sz="1600" kern="0" spc="-10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) Chi-squared test</a:t>
            </a:r>
          </a:p>
          <a:p>
            <a:pPr marR="0" lvl="0" indent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600" kern="0" spc="-10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(2</a:t>
            </a:r>
            <a:r>
              <a:rPr lang="ko-KR" altLang="en-US" sz="1600" kern="0" spc="-10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차</a:t>
            </a:r>
            <a:r>
              <a:rPr lang="en-US" altLang="ko-KR" sz="1600" kern="0" spc="-10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) </a:t>
            </a:r>
            <a:r>
              <a:rPr lang="ko-KR" altLang="en-US" sz="1600" kern="0" spc="-100" dirty="0" err="1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머신러닝</a:t>
            </a:r>
            <a:r>
              <a:rPr lang="ko-KR" altLang="en-US" sz="1600" kern="0" spc="-10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분류 모델</a:t>
            </a:r>
            <a:endParaRPr lang="en-US" altLang="ko-KR" sz="1600" kern="0" spc="-100" dirty="0">
              <a:solidFill>
                <a:prstClr val="black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571582" y="5448300"/>
            <a:ext cx="432000" cy="4308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0" cap="none" spc="-100" normalizeH="0" baseline="0" noProof="0" dirty="0">
                <a:ln>
                  <a:noFill/>
                </a:ln>
                <a:solidFill>
                  <a:srgbClr val="22CC88"/>
                </a:solidFill>
                <a:effectLst/>
                <a:uLnTx/>
                <a:uFillTx/>
                <a:latin typeface="S-Core Dream 6 Bold" pitchFamily="34" charset="0"/>
                <a:ea typeface="+mn-ea"/>
                <a:cs typeface="S-Core Dream 6 Bold" pitchFamily="34" charset="0"/>
              </a:rPr>
              <a:t>C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4682133" y="4914900"/>
            <a:ext cx="432000" cy="4308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0" cap="none" spc="-100" normalizeH="0" baseline="0" noProof="0" dirty="0">
                <a:ln>
                  <a:noFill/>
                </a:ln>
                <a:solidFill>
                  <a:srgbClr val="22CC88"/>
                </a:solidFill>
                <a:effectLst/>
                <a:uLnTx/>
                <a:uFillTx/>
                <a:latin typeface="S-Core Dream 6 Bold" pitchFamily="34" charset="0"/>
                <a:ea typeface="+mn-ea"/>
                <a:cs typeface="S-Core Dream 6 Bold" pitchFamily="34" charset="0"/>
              </a:rPr>
              <a:t>D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1600200" y="5326701"/>
            <a:ext cx="14779364" cy="197799"/>
            <a:chOff x="2696646" y="4809895"/>
            <a:chExt cx="12214350" cy="14860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96646" y="4809895"/>
              <a:ext cx="12214350" cy="148609"/>
            </a:xfrm>
            <a:prstGeom prst="rect">
              <a:avLst/>
            </a:prstGeom>
          </p:spPr>
        </p:pic>
      </p:grpSp>
      <p:sp>
        <p:nvSpPr>
          <p:cNvPr id="43" name="Object 43"/>
          <p:cNvSpPr txBox="1"/>
          <p:nvPr/>
        </p:nvSpPr>
        <p:spPr>
          <a:xfrm>
            <a:off x="2986526" y="5524500"/>
            <a:ext cx="432000" cy="4308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0" cap="none" spc="-100" normalizeH="0" baseline="0" noProof="0" dirty="0">
                <a:ln>
                  <a:noFill/>
                </a:ln>
                <a:solidFill>
                  <a:srgbClr val="22CC88"/>
                </a:solidFill>
                <a:effectLst/>
                <a:uLnTx/>
                <a:uFillTx/>
                <a:latin typeface="S-Core Dream 6 Bold" pitchFamily="34" charset="0"/>
                <a:ea typeface="+mn-ea"/>
                <a:cs typeface="S-Core Dream 6 Bold" pitchFamily="34" charset="0"/>
              </a:rPr>
              <a:t>A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6717738" y="4931685"/>
            <a:ext cx="432000" cy="4308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0" cap="none" spc="-100" normalizeH="0" baseline="0" noProof="0" dirty="0">
                <a:ln>
                  <a:noFill/>
                </a:ln>
                <a:solidFill>
                  <a:srgbClr val="22CC88"/>
                </a:solidFill>
                <a:effectLst/>
                <a:uLnTx/>
                <a:uFillTx/>
                <a:latin typeface="S-Core Dream 6 Bold" pitchFamily="34" charset="0"/>
                <a:ea typeface="+mn-ea"/>
                <a:cs typeface="S-Core Dream 6 Bold" pitchFamily="34" charset="0"/>
              </a:rPr>
              <a:t>B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5" name="Object 4">
            <a:extLst>
              <a:ext uri="{FF2B5EF4-FFF2-40B4-BE49-F238E27FC236}">
                <a16:creationId xmlns:a16="http://schemas.microsoft.com/office/drawing/2014/main" id="{DE618208-ECF7-4FCC-AE57-1F3DBF0A4903}"/>
              </a:ext>
            </a:extLst>
          </p:cNvPr>
          <p:cNvSpPr txBox="1"/>
          <p:nvPr/>
        </p:nvSpPr>
        <p:spPr>
          <a:xfrm>
            <a:off x="1380518" y="5941938"/>
            <a:ext cx="3952344" cy="30058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S-Core Dream 3 Light" pitchFamily="34" charset="0"/>
              </a:rPr>
              <a:t>PM</a:t>
            </a:r>
            <a:r>
              <a:rPr kumimoji="0" lang="ko-KR" altLang="en-US" sz="1600" b="0" i="0" u="none" strike="noStrike" kern="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S-Core Dream 3 Light" pitchFamily="34" charset="0"/>
              </a:rPr>
              <a:t>의 어떠한 면들이 사람들에게 문제로 인식되고 있는지 알아보기 위해 언론과 여론에서 다뤄지는 </a:t>
            </a:r>
            <a:r>
              <a:rPr kumimoji="0" lang="en-US" altLang="ko-KR" sz="1600" b="0" i="0" u="none" strike="noStrike" kern="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S-Core Dream 3 Light" pitchFamily="34" charset="0"/>
              </a:rPr>
              <a:t>PM</a:t>
            </a:r>
            <a:r>
              <a:rPr kumimoji="0" lang="ko-KR" altLang="en-US" sz="1600" b="0" i="0" u="none" strike="noStrike" kern="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S-Core Dream 3 Light" pitchFamily="34" charset="0"/>
              </a:rPr>
              <a:t>에 대해 분석</a:t>
            </a:r>
            <a:endParaRPr kumimoji="0" lang="en-US" altLang="ko-KR" sz="1600" b="0" i="0" u="none" strike="noStrike" kern="0" cap="none" spc="-1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S-Core Dream 3 Light" pitchFamily="34" charset="0"/>
            </a:endParaRPr>
          </a:p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600" b="0" i="0" u="none" strike="noStrike" kern="0" cap="none" spc="-1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S-Core Dream 3 Light" pitchFamily="34" charset="0"/>
            </a:endParaRPr>
          </a:p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S-Core Dream 3 Light" pitchFamily="34" charset="0"/>
              </a:rPr>
              <a:t>[</a:t>
            </a:r>
            <a:r>
              <a:rPr kumimoji="0" lang="ko-KR" altLang="en-US" sz="1600" b="0" i="0" u="none" strike="noStrike" kern="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S-Core Dream 3 Light" pitchFamily="34" charset="0"/>
              </a:rPr>
              <a:t>데이터</a:t>
            </a:r>
            <a:r>
              <a:rPr kumimoji="0" lang="en-US" altLang="ko-KR" sz="1600" b="0" i="0" u="none" strike="noStrike" kern="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S-Core Dream 3 Light" pitchFamily="34" charset="0"/>
              </a:rPr>
              <a:t>] </a:t>
            </a:r>
            <a:r>
              <a:rPr kumimoji="0" lang="ko-KR" altLang="en-US" sz="1600" b="0" i="0" u="none" strike="noStrike" kern="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S-Core Dream 3 Light" pitchFamily="34" charset="0"/>
              </a:rPr>
              <a:t>기사의 원문과 댓글</a:t>
            </a:r>
            <a:endParaRPr kumimoji="0" lang="en-US" altLang="ko-KR" sz="1600" b="0" i="0" u="none" strike="noStrike" kern="0" cap="none" spc="-1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S-Core Dream 3 Light" pitchFamily="34" charset="0"/>
            </a:endParaRPr>
          </a:p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S-Core Dream 3 Light" pitchFamily="34" charset="0"/>
              </a:rPr>
              <a:t>[</a:t>
            </a:r>
            <a:r>
              <a:rPr kumimoji="0" lang="ko-KR" altLang="en-US" sz="1600" b="0" i="0" u="none" strike="noStrike" kern="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S-Core Dream 3 Light" pitchFamily="34" charset="0"/>
              </a:rPr>
              <a:t>방법론</a:t>
            </a:r>
            <a:r>
              <a:rPr kumimoji="0" lang="en-US" altLang="ko-KR" sz="1600" b="0" i="0" u="none" strike="noStrike" kern="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S-Core Dream 3 Light" pitchFamily="34" charset="0"/>
              </a:rPr>
              <a:t>] </a:t>
            </a:r>
            <a:r>
              <a:rPr kumimoji="0" lang="ko-KR" altLang="en-US" sz="1600" b="0" i="0" u="none" strike="noStrike" kern="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S-Core Dream 3 Light" pitchFamily="34" charset="0"/>
              </a:rPr>
              <a:t>자연어처리</a:t>
            </a:r>
            <a:r>
              <a:rPr kumimoji="0" lang="en-US" altLang="ko-KR" sz="1600" b="0" i="0" u="none" strike="noStrike" kern="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S-Core Dream 3 Light" pitchFamily="34" charset="0"/>
              </a:rPr>
              <a:t>(NLP)</a:t>
            </a:r>
            <a:r>
              <a:rPr kumimoji="0" lang="ko-KR" altLang="en-US" sz="1600" b="0" i="0" u="none" strike="noStrike" kern="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S-Core Dream 3 Light" pitchFamily="34" charset="0"/>
              </a:rPr>
              <a:t> 모델 </a:t>
            </a:r>
            <a:endParaRPr kumimoji="0" lang="en-US" altLang="ko-KR" sz="1600" b="0" i="0" u="none" strike="noStrike" kern="0" cap="none" spc="-1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S-Core Dream 3 Light" pitchFamily="34" charset="0"/>
            </a:endParaRPr>
          </a:p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S-Core Dream 3 Light" pitchFamily="34" charset="0"/>
              </a:rPr>
              <a:t> (</a:t>
            </a:r>
            <a:r>
              <a:rPr kumimoji="0" lang="ko-KR" altLang="en-US" sz="1600" b="0" i="0" u="none" strike="noStrike" kern="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S-Core Dream 3 Light" pitchFamily="34" charset="0"/>
              </a:rPr>
              <a:t>원문</a:t>
            </a:r>
            <a:r>
              <a:rPr kumimoji="0" lang="en-US" altLang="ko-KR" sz="1600" b="0" i="0" u="none" strike="noStrike" kern="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S-Core Dream 3 Light" pitchFamily="34" charset="0"/>
              </a:rPr>
              <a:t>) </a:t>
            </a:r>
            <a:r>
              <a:rPr kumimoji="0" lang="ko-KR" altLang="en-US" sz="1600" b="0" i="0" u="none" strike="noStrike" kern="0" cap="none" spc="-10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S-Core Dream 3 Light" pitchFamily="34" charset="0"/>
              </a:rPr>
              <a:t>잠재디리클레</a:t>
            </a:r>
            <a:r>
              <a:rPr kumimoji="0" lang="ko-KR" altLang="en-US" sz="1600" b="0" i="0" u="none" strike="noStrike" kern="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S-Core Dream 3 Light" pitchFamily="34" charset="0"/>
              </a:rPr>
              <a:t> 할당</a:t>
            </a:r>
            <a:r>
              <a:rPr kumimoji="0" lang="en-US" altLang="ko-KR" sz="1600" b="0" i="0" u="none" strike="noStrike" kern="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S-Core Dream 3 Light" pitchFamily="34" charset="0"/>
              </a:rPr>
              <a:t>(LDA) </a:t>
            </a:r>
          </a:p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S-Core Dream 3 Light" pitchFamily="34" charset="0"/>
              </a:rPr>
              <a:t> (</a:t>
            </a:r>
            <a:r>
              <a:rPr kumimoji="0" lang="ko-KR" altLang="en-US" sz="1600" b="0" i="0" u="none" strike="noStrike" kern="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S-Core Dream 3 Light" pitchFamily="34" charset="0"/>
              </a:rPr>
              <a:t>댓글</a:t>
            </a:r>
            <a:r>
              <a:rPr kumimoji="0" lang="en-US" altLang="ko-KR" sz="1600" b="0" i="0" u="none" strike="noStrike" kern="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S-Core Dream 3 Light" pitchFamily="34" charset="0"/>
              </a:rPr>
              <a:t>) </a:t>
            </a:r>
            <a:r>
              <a:rPr kumimoji="0" lang="ko-KR" altLang="en-US" sz="1600" b="0" i="0" u="none" strike="noStrike" kern="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S-Core Dream 3 Light" pitchFamily="34" charset="0"/>
              </a:rPr>
              <a:t>감성분석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56" name="Object 4">
            <a:extLst>
              <a:ext uri="{FF2B5EF4-FFF2-40B4-BE49-F238E27FC236}">
                <a16:creationId xmlns:a16="http://schemas.microsoft.com/office/drawing/2014/main" id="{5EA6B9BE-88F6-48E4-B8E8-24734A8B3EEF}"/>
              </a:ext>
            </a:extLst>
          </p:cNvPr>
          <p:cNvSpPr txBox="1"/>
          <p:nvPr/>
        </p:nvSpPr>
        <p:spPr>
          <a:xfrm>
            <a:off x="9067800" y="6176213"/>
            <a:ext cx="4212973" cy="30058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-Core Dream 3 Light" pitchFamily="34" charset="0"/>
              </a:rPr>
              <a:t>PM </a:t>
            </a:r>
            <a:r>
              <a:rPr kumimoji="0" lang="ko-KR" altLang="en-US" sz="1600" b="0" i="0" u="none" strike="noStrike" kern="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-Core Dream 3 Light" pitchFamily="34" charset="0"/>
              </a:rPr>
              <a:t>사고가 잦은 지역의 </a:t>
            </a:r>
            <a:r>
              <a:rPr kumimoji="0" lang="en-US" altLang="ko-KR" sz="1600" b="0" i="0" u="none" strike="noStrike" kern="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-Core Dream 3 Light" pitchFamily="34" charset="0"/>
              </a:rPr>
              <a:t>CCTV</a:t>
            </a:r>
            <a:r>
              <a:rPr kumimoji="0" lang="ko-KR" altLang="en-US" sz="1600" b="0" i="0" u="none" strike="noStrike" kern="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-Core Dream 3 Light" pitchFamily="34" charset="0"/>
              </a:rPr>
              <a:t>에 적용할 수 있는 법규 위반 탐지 프로그램을 개발</a:t>
            </a:r>
            <a:r>
              <a:rPr kumimoji="0" lang="en-US" altLang="ko-KR" sz="1600" b="0" i="0" u="none" strike="noStrike" kern="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-Core Dream 3 Light" pitchFamily="34" charset="0"/>
              </a:rPr>
              <a:t> </a:t>
            </a:r>
          </a:p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-Core Dream 3 Light" pitchFamily="34" charset="0"/>
              </a:rPr>
              <a:t>CCTV </a:t>
            </a:r>
            <a:r>
              <a:rPr kumimoji="0" lang="ko-KR" altLang="en-US" sz="1600" b="0" i="0" u="none" strike="noStrike" kern="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-Core Dream 3 Light" pitchFamily="34" charset="0"/>
              </a:rPr>
              <a:t>영상을 넣으면 </a:t>
            </a:r>
            <a:r>
              <a:rPr kumimoji="0" lang="en-US" altLang="ko-KR" sz="1600" b="0" i="0" u="none" strike="noStrike" kern="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-Core Dream 3 Light" pitchFamily="34" charset="0"/>
              </a:rPr>
              <a:t>PM</a:t>
            </a:r>
            <a:r>
              <a:rPr kumimoji="0" lang="ko-KR" altLang="en-US" sz="1600" b="0" i="0" u="none" strike="noStrike" kern="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-Core Dream 3 Light" pitchFamily="34" charset="0"/>
              </a:rPr>
              <a:t>을 찾아주고</a:t>
            </a:r>
            <a:r>
              <a:rPr kumimoji="0" lang="en-US" altLang="ko-KR" sz="1600" b="0" i="0" u="none" strike="noStrike" kern="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-Core Dream 3 Light" pitchFamily="34" charset="0"/>
              </a:rPr>
              <a:t>, </a:t>
            </a:r>
            <a:r>
              <a:rPr kumimoji="0" lang="ko-KR" altLang="en-US" sz="1600" b="0" i="0" u="none" strike="noStrike" kern="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-Core Dream 3 Light" pitchFamily="34" charset="0"/>
              </a:rPr>
              <a:t>이 </a:t>
            </a:r>
            <a:r>
              <a:rPr kumimoji="0" lang="en-US" altLang="ko-KR" sz="1600" b="0" i="0" u="none" strike="noStrike" kern="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-Core Dream 3 Light" pitchFamily="34" charset="0"/>
              </a:rPr>
              <a:t>PM</a:t>
            </a:r>
            <a:r>
              <a:rPr kumimoji="0" lang="ko-KR" altLang="en-US" sz="1600" b="0" i="0" u="none" strike="noStrike" kern="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-Core Dream 3 Light" pitchFamily="34" charset="0"/>
              </a:rPr>
              <a:t>이 교통법규를 위반하였는지 판단</a:t>
            </a:r>
            <a:endParaRPr kumimoji="0" lang="en-US" altLang="ko-KR" sz="1600" b="0" i="0" u="none" strike="noStrike" kern="0" cap="none" spc="-1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S-Core Dream 3 Light" pitchFamily="34" charset="0"/>
            </a:endParaRPr>
          </a:p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600" b="0" i="0" u="none" strike="noStrike" kern="0" cap="none" spc="-1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S-Core Dream 3 Light" pitchFamily="34" charset="0"/>
            </a:endParaRPr>
          </a:p>
          <a:p>
            <a:pPr algn="r">
              <a:lnSpc>
                <a:spcPct val="150000"/>
              </a:lnSpc>
              <a:defRPr/>
            </a:pPr>
            <a:r>
              <a:rPr lang="en-US" altLang="ko-KR" sz="1600" kern="0" spc="-10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[</a:t>
            </a:r>
            <a:r>
              <a:rPr lang="ko-KR" altLang="en-US" sz="1600" kern="0" spc="-10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데이터</a:t>
            </a:r>
            <a:r>
              <a:rPr lang="en-US" altLang="ko-KR" sz="1600" kern="0" spc="-10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] </a:t>
            </a:r>
            <a:r>
              <a:rPr lang="ko-KR" altLang="en-US" sz="1600" kern="0" spc="-10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도로 영상 데이터</a:t>
            </a:r>
            <a:endParaRPr lang="en-US" altLang="ko-KR" sz="1600" kern="0" spc="-100" dirty="0">
              <a:solidFill>
                <a:prstClr val="black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algn="r">
              <a:lnSpc>
                <a:spcPct val="150000"/>
              </a:lnSpc>
              <a:defRPr/>
            </a:pPr>
            <a:r>
              <a:rPr lang="en-US" altLang="ko-KR" sz="1600" kern="0" spc="-10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[</a:t>
            </a:r>
            <a:r>
              <a:rPr lang="ko-KR" altLang="en-US" sz="1600" kern="0" spc="-10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방법론</a:t>
            </a:r>
            <a:r>
              <a:rPr lang="en-US" altLang="ko-KR" sz="1600" kern="0" spc="-10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] </a:t>
            </a:r>
            <a:r>
              <a:rPr lang="ko-KR" altLang="en-US" sz="1600" kern="0" spc="-10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객체 탐지 딥러닝 모델</a:t>
            </a:r>
            <a:r>
              <a:rPr lang="en-US" altLang="ko-KR" sz="1600" kern="0" spc="-10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1600" kern="0" spc="-10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및</a:t>
            </a:r>
            <a:r>
              <a:rPr lang="en-US" altLang="ko-KR" sz="1600" kern="0" spc="-10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1600" kern="0" spc="-10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판단 알고리즘</a:t>
            </a:r>
            <a:endParaRPr lang="en-US" altLang="ko-KR" sz="1600" kern="0" spc="-100" dirty="0">
              <a:solidFill>
                <a:prstClr val="black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-Core Dream 3 Light" pitchFamily="34" charset="0"/>
              </a:rPr>
              <a:t> 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60" name="Object 4">
            <a:extLst>
              <a:ext uri="{FF2B5EF4-FFF2-40B4-BE49-F238E27FC236}">
                <a16:creationId xmlns:a16="http://schemas.microsoft.com/office/drawing/2014/main" id="{5C00A940-FDB1-4F4F-801D-6C8BE398F4E9}"/>
              </a:ext>
            </a:extLst>
          </p:cNvPr>
          <p:cNvSpPr txBox="1"/>
          <p:nvPr/>
        </p:nvSpPr>
        <p:spPr>
          <a:xfrm>
            <a:off x="4812952" y="2406272"/>
            <a:ext cx="3701518" cy="226722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600" kern="0" spc="-100" dirty="0">
                <a:solidFill>
                  <a:prstClr val="black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프로젝트의 개요부분으로</a:t>
            </a:r>
            <a:r>
              <a:rPr lang="en-US" altLang="ko-KR" sz="1600" kern="0" spc="-100" dirty="0">
                <a:solidFill>
                  <a:prstClr val="black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PM</a:t>
            </a:r>
            <a:r>
              <a:rPr lang="ko-KR" altLang="en-US" sz="1600" kern="0" spc="-100" dirty="0">
                <a:solidFill>
                  <a:prstClr val="black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의 정의와 현황에 대해서 다룸</a:t>
            </a:r>
            <a:r>
              <a:rPr lang="en-US" altLang="ko-KR" sz="1600" kern="0" spc="-100" dirty="0">
                <a:solidFill>
                  <a:prstClr val="black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br>
              <a:rPr lang="en-US" altLang="ko-KR" sz="1600" kern="0" spc="-100" dirty="0">
                <a:solidFill>
                  <a:prstClr val="black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</a:br>
            <a:endParaRPr lang="en-US" altLang="ko-KR" sz="1600" kern="0" spc="-100" dirty="0">
              <a:solidFill>
                <a:prstClr val="black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600" kern="0" spc="-10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친환경 차세대 이동수단으로 각광을 받았던 </a:t>
            </a:r>
            <a:r>
              <a:rPr lang="en-US" altLang="ko-KR" sz="1600" kern="0" spc="-10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PM</a:t>
            </a:r>
            <a:r>
              <a:rPr lang="ko-KR" altLang="en-US" sz="1600" kern="0" spc="-10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이 사회적인 골칫거리로 여겨지고 있는 상황에 대해서 논함</a:t>
            </a:r>
            <a:endParaRPr lang="en-US" sz="1600" kern="0" spc="-100" dirty="0">
              <a:solidFill>
                <a:prstClr val="black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39" name="Object 43">
            <a:extLst>
              <a:ext uri="{FF2B5EF4-FFF2-40B4-BE49-F238E27FC236}">
                <a16:creationId xmlns:a16="http://schemas.microsoft.com/office/drawing/2014/main" id="{D1D1E0E2-E8A6-4500-8C3B-1ECA52E7D709}"/>
              </a:ext>
            </a:extLst>
          </p:cNvPr>
          <p:cNvSpPr txBox="1"/>
          <p:nvPr/>
        </p:nvSpPr>
        <p:spPr>
          <a:xfrm>
            <a:off x="1009302" y="495300"/>
            <a:ext cx="588720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0" cap="none" spc="-100" normalizeH="0" baseline="0" noProof="0" dirty="0">
                <a:ln>
                  <a:noFill/>
                </a:ln>
                <a:solidFill>
                  <a:srgbClr val="787878"/>
                </a:solidFill>
                <a:effectLst/>
                <a:uLnTx/>
                <a:uFillTx/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+mn-cs"/>
              </a:rPr>
              <a:t>인턴십 개요</a:t>
            </a:r>
            <a:endParaRPr kumimoji="0" lang="en-US" sz="2000" b="0" i="0" u="none" strike="noStrike" kern="0" cap="none" spc="-100" normalizeH="0" baseline="0" noProof="0" dirty="0">
              <a:ln>
                <a:noFill/>
              </a:ln>
              <a:solidFill>
                <a:srgbClr val="787878"/>
              </a:solidFill>
              <a:effectLst/>
              <a:uLnTx/>
              <a:uFillTx/>
              <a:latin typeface="여기어때 잘난체 OTF" panose="020B0600000101010101" pitchFamily="34" charset="-127"/>
              <a:ea typeface="여기어때 잘난체 OTF" panose="020B0600000101010101" pitchFamily="34" charset="-127"/>
              <a:cs typeface="+mn-cs"/>
            </a:endParaRPr>
          </a:p>
        </p:txBody>
      </p:sp>
      <p:grpSp>
        <p:nvGrpSpPr>
          <p:cNvPr id="40" name="그룹 1011">
            <a:extLst>
              <a:ext uri="{FF2B5EF4-FFF2-40B4-BE49-F238E27FC236}">
                <a16:creationId xmlns:a16="http://schemas.microsoft.com/office/drawing/2014/main" id="{1A1D174E-A134-4250-AFFB-7D4512B0505B}"/>
              </a:ext>
            </a:extLst>
          </p:cNvPr>
          <p:cNvGrpSpPr/>
          <p:nvPr/>
        </p:nvGrpSpPr>
        <p:grpSpPr>
          <a:xfrm>
            <a:off x="977358" y="1678192"/>
            <a:ext cx="16330999" cy="55418"/>
            <a:chOff x="977358" y="1220958"/>
            <a:chExt cx="16330999" cy="55418"/>
          </a:xfrm>
        </p:grpSpPr>
        <p:pic>
          <p:nvPicPr>
            <p:cNvPr id="41" name="Object 44">
              <a:extLst>
                <a:ext uri="{FF2B5EF4-FFF2-40B4-BE49-F238E27FC236}">
                  <a16:creationId xmlns:a16="http://schemas.microsoft.com/office/drawing/2014/main" id="{A3D6A88E-BD96-4EB2-B5F7-4780AD2DCC2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77358" y="1220958"/>
              <a:ext cx="16330999" cy="55418"/>
            </a:xfrm>
            <a:prstGeom prst="rect">
              <a:avLst/>
            </a:prstGeom>
          </p:spPr>
        </p:pic>
      </p:grpSp>
      <p:sp>
        <p:nvSpPr>
          <p:cNvPr id="51" name="Object 42">
            <a:extLst>
              <a:ext uri="{FF2B5EF4-FFF2-40B4-BE49-F238E27FC236}">
                <a16:creationId xmlns:a16="http://schemas.microsoft.com/office/drawing/2014/main" id="{1E19884C-FF21-43C9-8A0F-432F4F80F69B}"/>
              </a:ext>
            </a:extLst>
          </p:cNvPr>
          <p:cNvSpPr txBox="1"/>
          <p:nvPr/>
        </p:nvSpPr>
        <p:spPr>
          <a:xfrm>
            <a:off x="991127" y="837069"/>
            <a:ext cx="6400273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4000">
                <a:solidFill>
                  <a:srgbClr val="35363A"/>
                </a:solidFill>
                <a:latin typeface="Jalnan OTF" pitchFamily="34" charset="0"/>
                <a:cs typeface="Jalnan OTF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과제 목적 및 계획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grpSp>
        <p:nvGrpSpPr>
          <p:cNvPr id="52" name="그룹 1012">
            <a:extLst>
              <a:ext uri="{FF2B5EF4-FFF2-40B4-BE49-F238E27FC236}">
                <a16:creationId xmlns:a16="http://schemas.microsoft.com/office/drawing/2014/main" id="{D95E2545-2DBC-4ADD-9B63-1193EA27DF37}"/>
              </a:ext>
            </a:extLst>
          </p:cNvPr>
          <p:cNvGrpSpPr/>
          <p:nvPr/>
        </p:nvGrpSpPr>
        <p:grpSpPr>
          <a:xfrm>
            <a:off x="977358" y="9202882"/>
            <a:ext cx="16330999" cy="55418"/>
            <a:chOff x="977358" y="9073658"/>
            <a:chExt cx="16330999" cy="55418"/>
          </a:xfrm>
        </p:grpSpPr>
        <p:pic>
          <p:nvPicPr>
            <p:cNvPr id="53" name="Object 47">
              <a:extLst>
                <a:ext uri="{FF2B5EF4-FFF2-40B4-BE49-F238E27FC236}">
                  <a16:creationId xmlns:a16="http://schemas.microsoft.com/office/drawing/2014/main" id="{7274D75A-677E-431E-8D05-D2945958045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77358" y="9073658"/>
              <a:ext cx="16330999" cy="55418"/>
            </a:xfrm>
            <a:prstGeom prst="rect">
              <a:avLst/>
            </a:prstGeom>
          </p:spPr>
        </p:pic>
      </p:grpSp>
      <p:sp>
        <p:nvSpPr>
          <p:cNvPr id="54" name="Object 50">
            <a:extLst>
              <a:ext uri="{FF2B5EF4-FFF2-40B4-BE49-F238E27FC236}">
                <a16:creationId xmlns:a16="http://schemas.microsoft.com/office/drawing/2014/main" id="{D91CB9B4-E6EA-44B9-9721-A5CCF61603ED}"/>
              </a:ext>
            </a:extLst>
          </p:cNvPr>
          <p:cNvSpPr txBox="1"/>
          <p:nvPr/>
        </p:nvSpPr>
        <p:spPr>
          <a:xfrm>
            <a:off x="13868400" y="9410700"/>
            <a:ext cx="354157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0" cap="none" spc="-100" normalizeH="0" baseline="0" noProof="0" dirty="0">
                <a:ln>
                  <a:noFill/>
                </a:ln>
                <a:solidFill>
                  <a:srgbClr val="9E9E9E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-Core Dream 4 Regular" pitchFamily="34" charset="0"/>
              </a:rPr>
              <a:t>도로교통공단 서울지부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pic>
        <p:nvPicPr>
          <p:cNvPr id="55" name="그림 54" descr="텍스트이(가) 표시된 사진&#10;&#10;자동 생성된 설명">
            <a:extLst>
              <a:ext uri="{FF2B5EF4-FFF2-40B4-BE49-F238E27FC236}">
                <a16:creationId xmlns:a16="http://schemas.microsoft.com/office/drawing/2014/main" id="{BBF0AD4B-D602-4DE4-9E11-13A1B28152F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06" t="37395" r="606" b="37554"/>
          <a:stretch/>
        </p:blipFill>
        <p:spPr>
          <a:xfrm>
            <a:off x="838200" y="9234666"/>
            <a:ext cx="2002044" cy="709434"/>
          </a:xfrm>
          <a:prstGeom prst="rect">
            <a:avLst/>
          </a:prstGeom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B9819BC3-6DD1-4F05-BDFD-22F3147BBB5E}"/>
              </a:ext>
            </a:extLst>
          </p:cNvPr>
          <p:cNvGrpSpPr/>
          <p:nvPr/>
        </p:nvGrpSpPr>
        <p:grpSpPr>
          <a:xfrm>
            <a:off x="1845448" y="2164869"/>
            <a:ext cx="2750031" cy="3309939"/>
            <a:chOff x="2914186" y="2088669"/>
            <a:chExt cx="2750031" cy="3309939"/>
          </a:xfrm>
        </p:grpSpPr>
        <p:grpSp>
          <p:nvGrpSpPr>
            <p:cNvPr id="45" name="그룹 1006">
              <a:extLst>
                <a:ext uri="{FF2B5EF4-FFF2-40B4-BE49-F238E27FC236}">
                  <a16:creationId xmlns:a16="http://schemas.microsoft.com/office/drawing/2014/main" id="{188922AD-899D-4B82-8EE1-79D4C20E9A87}"/>
                </a:ext>
              </a:extLst>
            </p:cNvPr>
            <p:cNvGrpSpPr/>
            <p:nvPr/>
          </p:nvGrpSpPr>
          <p:grpSpPr>
            <a:xfrm>
              <a:off x="4241184" y="5300791"/>
              <a:ext cx="96036" cy="97817"/>
              <a:chOff x="7366906" y="3407037"/>
              <a:chExt cx="3015858" cy="3015858"/>
            </a:xfrm>
          </p:grpSpPr>
          <p:pic>
            <p:nvPicPr>
              <p:cNvPr id="47" name="Object 23">
                <a:extLst>
                  <a:ext uri="{FF2B5EF4-FFF2-40B4-BE49-F238E27FC236}">
                    <a16:creationId xmlns:a16="http://schemas.microsoft.com/office/drawing/2014/main" id="{B6E14C6F-05EB-407C-B171-52D68DA05D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7366906" y="3407037"/>
                <a:ext cx="3015858" cy="3015858"/>
              </a:xfrm>
              <a:prstGeom prst="rect">
                <a:avLst/>
              </a:prstGeom>
            </p:spPr>
          </p:pic>
        </p:grp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9B9D0940-9FB5-465B-8C75-5FFDB18DC1F0}"/>
                </a:ext>
              </a:extLst>
            </p:cNvPr>
            <p:cNvGrpSpPr/>
            <p:nvPr/>
          </p:nvGrpSpPr>
          <p:grpSpPr>
            <a:xfrm>
              <a:off x="2914186" y="2088669"/>
              <a:ext cx="2750031" cy="3212122"/>
              <a:chOff x="2914186" y="2088669"/>
              <a:chExt cx="2750031" cy="3212122"/>
            </a:xfrm>
          </p:grpSpPr>
          <p:grpSp>
            <p:nvGrpSpPr>
              <p:cNvPr id="1005" name="그룹 1005"/>
              <p:cNvGrpSpPr/>
              <p:nvPr/>
            </p:nvGrpSpPr>
            <p:grpSpPr>
              <a:xfrm>
                <a:off x="2914186" y="2088669"/>
                <a:ext cx="2750031" cy="2750031"/>
                <a:chOff x="5184718" y="2706547"/>
                <a:chExt cx="2750031" cy="2750031"/>
              </a:xfrm>
            </p:grpSpPr>
            <p:pic>
              <p:nvPicPr>
                <p:cNvPr id="20" name="Object 19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5184718" y="2706547"/>
                  <a:ext cx="2750031" cy="2750031"/>
                </a:xfrm>
                <a:prstGeom prst="rect">
                  <a:avLst/>
                </a:prstGeom>
              </p:spPr>
            </p:pic>
          </p:grpSp>
          <p:cxnSp>
            <p:nvCxnSpPr>
              <p:cNvPr id="14" name="직선 연결선 13">
                <a:extLst>
                  <a:ext uri="{FF2B5EF4-FFF2-40B4-BE49-F238E27FC236}">
                    <a16:creationId xmlns:a16="http://schemas.microsoft.com/office/drawing/2014/main" id="{6C013400-BF45-4194-8B41-5F0B58E43C0C}"/>
                  </a:ext>
                </a:extLst>
              </p:cNvPr>
              <p:cNvCxnSpPr>
                <a:stCxn id="47" idx="0"/>
                <a:endCxn id="20" idx="2"/>
              </p:cNvCxnSpPr>
              <p:nvPr/>
            </p:nvCxnSpPr>
            <p:spPr>
              <a:xfrm flipV="1">
                <a:off x="4289202" y="4838700"/>
                <a:ext cx="0" cy="462091"/>
              </a:xfrm>
              <a:prstGeom prst="line">
                <a:avLst/>
              </a:prstGeom>
              <a:ln w="19050">
                <a:solidFill>
                  <a:srgbClr val="22CC88">
                    <a:alpha val="8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9" name="그룹 1006">
            <a:extLst>
              <a:ext uri="{FF2B5EF4-FFF2-40B4-BE49-F238E27FC236}">
                <a16:creationId xmlns:a16="http://schemas.microsoft.com/office/drawing/2014/main" id="{09ACB80E-8E2C-43C6-83B9-A0A472259862}"/>
              </a:ext>
            </a:extLst>
          </p:cNvPr>
          <p:cNvGrpSpPr/>
          <p:nvPr/>
        </p:nvGrpSpPr>
        <p:grpSpPr>
          <a:xfrm>
            <a:off x="10578936" y="5292966"/>
            <a:ext cx="96036" cy="97817"/>
            <a:chOff x="7366906" y="3407037"/>
            <a:chExt cx="3015858" cy="3015858"/>
          </a:xfrm>
        </p:grpSpPr>
        <p:pic>
          <p:nvPicPr>
            <p:cNvPr id="71" name="Object 23">
              <a:extLst>
                <a:ext uri="{FF2B5EF4-FFF2-40B4-BE49-F238E27FC236}">
                  <a16:creationId xmlns:a16="http://schemas.microsoft.com/office/drawing/2014/main" id="{E679F45D-342D-4591-BF2A-3C9D652C01C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alphaModFix amt="0"/>
            </a:blip>
            <a:stretch>
              <a:fillRect/>
            </a:stretch>
          </p:blipFill>
          <p:spPr>
            <a:xfrm>
              <a:off x="7366906" y="3407037"/>
              <a:ext cx="3015858" cy="3015858"/>
            </a:xfrm>
            <a:prstGeom prst="rect">
              <a:avLst/>
            </a:prstGeom>
          </p:spPr>
        </p:pic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B3331E59-8B98-4286-B92F-FEEAF461067F}"/>
              </a:ext>
            </a:extLst>
          </p:cNvPr>
          <p:cNvGrpSpPr/>
          <p:nvPr/>
        </p:nvGrpSpPr>
        <p:grpSpPr>
          <a:xfrm>
            <a:off x="9409178" y="2171700"/>
            <a:ext cx="2750031" cy="3200400"/>
            <a:chOff x="9248550" y="2095500"/>
            <a:chExt cx="2750031" cy="3200400"/>
          </a:xfrm>
        </p:grpSpPr>
        <p:grpSp>
          <p:nvGrpSpPr>
            <p:cNvPr id="31" name="그룹 1005">
              <a:extLst>
                <a:ext uri="{FF2B5EF4-FFF2-40B4-BE49-F238E27FC236}">
                  <a16:creationId xmlns:a16="http://schemas.microsoft.com/office/drawing/2014/main" id="{F8206814-72DB-4753-8A8A-A315EB2FEB90}"/>
                </a:ext>
              </a:extLst>
            </p:cNvPr>
            <p:cNvGrpSpPr/>
            <p:nvPr/>
          </p:nvGrpSpPr>
          <p:grpSpPr>
            <a:xfrm>
              <a:off x="9248550" y="2095500"/>
              <a:ext cx="2750031" cy="2750031"/>
              <a:chOff x="5184718" y="2706547"/>
              <a:chExt cx="2750031" cy="2750031"/>
            </a:xfrm>
          </p:grpSpPr>
          <p:pic>
            <p:nvPicPr>
              <p:cNvPr id="32" name="Object 19">
                <a:extLst>
                  <a:ext uri="{FF2B5EF4-FFF2-40B4-BE49-F238E27FC236}">
                    <a16:creationId xmlns:a16="http://schemas.microsoft.com/office/drawing/2014/main" id="{176F1C85-4ABE-4288-90BD-9B5133A10D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184718" y="2706547"/>
                <a:ext cx="2750031" cy="2750031"/>
              </a:xfrm>
              <a:prstGeom prst="rect">
                <a:avLst/>
              </a:prstGeom>
            </p:spPr>
          </p:pic>
        </p:grpSp>
        <p:cxnSp>
          <p:nvCxnSpPr>
            <p:cNvPr id="72" name="직선 연결선 71">
              <a:extLst>
                <a:ext uri="{FF2B5EF4-FFF2-40B4-BE49-F238E27FC236}">
                  <a16:creationId xmlns:a16="http://schemas.microsoft.com/office/drawing/2014/main" id="{E317CB2B-8373-40FC-BD9E-CD07329B69E2}"/>
                </a:ext>
              </a:extLst>
            </p:cNvPr>
            <p:cNvCxnSpPr/>
            <p:nvPr/>
          </p:nvCxnSpPr>
          <p:spPr>
            <a:xfrm flipV="1">
              <a:off x="10623565" y="4838700"/>
              <a:ext cx="0" cy="457200"/>
            </a:xfrm>
            <a:prstGeom prst="line">
              <a:avLst/>
            </a:prstGeom>
            <a:ln w="19050">
              <a:solidFill>
                <a:srgbClr val="22CC88">
                  <a:alpha val="8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E4FDCBEF-6775-4869-8D16-F99869FAB593}"/>
              </a:ext>
            </a:extLst>
          </p:cNvPr>
          <p:cNvGrpSpPr/>
          <p:nvPr/>
        </p:nvGrpSpPr>
        <p:grpSpPr>
          <a:xfrm>
            <a:off x="5574257" y="5376991"/>
            <a:ext cx="2750031" cy="3271709"/>
            <a:chOff x="5727795" y="5300791"/>
            <a:chExt cx="2750031" cy="3271709"/>
          </a:xfrm>
        </p:grpSpPr>
        <p:grpSp>
          <p:nvGrpSpPr>
            <p:cNvPr id="48" name="그룹 1006">
              <a:extLst>
                <a:ext uri="{FF2B5EF4-FFF2-40B4-BE49-F238E27FC236}">
                  <a16:creationId xmlns:a16="http://schemas.microsoft.com/office/drawing/2014/main" id="{D6327204-9E36-44C3-B68E-BEA7F0F79F22}"/>
                </a:ext>
              </a:extLst>
            </p:cNvPr>
            <p:cNvGrpSpPr/>
            <p:nvPr/>
          </p:nvGrpSpPr>
          <p:grpSpPr>
            <a:xfrm>
              <a:off x="7039258" y="5300791"/>
              <a:ext cx="96036" cy="97817"/>
              <a:chOff x="7366906" y="3407037"/>
              <a:chExt cx="3015858" cy="3015858"/>
            </a:xfrm>
          </p:grpSpPr>
          <p:pic>
            <p:nvPicPr>
              <p:cNvPr id="61" name="Object 23">
                <a:extLst>
                  <a:ext uri="{FF2B5EF4-FFF2-40B4-BE49-F238E27FC236}">
                    <a16:creationId xmlns:a16="http://schemas.microsoft.com/office/drawing/2014/main" id="{90595930-3DD0-4C82-BA54-22670070DE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7366906" y="3407037"/>
                <a:ext cx="3015858" cy="3015858"/>
              </a:xfrm>
              <a:prstGeom prst="rect">
                <a:avLst/>
              </a:prstGeom>
            </p:spPr>
          </p:pic>
        </p:grp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FF4CC9B8-9E1B-47A0-86F5-574F0AECB24D}"/>
                </a:ext>
              </a:extLst>
            </p:cNvPr>
            <p:cNvGrpSpPr/>
            <p:nvPr/>
          </p:nvGrpSpPr>
          <p:grpSpPr>
            <a:xfrm>
              <a:off x="5727795" y="5390783"/>
              <a:ext cx="2750031" cy="3181717"/>
              <a:chOff x="6089628" y="5390783"/>
              <a:chExt cx="2750031" cy="3181717"/>
            </a:xfrm>
          </p:grpSpPr>
          <p:grpSp>
            <p:nvGrpSpPr>
              <p:cNvPr id="42" name="그룹 1006">
                <a:extLst>
                  <a:ext uri="{FF2B5EF4-FFF2-40B4-BE49-F238E27FC236}">
                    <a16:creationId xmlns:a16="http://schemas.microsoft.com/office/drawing/2014/main" id="{EB777472-D65A-4219-AF83-1DA2BF375BE4}"/>
                  </a:ext>
                </a:extLst>
              </p:cNvPr>
              <p:cNvGrpSpPr/>
              <p:nvPr/>
            </p:nvGrpSpPr>
            <p:grpSpPr>
              <a:xfrm>
                <a:off x="6089628" y="5822469"/>
                <a:ext cx="2750031" cy="2750031"/>
                <a:chOff x="7366906" y="3407037"/>
                <a:chExt cx="3015858" cy="3015858"/>
              </a:xfrm>
            </p:grpSpPr>
            <p:pic>
              <p:nvPicPr>
                <p:cNvPr id="49" name="Object 23">
                  <a:extLst>
                    <a:ext uri="{FF2B5EF4-FFF2-40B4-BE49-F238E27FC236}">
                      <a16:creationId xmlns:a16="http://schemas.microsoft.com/office/drawing/2014/main" id="{A20B8922-58C5-4922-8BB0-A5E82699E93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7366906" y="3407037"/>
                  <a:ext cx="3015858" cy="3015858"/>
                </a:xfrm>
                <a:prstGeom prst="rect">
                  <a:avLst/>
                </a:prstGeom>
              </p:spPr>
            </p:pic>
          </p:grpSp>
          <p:cxnSp>
            <p:nvCxnSpPr>
              <p:cNvPr id="75" name="직선 연결선 74">
                <a:extLst>
                  <a:ext uri="{FF2B5EF4-FFF2-40B4-BE49-F238E27FC236}">
                    <a16:creationId xmlns:a16="http://schemas.microsoft.com/office/drawing/2014/main" id="{723950C0-0BD2-4AC0-8044-4642678A382C}"/>
                  </a:ext>
                </a:extLst>
              </p:cNvPr>
              <p:cNvCxnSpPr/>
              <p:nvPr/>
            </p:nvCxnSpPr>
            <p:spPr>
              <a:xfrm flipV="1">
                <a:off x="7438405" y="5390783"/>
                <a:ext cx="0" cy="457200"/>
              </a:xfrm>
              <a:prstGeom prst="line">
                <a:avLst/>
              </a:prstGeom>
              <a:ln w="19050">
                <a:solidFill>
                  <a:srgbClr val="22CC88">
                    <a:alpha val="8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103DC629-0EA7-4F62-9015-514990AF0EBC}"/>
              </a:ext>
            </a:extLst>
          </p:cNvPr>
          <p:cNvGrpSpPr/>
          <p:nvPr/>
        </p:nvGrpSpPr>
        <p:grpSpPr>
          <a:xfrm>
            <a:off x="13525590" y="5376991"/>
            <a:ext cx="2750031" cy="3278540"/>
            <a:chOff x="12432257" y="5300791"/>
            <a:chExt cx="2750031" cy="3278540"/>
          </a:xfrm>
        </p:grpSpPr>
        <p:grpSp>
          <p:nvGrpSpPr>
            <p:cNvPr id="73" name="그룹 1006">
              <a:extLst>
                <a:ext uri="{FF2B5EF4-FFF2-40B4-BE49-F238E27FC236}">
                  <a16:creationId xmlns:a16="http://schemas.microsoft.com/office/drawing/2014/main" id="{6EB54641-397C-4012-B05B-A0EAFDAD63E3}"/>
                </a:ext>
              </a:extLst>
            </p:cNvPr>
            <p:cNvGrpSpPr/>
            <p:nvPr/>
          </p:nvGrpSpPr>
          <p:grpSpPr>
            <a:xfrm>
              <a:off x="13745151" y="5300791"/>
              <a:ext cx="96036" cy="97817"/>
              <a:chOff x="7366906" y="3407037"/>
              <a:chExt cx="3015858" cy="3015858"/>
            </a:xfrm>
          </p:grpSpPr>
          <p:pic>
            <p:nvPicPr>
              <p:cNvPr id="74" name="Object 23">
                <a:extLst>
                  <a:ext uri="{FF2B5EF4-FFF2-40B4-BE49-F238E27FC236}">
                    <a16:creationId xmlns:a16="http://schemas.microsoft.com/office/drawing/2014/main" id="{7AD0D05B-CAB7-4352-A080-0DBD1D0EED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7366906" y="3407037"/>
                <a:ext cx="3015858" cy="3015858"/>
              </a:xfrm>
              <a:prstGeom prst="rect">
                <a:avLst/>
              </a:prstGeom>
            </p:spPr>
          </p:pic>
        </p:grp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A2D7F511-5C49-450F-93FE-775F60374BD5}"/>
                </a:ext>
              </a:extLst>
            </p:cNvPr>
            <p:cNvGrpSpPr/>
            <p:nvPr/>
          </p:nvGrpSpPr>
          <p:grpSpPr>
            <a:xfrm>
              <a:off x="12432257" y="5390783"/>
              <a:ext cx="2750031" cy="3188548"/>
              <a:chOff x="12432257" y="5390783"/>
              <a:chExt cx="2750031" cy="3188548"/>
            </a:xfrm>
          </p:grpSpPr>
          <p:grpSp>
            <p:nvGrpSpPr>
              <p:cNvPr id="57" name="그룹 1006">
                <a:extLst>
                  <a:ext uri="{FF2B5EF4-FFF2-40B4-BE49-F238E27FC236}">
                    <a16:creationId xmlns:a16="http://schemas.microsoft.com/office/drawing/2014/main" id="{9771630F-BF15-442D-83FC-A93CF3BDBC51}"/>
                  </a:ext>
                </a:extLst>
              </p:cNvPr>
              <p:cNvGrpSpPr/>
              <p:nvPr/>
            </p:nvGrpSpPr>
            <p:grpSpPr>
              <a:xfrm>
                <a:off x="12432257" y="5829300"/>
                <a:ext cx="2750031" cy="2750031"/>
                <a:chOff x="7366906" y="3407037"/>
                <a:chExt cx="3015858" cy="3015858"/>
              </a:xfrm>
            </p:grpSpPr>
            <p:pic>
              <p:nvPicPr>
                <p:cNvPr id="58" name="Object 23">
                  <a:extLst>
                    <a:ext uri="{FF2B5EF4-FFF2-40B4-BE49-F238E27FC236}">
                      <a16:creationId xmlns:a16="http://schemas.microsoft.com/office/drawing/2014/main" id="{1BCB0E37-1D53-4276-8EAE-1C3DBDF21A9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7366906" y="3407037"/>
                  <a:ext cx="3015858" cy="3015858"/>
                </a:xfrm>
                <a:prstGeom prst="rect">
                  <a:avLst/>
                </a:prstGeom>
              </p:spPr>
            </p:pic>
          </p:grpSp>
          <p:cxnSp>
            <p:nvCxnSpPr>
              <p:cNvPr id="76" name="직선 연결선 75">
                <a:extLst>
                  <a:ext uri="{FF2B5EF4-FFF2-40B4-BE49-F238E27FC236}">
                    <a16:creationId xmlns:a16="http://schemas.microsoft.com/office/drawing/2014/main" id="{9FD27545-9B6D-4793-8F15-5AE242B5E9BB}"/>
                  </a:ext>
                </a:extLst>
              </p:cNvPr>
              <p:cNvCxnSpPr/>
              <p:nvPr/>
            </p:nvCxnSpPr>
            <p:spPr>
              <a:xfrm flipV="1">
                <a:off x="13793169" y="5390783"/>
                <a:ext cx="0" cy="457200"/>
              </a:xfrm>
              <a:prstGeom prst="line">
                <a:avLst/>
              </a:prstGeom>
              <a:ln w="19050">
                <a:solidFill>
                  <a:srgbClr val="22CC88">
                    <a:alpha val="8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2" name="Object 22"/>
          <p:cNvSpPr txBox="1"/>
          <p:nvPr/>
        </p:nvSpPr>
        <p:spPr>
          <a:xfrm>
            <a:off x="1524000" y="3355657"/>
            <a:ext cx="3350862" cy="49244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0" i="0" u="none" strike="noStrike" kern="0" cap="none" spc="-100" normalizeH="0" baseline="0" noProof="0" dirty="0">
                <a:ln>
                  <a:noFill/>
                </a:ln>
                <a:solidFill>
                  <a:srgbClr val="22CC88"/>
                </a:solidFill>
                <a:effectLst/>
                <a:uLnTx/>
                <a:uFillTx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S-Core Dream 6 Bold" pitchFamily="34" charset="0"/>
              </a:rPr>
              <a:t>PM</a:t>
            </a:r>
            <a:r>
              <a:rPr kumimoji="0" lang="ko-KR" altLang="en-US" sz="2600" b="0" i="0" u="none" strike="noStrike" kern="0" cap="none" spc="-100" normalizeH="0" baseline="0" noProof="0" dirty="0">
                <a:ln>
                  <a:noFill/>
                </a:ln>
                <a:solidFill>
                  <a:srgbClr val="22CC88"/>
                </a:solidFill>
                <a:effectLst/>
                <a:uLnTx/>
                <a:uFillTx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S-Core Dream 6 Bold" pitchFamily="34" charset="0"/>
              </a:rPr>
              <a:t>의 정의와 현황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6 Bold" panose="020B0703030302020204" pitchFamily="34" charset="-127"/>
              <a:ea typeface="에스코어 드림 6 Bold" panose="020B0703030302020204" pitchFamily="34" charset="-127"/>
              <a:cs typeface="+mn-cs"/>
            </a:endParaRPr>
          </a:p>
        </p:txBody>
      </p:sp>
      <p:sp>
        <p:nvSpPr>
          <p:cNvPr id="50" name="Object 30">
            <a:extLst>
              <a:ext uri="{FF2B5EF4-FFF2-40B4-BE49-F238E27FC236}">
                <a16:creationId xmlns:a16="http://schemas.microsoft.com/office/drawing/2014/main" id="{7C0E9309-DDF5-4DDD-917F-BC439F9BBA6E}"/>
              </a:ext>
            </a:extLst>
          </p:cNvPr>
          <p:cNvSpPr txBox="1"/>
          <p:nvPr/>
        </p:nvSpPr>
        <p:spPr>
          <a:xfrm>
            <a:off x="5259738" y="6972300"/>
            <a:ext cx="3350862" cy="53860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900" b="0" i="0" u="none" strike="noStrike" kern="0" cap="none" spc="-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S-Core Dream 6 Bold" pitchFamily="34" charset="0"/>
              </a:rPr>
              <a:t>PM</a:t>
            </a:r>
            <a:r>
              <a:rPr kumimoji="0" lang="ko-KR" altLang="en-US" sz="2900" b="0" i="0" u="none" strike="noStrike" kern="0" cap="none" spc="-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S-Core Dream 6 Bold" pitchFamily="34" charset="0"/>
              </a:rPr>
              <a:t>에 대한 인식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6 Bold" panose="020B0703030302020204" pitchFamily="34" charset="-127"/>
              <a:ea typeface="에스코어 드림 6 Bold" panose="020B0703030302020204" pitchFamily="34" charset="-127"/>
              <a:cs typeface="+mn-cs"/>
            </a:endParaRPr>
          </a:p>
        </p:txBody>
      </p:sp>
      <p:sp>
        <p:nvSpPr>
          <p:cNvPr id="59" name="Object 30">
            <a:extLst>
              <a:ext uri="{FF2B5EF4-FFF2-40B4-BE49-F238E27FC236}">
                <a16:creationId xmlns:a16="http://schemas.microsoft.com/office/drawing/2014/main" id="{DE56B45C-524A-4909-A6CA-B42827174046}"/>
              </a:ext>
            </a:extLst>
          </p:cNvPr>
          <p:cNvSpPr txBox="1"/>
          <p:nvPr/>
        </p:nvSpPr>
        <p:spPr>
          <a:xfrm>
            <a:off x="13211071" y="7048500"/>
            <a:ext cx="3350862" cy="53860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900" b="0" i="0" u="none" strike="noStrike" kern="0" cap="none" spc="-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S-Core Dream 6 Bold" pitchFamily="34" charset="0"/>
              </a:rPr>
              <a:t>법규 위반 탐지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6 Bold" panose="020B0703030302020204" pitchFamily="34" charset="-127"/>
              <a:ea typeface="에스코어 드림 6 Bold" panose="020B0703030302020204" pitchFamily="34" charset="-127"/>
              <a:cs typeface="+mn-cs"/>
            </a:endParaRPr>
          </a:p>
        </p:txBody>
      </p:sp>
      <p:grpSp>
        <p:nvGrpSpPr>
          <p:cNvPr id="77" name="그룹 1006">
            <a:extLst>
              <a:ext uri="{FF2B5EF4-FFF2-40B4-BE49-F238E27FC236}">
                <a16:creationId xmlns:a16="http://schemas.microsoft.com/office/drawing/2014/main" id="{58839B85-D755-4C08-BB9D-DCCD5EE70271}"/>
              </a:ext>
            </a:extLst>
          </p:cNvPr>
          <p:cNvGrpSpPr/>
          <p:nvPr/>
        </p:nvGrpSpPr>
        <p:grpSpPr>
          <a:xfrm>
            <a:off x="10736175" y="5372100"/>
            <a:ext cx="96036" cy="97817"/>
            <a:chOff x="7366906" y="3407037"/>
            <a:chExt cx="3015858" cy="3015858"/>
          </a:xfrm>
        </p:grpSpPr>
        <p:pic>
          <p:nvPicPr>
            <p:cNvPr id="78" name="Object 23">
              <a:extLst>
                <a:ext uri="{FF2B5EF4-FFF2-40B4-BE49-F238E27FC236}">
                  <a16:creationId xmlns:a16="http://schemas.microsoft.com/office/drawing/2014/main" id="{66A484D9-A415-413B-A37B-85C4DCE2F51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366906" y="3407037"/>
              <a:ext cx="3015858" cy="3015858"/>
            </a:xfrm>
            <a:prstGeom prst="rect">
              <a:avLst/>
            </a:prstGeom>
          </p:spPr>
        </p:pic>
      </p:grpSp>
      <p:sp>
        <p:nvSpPr>
          <p:cNvPr id="33" name="Object 22">
            <a:extLst>
              <a:ext uri="{FF2B5EF4-FFF2-40B4-BE49-F238E27FC236}">
                <a16:creationId xmlns:a16="http://schemas.microsoft.com/office/drawing/2014/main" id="{50EE70AB-FD65-4EEB-AB99-97D8ED7FD799}"/>
              </a:ext>
            </a:extLst>
          </p:cNvPr>
          <p:cNvSpPr txBox="1"/>
          <p:nvPr/>
        </p:nvSpPr>
        <p:spPr>
          <a:xfrm>
            <a:off x="9108763" y="3355657"/>
            <a:ext cx="3350862" cy="49244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600" b="0" i="0" u="none" strike="noStrike" kern="0" cap="none" spc="-100" normalizeH="0" baseline="0" noProof="0" dirty="0">
                <a:ln>
                  <a:noFill/>
                </a:ln>
                <a:solidFill>
                  <a:srgbClr val="22CC88"/>
                </a:solidFill>
                <a:effectLst/>
                <a:uLnTx/>
                <a:uFillTx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S-Core Dream 6 Bold" pitchFamily="34" charset="0"/>
              </a:rPr>
              <a:t>다른 차종과 차이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6 Bold" panose="020B0703030302020204" pitchFamily="34" charset="-127"/>
              <a:ea typeface="에스코어 드림 6 Bold" panose="020B0703030302020204" pitchFamily="34" charset="-127"/>
              <a:cs typeface="+mn-cs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BFA1593-FC6B-4B90-8663-26F1D421D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84608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1" name="그룹 1011"/>
          <p:cNvGrpSpPr/>
          <p:nvPr/>
        </p:nvGrpSpPr>
        <p:grpSpPr>
          <a:xfrm>
            <a:off x="977358" y="1678192"/>
            <a:ext cx="16330999" cy="55418"/>
            <a:chOff x="977358" y="1220958"/>
            <a:chExt cx="16330999" cy="55418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77358" y="1220958"/>
              <a:ext cx="16330999" cy="55418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977358" y="9202882"/>
            <a:ext cx="16330999" cy="55418"/>
            <a:chOff x="977358" y="9073658"/>
            <a:chExt cx="16330999" cy="55418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77358" y="9073658"/>
              <a:ext cx="16330999" cy="55418"/>
            </a:xfrm>
            <a:prstGeom prst="rect">
              <a:avLst/>
            </a:prstGeom>
          </p:spPr>
        </p:pic>
      </p:grpSp>
      <p:sp>
        <p:nvSpPr>
          <p:cNvPr id="50" name="Object 50"/>
          <p:cNvSpPr txBox="1"/>
          <p:nvPr/>
        </p:nvSpPr>
        <p:spPr>
          <a:xfrm>
            <a:off x="13868400" y="9410700"/>
            <a:ext cx="354157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0" cap="none" spc="-100" normalizeH="0" baseline="0" noProof="0" dirty="0">
                <a:ln>
                  <a:noFill/>
                </a:ln>
                <a:solidFill>
                  <a:srgbClr val="9E9E9E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-Core Dream 4 Regular" pitchFamily="34" charset="0"/>
              </a:rPr>
              <a:t>도로교통공단 서울지부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pic>
        <p:nvPicPr>
          <p:cNvPr id="44" name="그림 43" descr="텍스트이(가) 표시된 사진&#10;&#10;자동 생성된 설명">
            <a:extLst>
              <a:ext uri="{FF2B5EF4-FFF2-40B4-BE49-F238E27FC236}">
                <a16:creationId xmlns:a16="http://schemas.microsoft.com/office/drawing/2014/main" id="{3C32C3C7-B828-4DA8-933A-AF7F5C935D4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06" t="37395" r="606" b="37554"/>
          <a:stretch/>
        </p:blipFill>
        <p:spPr>
          <a:xfrm>
            <a:off x="838200" y="9234666"/>
            <a:ext cx="2002044" cy="709434"/>
          </a:xfrm>
          <a:prstGeom prst="rect">
            <a:avLst/>
          </a:prstGeom>
        </p:spPr>
      </p:pic>
      <p:sp>
        <p:nvSpPr>
          <p:cNvPr id="32" name="제목 1">
            <a:extLst>
              <a:ext uri="{FF2B5EF4-FFF2-40B4-BE49-F238E27FC236}">
                <a16:creationId xmlns:a16="http://schemas.microsoft.com/office/drawing/2014/main" id="{2A6BBE6F-5791-42CD-8D87-D2F2E711CDE6}"/>
              </a:ext>
            </a:extLst>
          </p:cNvPr>
          <p:cNvSpPr txBox="1">
            <a:spLocks/>
          </p:cNvSpPr>
          <p:nvPr/>
        </p:nvSpPr>
        <p:spPr>
          <a:xfrm>
            <a:off x="1066800" y="1866900"/>
            <a:ext cx="10590317" cy="9132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데이터 선별 및 모델 구성</a:t>
            </a:r>
            <a:endParaRPr kumimoji="0" lang="ko-KR" altLang="en-US" sz="2800" b="0" i="0" u="none" strike="noStrike" kern="120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5" name="부제목 2">
            <a:extLst>
              <a:ext uri="{FF2B5EF4-FFF2-40B4-BE49-F238E27FC236}">
                <a16:creationId xmlns:a16="http://schemas.microsoft.com/office/drawing/2014/main" id="{BC5A914B-7AFE-40C0-A183-D56995234C8D}"/>
              </a:ext>
            </a:extLst>
          </p:cNvPr>
          <p:cNvSpPr txBox="1">
            <a:spLocks/>
          </p:cNvSpPr>
          <p:nvPr/>
        </p:nvSpPr>
        <p:spPr>
          <a:xfrm>
            <a:off x="4267200" y="7848425"/>
            <a:ext cx="11162753" cy="1105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4013" marR="0" lvl="0" algn="l" defTabSz="914400" rtl="0" eaLnBrk="1" fontAlgn="auto" latinLnBrk="1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[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최종 모형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]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다중 로지스틱 회귀 분류 모델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자전거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0 / PM : 1 /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이륜차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2)</a:t>
            </a:r>
          </a:p>
          <a:p>
            <a:pPr marL="354013" marR="0" lvl="0" algn="l" defTabSz="914400" rtl="0" eaLnBrk="1" fontAlgn="auto" latinLnBrk="1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[Oversampling]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불균형 데이터 셋 분석을 위한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SMOTE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적용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6" name="제목 1">
            <a:extLst>
              <a:ext uri="{FF2B5EF4-FFF2-40B4-BE49-F238E27FC236}">
                <a16:creationId xmlns:a16="http://schemas.microsoft.com/office/drawing/2014/main" id="{DEAD7906-ABCF-4832-9257-4319EBC6448C}"/>
              </a:ext>
            </a:extLst>
          </p:cNvPr>
          <p:cNvSpPr txBox="1">
            <a:spLocks/>
          </p:cNvSpPr>
          <p:nvPr/>
        </p:nvSpPr>
        <p:spPr>
          <a:xfrm>
            <a:off x="5410200" y="2621710"/>
            <a:ext cx="7090569" cy="6167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+mj-cs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정제된 데이터 셋을 다양한 </a:t>
            </a:r>
            <a:r>
              <a:rPr kumimoji="0" lang="ko-KR" altLang="en-US" sz="24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머신러닝</a:t>
            </a:r>
            <a:r>
              <a:rPr kumimoji="0" lang="ko-KR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모델에 적용</a:t>
            </a:r>
            <a:endParaRPr kumimoji="0" lang="en-US" altLang="ko-KR" sz="2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4BDC73FF-03CC-4559-9B6A-6114C414583B}"/>
              </a:ext>
            </a:extLst>
          </p:cNvPr>
          <p:cNvGrpSpPr/>
          <p:nvPr/>
        </p:nvGrpSpPr>
        <p:grpSpPr>
          <a:xfrm>
            <a:off x="5031456" y="3339928"/>
            <a:ext cx="7848056" cy="4224869"/>
            <a:chOff x="5613293" y="3988631"/>
            <a:chExt cx="6662705" cy="3586755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DFE23B86-2C17-4E15-9854-D4BB0DFB07B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13293" y="3988631"/>
              <a:ext cx="6662705" cy="3586755"/>
            </a:xfrm>
            <a:prstGeom prst="rect">
              <a:avLst/>
            </a:prstGeom>
          </p:spPr>
        </p:pic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0D211FEE-C3CD-4EDC-88C5-D9B496174142}"/>
                </a:ext>
              </a:extLst>
            </p:cNvPr>
            <p:cNvSpPr/>
            <p:nvPr/>
          </p:nvSpPr>
          <p:spPr>
            <a:xfrm>
              <a:off x="5714652" y="4370289"/>
              <a:ext cx="6561346" cy="410547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6" name="Object 42">
            <a:extLst>
              <a:ext uri="{FF2B5EF4-FFF2-40B4-BE49-F238E27FC236}">
                <a16:creationId xmlns:a16="http://schemas.microsoft.com/office/drawing/2014/main" id="{976A7FF4-F474-4A19-B855-095FB75E777B}"/>
              </a:ext>
            </a:extLst>
          </p:cNvPr>
          <p:cNvSpPr txBox="1"/>
          <p:nvPr/>
        </p:nvSpPr>
        <p:spPr>
          <a:xfrm>
            <a:off x="991126" y="837069"/>
            <a:ext cx="15531093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4000">
                <a:solidFill>
                  <a:srgbClr val="35363A"/>
                </a:solidFill>
                <a:latin typeface="Jalnan OTF" pitchFamily="34" charset="0"/>
                <a:cs typeface="Jalnan OTF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분석 내용 및 결과 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: 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차량 종류 예측 모델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17" name="Object 43">
            <a:extLst>
              <a:ext uri="{FF2B5EF4-FFF2-40B4-BE49-F238E27FC236}">
                <a16:creationId xmlns:a16="http://schemas.microsoft.com/office/drawing/2014/main" id="{023DF676-94A9-4FF0-9FD0-2C4399AD31E9}"/>
              </a:ext>
            </a:extLst>
          </p:cNvPr>
          <p:cNvSpPr txBox="1"/>
          <p:nvPr/>
        </p:nvSpPr>
        <p:spPr>
          <a:xfrm>
            <a:off x="1009302" y="495300"/>
            <a:ext cx="588720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0" cap="none" spc="-100" normalizeH="0" baseline="0" noProof="0" dirty="0">
                <a:ln>
                  <a:noFill/>
                </a:ln>
                <a:solidFill>
                  <a:srgbClr val="787878"/>
                </a:solidFill>
                <a:effectLst/>
                <a:uLnTx/>
                <a:uFillTx/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+mn-cs"/>
              </a:rPr>
              <a:t>2. PM</a:t>
            </a:r>
            <a:r>
              <a:rPr kumimoji="0" lang="ko-KR" altLang="en-US" sz="2000" b="0" i="0" u="none" strike="noStrike" kern="0" cap="none" spc="-100" normalizeH="0" baseline="0" noProof="0" dirty="0">
                <a:ln>
                  <a:noFill/>
                </a:ln>
                <a:solidFill>
                  <a:srgbClr val="787878"/>
                </a:solidFill>
                <a:effectLst/>
                <a:uLnTx/>
                <a:uFillTx/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+mn-cs"/>
              </a:rPr>
              <a:t>과 다른 차종 차이</a:t>
            </a:r>
            <a:endParaRPr kumimoji="0" lang="en-US" sz="2000" b="0" i="0" u="none" strike="noStrike" kern="0" cap="none" spc="-100" normalizeH="0" baseline="0" noProof="0" dirty="0">
              <a:ln>
                <a:noFill/>
              </a:ln>
              <a:solidFill>
                <a:srgbClr val="787878"/>
              </a:solidFill>
              <a:effectLst/>
              <a:uLnTx/>
              <a:uFillTx/>
              <a:latin typeface="여기어때 잘난체 OTF" panose="020B0600000101010101" pitchFamily="34" charset="-127"/>
              <a:ea typeface="여기어때 잘난체 OTF" panose="020B0600000101010101" pitchFamily="34" charset="-127"/>
              <a:cs typeface="+mn-cs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7C42D63-FB64-4734-8347-E0CF066E54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92158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1" name="그룹 1011"/>
          <p:cNvGrpSpPr/>
          <p:nvPr/>
        </p:nvGrpSpPr>
        <p:grpSpPr>
          <a:xfrm>
            <a:off x="977358" y="1678192"/>
            <a:ext cx="16330999" cy="55418"/>
            <a:chOff x="977358" y="1220958"/>
            <a:chExt cx="16330999" cy="55418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77358" y="1220958"/>
              <a:ext cx="16330999" cy="55418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977358" y="9202882"/>
            <a:ext cx="16330999" cy="55418"/>
            <a:chOff x="977358" y="9073658"/>
            <a:chExt cx="16330999" cy="55418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77358" y="9073658"/>
              <a:ext cx="16330999" cy="55418"/>
            </a:xfrm>
            <a:prstGeom prst="rect">
              <a:avLst/>
            </a:prstGeom>
          </p:spPr>
        </p:pic>
      </p:grpSp>
      <p:sp>
        <p:nvSpPr>
          <p:cNvPr id="50" name="Object 50"/>
          <p:cNvSpPr txBox="1"/>
          <p:nvPr/>
        </p:nvSpPr>
        <p:spPr>
          <a:xfrm>
            <a:off x="13868400" y="9410700"/>
            <a:ext cx="354157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0" cap="none" spc="-100" normalizeH="0" baseline="0" noProof="0" dirty="0">
                <a:ln>
                  <a:noFill/>
                </a:ln>
                <a:solidFill>
                  <a:srgbClr val="9E9E9E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-Core Dream 4 Regular" pitchFamily="34" charset="0"/>
              </a:rPr>
              <a:t>도로교통공단 서울지부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pic>
        <p:nvPicPr>
          <p:cNvPr id="44" name="그림 43" descr="텍스트이(가) 표시된 사진&#10;&#10;자동 생성된 설명">
            <a:extLst>
              <a:ext uri="{FF2B5EF4-FFF2-40B4-BE49-F238E27FC236}">
                <a16:creationId xmlns:a16="http://schemas.microsoft.com/office/drawing/2014/main" id="{3C32C3C7-B828-4DA8-933A-AF7F5C935D4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06" t="37395" r="606" b="37554"/>
          <a:stretch/>
        </p:blipFill>
        <p:spPr>
          <a:xfrm>
            <a:off x="838200" y="9234666"/>
            <a:ext cx="2002044" cy="709434"/>
          </a:xfrm>
          <a:prstGeom prst="rect">
            <a:avLst/>
          </a:prstGeom>
        </p:spPr>
      </p:pic>
      <p:sp>
        <p:nvSpPr>
          <p:cNvPr id="32" name="제목 1">
            <a:extLst>
              <a:ext uri="{FF2B5EF4-FFF2-40B4-BE49-F238E27FC236}">
                <a16:creationId xmlns:a16="http://schemas.microsoft.com/office/drawing/2014/main" id="{2A6BBE6F-5791-42CD-8D87-D2F2E711CDE6}"/>
              </a:ext>
            </a:extLst>
          </p:cNvPr>
          <p:cNvSpPr txBox="1">
            <a:spLocks/>
          </p:cNvSpPr>
          <p:nvPr/>
        </p:nvSpPr>
        <p:spPr>
          <a:xfrm>
            <a:off x="1066800" y="1866900"/>
            <a:ext cx="10590317" cy="9132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데이터 선별 및 모델 구성</a:t>
            </a:r>
            <a:endParaRPr kumimoji="0" lang="ko-KR" altLang="en-US" sz="2800" b="0" i="0" u="none" strike="noStrike" kern="120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6" name="부제목 2">
            <a:extLst>
              <a:ext uri="{FF2B5EF4-FFF2-40B4-BE49-F238E27FC236}">
                <a16:creationId xmlns:a16="http://schemas.microsoft.com/office/drawing/2014/main" id="{0E06B90D-B3C9-47BC-A13F-0C7E8A5634D8}"/>
              </a:ext>
            </a:extLst>
          </p:cNvPr>
          <p:cNvSpPr txBox="1">
            <a:spLocks/>
          </p:cNvSpPr>
          <p:nvPr/>
        </p:nvSpPr>
        <p:spPr>
          <a:xfrm>
            <a:off x="3753337" y="7217956"/>
            <a:ext cx="11456894" cy="19527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+mn-cs"/>
            </a:endParaRPr>
          </a:p>
        </p:txBody>
      </p:sp>
      <p:sp>
        <p:nvSpPr>
          <p:cNvPr id="17" name="제목 1">
            <a:extLst>
              <a:ext uri="{FF2B5EF4-FFF2-40B4-BE49-F238E27FC236}">
                <a16:creationId xmlns:a16="http://schemas.microsoft.com/office/drawing/2014/main" id="{91F6B413-3B29-4948-AA4C-2125442B5327}"/>
              </a:ext>
            </a:extLst>
          </p:cNvPr>
          <p:cNvSpPr txBox="1">
            <a:spLocks/>
          </p:cNvSpPr>
          <p:nvPr/>
        </p:nvSpPr>
        <p:spPr>
          <a:xfrm>
            <a:off x="9767725" y="2095748"/>
            <a:ext cx="7743063" cy="7798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+mj-cs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변수 별 회귀계수</a:t>
            </a:r>
            <a:endParaRPr kumimoji="0" lang="en-US" altLang="ko-KR" sz="24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F2FE9E10-AE69-49EB-A370-14F2B1E870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7522028"/>
              </p:ext>
            </p:extLst>
          </p:nvPr>
        </p:nvGraphicFramePr>
        <p:xfrm>
          <a:off x="10704448" y="2999730"/>
          <a:ext cx="5869619" cy="5954947"/>
        </p:xfrm>
        <a:graphic>
          <a:graphicData uri="http://schemas.openxmlformats.org/drawingml/2006/table">
            <a:tbl>
              <a:tblPr>
                <a:tableStyleId>{793D81CF-94F2-401A-BA57-92F5A7B2D0C5}</a:tableStyleId>
              </a:tblPr>
              <a:tblGrid>
                <a:gridCol w="436018">
                  <a:extLst>
                    <a:ext uri="{9D8B030D-6E8A-4147-A177-3AD203B41FA5}">
                      <a16:colId xmlns:a16="http://schemas.microsoft.com/office/drawing/2014/main" val="320897966"/>
                    </a:ext>
                  </a:extLst>
                </a:gridCol>
                <a:gridCol w="1826761">
                  <a:extLst>
                    <a:ext uri="{9D8B030D-6E8A-4147-A177-3AD203B41FA5}">
                      <a16:colId xmlns:a16="http://schemas.microsoft.com/office/drawing/2014/main" val="935154938"/>
                    </a:ext>
                  </a:extLst>
                </a:gridCol>
                <a:gridCol w="901710">
                  <a:extLst>
                    <a:ext uri="{9D8B030D-6E8A-4147-A177-3AD203B41FA5}">
                      <a16:colId xmlns:a16="http://schemas.microsoft.com/office/drawing/2014/main" val="2837332334"/>
                    </a:ext>
                  </a:extLst>
                </a:gridCol>
                <a:gridCol w="887013">
                  <a:extLst>
                    <a:ext uri="{9D8B030D-6E8A-4147-A177-3AD203B41FA5}">
                      <a16:colId xmlns:a16="http://schemas.microsoft.com/office/drawing/2014/main" val="2675360447"/>
                    </a:ext>
                  </a:extLst>
                </a:gridCol>
                <a:gridCol w="916407">
                  <a:extLst>
                    <a:ext uri="{9D8B030D-6E8A-4147-A177-3AD203B41FA5}">
                      <a16:colId xmlns:a16="http://schemas.microsoft.com/office/drawing/2014/main" val="510370413"/>
                    </a:ext>
                  </a:extLst>
                </a:gridCol>
                <a:gridCol w="901710">
                  <a:extLst>
                    <a:ext uri="{9D8B030D-6E8A-4147-A177-3AD203B41FA5}">
                      <a16:colId xmlns:a16="http://schemas.microsoft.com/office/drawing/2014/main" val="2912228261"/>
                    </a:ext>
                  </a:extLst>
                </a:gridCol>
              </a:tblGrid>
              <a:tr h="272538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endParaRPr lang="ko-KR" altLang="en-US" sz="1400" b="1" kern="1200" dirty="0">
                        <a:solidFill>
                          <a:schemeClr val="bg1"/>
                        </a:solidFill>
                        <a:latin typeface="S-Core Dream 3 Light" panose="020B0303030302020204" pitchFamily="34" charset="-127"/>
                        <a:ea typeface="S-Core Dream 3 Light" panose="020B0303030302020204" pitchFamily="34" charset="-127"/>
                        <a:cs typeface="+mj-cs"/>
                      </a:endParaRPr>
                    </a:p>
                  </a:txBody>
                  <a:tcPr marL="9203" marR="9203" marT="6285" marB="0" anchor="ctr">
                    <a:solidFill>
                      <a:srgbClr val="38D19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600" b="1" kern="1200" dirty="0">
                          <a:solidFill>
                            <a:schemeClr val="bg1"/>
                          </a:solidFill>
                          <a:latin typeface="S-Core Dream 3 Light" panose="020B0303030302020204" pitchFamily="34" charset="-127"/>
                          <a:ea typeface="S-Core Dream 3 Light" panose="020B0303030302020204" pitchFamily="34" charset="-127"/>
                        </a:rPr>
                        <a:t>변수</a:t>
                      </a:r>
                      <a:endParaRPr lang="ko-KR" altLang="en-US" sz="1600" b="1" kern="1200" dirty="0">
                        <a:solidFill>
                          <a:schemeClr val="bg1"/>
                        </a:solidFill>
                        <a:latin typeface="S-Core Dream 3 Light" panose="020B0303030302020204" pitchFamily="34" charset="-127"/>
                        <a:ea typeface="S-Core Dream 3 Light" panose="020B0303030302020204" pitchFamily="34" charset="-127"/>
                        <a:cs typeface="+mj-cs"/>
                      </a:endParaRPr>
                    </a:p>
                  </a:txBody>
                  <a:tcPr marL="9203" marR="9203" marT="6285" marB="0" anchor="ctr">
                    <a:solidFill>
                      <a:srgbClr val="38D19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600" b="1" kern="1200" dirty="0">
                          <a:solidFill>
                            <a:schemeClr val="bg1"/>
                          </a:solidFill>
                          <a:latin typeface="S-Core Dream 3 Light" panose="020B0303030302020204" pitchFamily="34" charset="-127"/>
                          <a:ea typeface="S-Core Dream 3 Light" panose="020B0303030302020204" pitchFamily="34" charset="-127"/>
                        </a:rPr>
                        <a:t>자전거</a:t>
                      </a:r>
                      <a:endParaRPr lang="ko-KR" altLang="en-US" sz="1600" b="1" kern="1200" dirty="0">
                        <a:solidFill>
                          <a:schemeClr val="bg1"/>
                        </a:solidFill>
                        <a:latin typeface="S-Core Dream 3 Light" panose="020B0303030302020204" pitchFamily="34" charset="-127"/>
                        <a:ea typeface="S-Core Dream 3 Light" panose="020B0303030302020204" pitchFamily="34" charset="-127"/>
                        <a:cs typeface="+mj-cs"/>
                      </a:endParaRPr>
                    </a:p>
                  </a:txBody>
                  <a:tcPr marL="9203" marR="9203" marT="6285" marB="0" anchor="ctr">
                    <a:solidFill>
                      <a:srgbClr val="38D19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1600" b="1" kern="1200" dirty="0">
                          <a:solidFill>
                            <a:schemeClr val="bg1"/>
                          </a:solidFill>
                          <a:latin typeface="S-Core Dream 3 Light" panose="020B0303030302020204" pitchFamily="34" charset="-127"/>
                          <a:ea typeface="S-Core Dream 3 Light" panose="020B0303030302020204" pitchFamily="34" charset="-127"/>
                        </a:rPr>
                        <a:t>PM</a:t>
                      </a:r>
                      <a:endParaRPr lang="en-US" sz="1600" b="1" kern="1200" dirty="0">
                        <a:solidFill>
                          <a:schemeClr val="bg1"/>
                        </a:solidFill>
                        <a:latin typeface="S-Core Dream 3 Light" panose="020B0303030302020204" pitchFamily="34" charset="-127"/>
                        <a:ea typeface="S-Core Dream 3 Light" panose="020B0303030302020204" pitchFamily="34" charset="-127"/>
                        <a:cs typeface="+mj-cs"/>
                      </a:endParaRPr>
                    </a:p>
                  </a:txBody>
                  <a:tcPr marL="9203" marR="9203" marT="6285" marB="0" anchor="ctr">
                    <a:solidFill>
                      <a:srgbClr val="38D19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600" b="1" kern="1200" dirty="0">
                          <a:solidFill>
                            <a:schemeClr val="bg1"/>
                          </a:solidFill>
                          <a:latin typeface="S-Core Dream 3 Light" panose="020B0303030302020204" pitchFamily="34" charset="-127"/>
                          <a:ea typeface="S-Core Dream 3 Light" panose="020B0303030302020204" pitchFamily="34" charset="-127"/>
                        </a:rPr>
                        <a:t>이륜차</a:t>
                      </a:r>
                      <a:endParaRPr lang="ko-KR" altLang="en-US" sz="1600" b="1" kern="1200" dirty="0">
                        <a:solidFill>
                          <a:schemeClr val="bg1"/>
                        </a:solidFill>
                        <a:latin typeface="S-Core Dream 3 Light" panose="020B0303030302020204" pitchFamily="34" charset="-127"/>
                        <a:ea typeface="S-Core Dream 3 Light" panose="020B0303030302020204" pitchFamily="34" charset="-127"/>
                        <a:cs typeface="+mj-cs"/>
                      </a:endParaRPr>
                    </a:p>
                  </a:txBody>
                  <a:tcPr marL="9203" marR="9203" marT="6285" marB="0" anchor="ctr">
                    <a:solidFill>
                      <a:srgbClr val="38D19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600" b="1" kern="1200" dirty="0">
                          <a:solidFill>
                            <a:schemeClr val="bg1"/>
                          </a:solidFill>
                          <a:latin typeface="S-Core Dream 3 Light" panose="020B0303030302020204" pitchFamily="34" charset="-127"/>
                          <a:ea typeface="S-Core Dream 3 Light" panose="020B0303030302020204" pitchFamily="34" charset="-127"/>
                        </a:rPr>
                        <a:t>합계</a:t>
                      </a:r>
                      <a:endParaRPr lang="ko-KR" altLang="en-US" sz="1600" b="1" kern="1200" dirty="0">
                        <a:solidFill>
                          <a:schemeClr val="bg1"/>
                        </a:solidFill>
                        <a:latin typeface="S-Core Dream 3 Light" panose="020B0303030302020204" pitchFamily="34" charset="-127"/>
                        <a:ea typeface="S-Core Dream 3 Light" panose="020B0303030302020204" pitchFamily="34" charset="-127"/>
                        <a:cs typeface="+mj-cs"/>
                      </a:endParaRPr>
                    </a:p>
                  </a:txBody>
                  <a:tcPr marL="9203" marR="9203" marT="6285" marB="0" anchor="ctr">
                    <a:solidFill>
                      <a:srgbClr val="38D1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2039805"/>
                  </a:ext>
                </a:extLst>
              </a:tr>
              <a:tr h="240571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S-Core Dream 3 Light" panose="020B0303030302020204" pitchFamily="34" charset="-127"/>
                          <a:ea typeface="S-Core Dream 3 Light" panose="020B0303030302020204" pitchFamily="34" charset="-127"/>
                        </a:rPr>
                        <a:t>0</a:t>
                      </a:r>
                      <a:endParaRPr lang="en-US" altLang="ko-KR" sz="1400" kern="1200" dirty="0">
                        <a:solidFill>
                          <a:schemeClr val="tx1"/>
                        </a:solidFill>
                        <a:latin typeface="S-Core Dream 3 Light" panose="020B0303030302020204" pitchFamily="34" charset="-127"/>
                        <a:ea typeface="S-Core Dream 3 Light" panose="020B0303030302020204" pitchFamily="34" charset="-127"/>
                        <a:cs typeface="+mj-cs"/>
                      </a:endParaRPr>
                    </a:p>
                  </a:txBody>
                  <a:tcPr marL="9203" marR="9203" marT="6285" marB="0" anchor="ctr"/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400" b="1" kern="1200" dirty="0">
                          <a:solidFill>
                            <a:schemeClr val="tx1"/>
                          </a:solidFill>
                          <a:latin typeface="S-Core Dream 3 Light" panose="020B0303030302020204" pitchFamily="34" charset="-127"/>
                          <a:ea typeface="S-Core Dream 3 Light" panose="020B0303030302020204" pitchFamily="34" charset="-127"/>
                        </a:rPr>
                        <a:t>도로 복잡도</a:t>
                      </a:r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S-Core Dream 3 Light" panose="020B0303030302020204" pitchFamily="34" charset="-127"/>
                          <a:ea typeface="S-Core Dream 3 Light" panose="020B0303030302020204" pitchFamily="34" charset="-127"/>
                        </a:rPr>
                        <a:t>*</a:t>
                      </a:r>
                      <a:r>
                        <a:rPr lang="ko-KR" altLang="en-US" sz="1400" b="1" kern="1200" dirty="0">
                          <a:solidFill>
                            <a:schemeClr val="tx1"/>
                          </a:solidFill>
                          <a:latin typeface="S-Core Dream 3 Light" panose="020B0303030302020204" pitchFamily="34" charset="-127"/>
                          <a:ea typeface="S-Core Dream 3 Light" panose="020B0303030302020204" pitchFamily="34" charset="-127"/>
                        </a:rPr>
                        <a:t>야간</a:t>
                      </a:r>
                      <a:endParaRPr lang="en-US" sz="1400" b="1" kern="1200" dirty="0">
                        <a:solidFill>
                          <a:schemeClr val="tx1"/>
                        </a:solidFill>
                        <a:latin typeface="S-Core Dream 3 Light" panose="020B0303030302020204" pitchFamily="34" charset="-127"/>
                        <a:ea typeface="S-Core Dream 3 Light" panose="020B0303030302020204" pitchFamily="34" charset="-127"/>
                        <a:cs typeface="+mj-cs"/>
                      </a:endParaRPr>
                    </a:p>
                  </a:txBody>
                  <a:tcPr marL="9203" marR="9203" marT="6285" marB="0" anchor="ctr"/>
                </a:tc>
                <a:tc>
                  <a:txBody>
                    <a:bodyPr/>
                    <a:lstStyle/>
                    <a:p>
                      <a:pPr algn="r" fontAlgn="ctr">
                        <a:lnSpc>
                          <a:spcPct val="150000"/>
                        </a:lnSpc>
                      </a:pP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S-Core Dream 3 Light" panose="020B0303030302020204" pitchFamily="34" charset="-127"/>
                          <a:ea typeface="S-Core Dream 3 Light" panose="020B0303030302020204" pitchFamily="34" charset="-127"/>
                        </a:rPr>
                        <a:t>1.1842</a:t>
                      </a:r>
                      <a:endParaRPr lang="en-US" altLang="ko-KR" sz="1400" kern="1200" dirty="0">
                        <a:solidFill>
                          <a:schemeClr val="tx1"/>
                        </a:solidFill>
                        <a:latin typeface="S-Core Dream 3 Light" panose="020B0303030302020204" pitchFamily="34" charset="-127"/>
                        <a:ea typeface="S-Core Dream 3 Light" panose="020B0303030302020204" pitchFamily="34" charset="-127"/>
                        <a:cs typeface="+mj-cs"/>
                      </a:endParaRPr>
                    </a:p>
                  </a:txBody>
                  <a:tcPr marL="12249" marR="12249" marT="8366" marB="0" anchor="ctr"/>
                </a:tc>
                <a:tc>
                  <a:txBody>
                    <a:bodyPr/>
                    <a:lstStyle/>
                    <a:p>
                      <a:pPr algn="r" fontAlgn="ctr">
                        <a:lnSpc>
                          <a:spcPct val="150000"/>
                        </a:lnSpc>
                      </a:pP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S-Core Dream 3 Light" panose="020B0303030302020204" pitchFamily="34" charset="-127"/>
                          <a:ea typeface="S-Core Dream 3 Light" panose="020B0303030302020204" pitchFamily="34" charset="-127"/>
                        </a:rPr>
                        <a:t>-2.8283</a:t>
                      </a:r>
                      <a:endParaRPr lang="en-US" altLang="ko-KR" sz="1400" kern="1200" dirty="0">
                        <a:solidFill>
                          <a:schemeClr val="tx1"/>
                        </a:solidFill>
                        <a:latin typeface="S-Core Dream 3 Light" panose="020B0303030302020204" pitchFamily="34" charset="-127"/>
                        <a:ea typeface="S-Core Dream 3 Light" panose="020B0303030302020204" pitchFamily="34" charset="-127"/>
                        <a:cs typeface="+mj-cs"/>
                      </a:endParaRPr>
                    </a:p>
                  </a:txBody>
                  <a:tcPr marL="12249" marR="12249" marT="8366" marB="0" anchor="ctr"/>
                </a:tc>
                <a:tc>
                  <a:txBody>
                    <a:bodyPr/>
                    <a:lstStyle/>
                    <a:p>
                      <a:pPr algn="r" fontAlgn="ctr">
                        <a:lnSpc>
                          <a:spcPct val="150000"/>
                        </a:lnSpc>
                      </a:pP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S-Core Dream 3 Light" panose="020B0303030302020204" pitchFamily="34" charset="-127"/>
                          <a:ea typeface="S-Core Dream 3 Light" panose="020B0303030302020204" pitchFamily="34" charset="-127"/>
                        </a:rPr>
                        <a:t>1.6441</a:t>
                      </a:r>
                      <a:endParaRPr lang="en-US" altLang="ko-KR" sz="1400" kern="1200" dirty="0">
                        <a:solidFill>
                          <a:schemeClr val="tx1"/>
                        </a:solidFill>
                        <a:latin typeface="S-Core Dream 3 Light" panose="020B0303030302020204" pitchFamily="34" charset="-127"/>
                        <a:ea typeface="S-Core Dream 3 Light" panose="020B0303030302020204" pitchFamily="34" charset="-127"/>
                        <a:cs typeface="+mj-cs"/>
                      </a:endParaRPr>
                    </a:p>
                  </a:txBody>
                  <a:tcPr marL="12249" marR="12249" marT="8366" marB="0" anchor="ctr"/>
                </a:tc>
                <a:tc>
                  <a:txBody>
                    <a:bodyPr/>
                    <a:lstStyle/>
                    <a:p>
                      <a:pPr algn="r" fontAlgn="ctr">
                        <a:lnSpc>
                          <a:spcPct val="150000"/>
                        </a:lnSpc>
                      </a:pP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S-Core Dream 3 Light" panose="020B0303030302020204" pitchFamily="34" charset="-127"/>
                          <a:ea typeface="S-Core Dream 3 Light" panose="020B0303030302020204" pitchFamily="34" charset="-127"/>
                        </a:rPr>
                        <a:t>5.6566</a:t>
                      </a:r>
                      <a:endParaRPr lang="en-US" altLang="ko-KR" sz="1400" kern="1200" dirty="0">
                        <a:solidFill>
                          <a:schemeClr val="tx1"/>
                        </a:solidFill>
                        <a:latin typeface="S-Core Dream 3 Light" panose="020B0303030302020204" pitchFamily="34" charset="-127"/>
                        <a:ea typeface="S-Core Dream 3 Light" panose="020B0303030302020204" pitchFamily="34" charset="-127"/>
                        <a:cs typeface="+mj-cs"/>
                      </a:endParaRPr>
                    </a:p>
                  </a:txBody>
                  <a:tcPr marL="12249" marR="12249" marT="8366" marB="0" anchor="ctr"/>
                </a:tc>
                <a:extLst>
                  <a:ext uri="{0D108BD9-81ED-4DB2-BD59-A6C34878D82A}">
                    <a16:rowId xmlns:a16="http://schemas.microsoft.com/office/drawing/2014/main" val="507394590"/>
                  </a:ext>
                </a:extLst>
              </a:tr>
              <a:tr h="240571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S-Core Dream 3 Light" panose="020B0303030302020204" pitchFamily="34" charset="-127"/>
                          <a:ea typeface="S-Core Dream 3 Light" panose="020B0303030302020204" pitchFamily="34" charset="-127"/>
                        </a:rPr>
                        <a:t>1</a:t>
                      </a:r>
                      <a:endParaRPr lang="en-US" altLang="ko-KR" sz="1400" kern="1200" dirty="0">
                        <a:solidFill>
                          <a:schemeClr val="tx1"/>
                        </a:solidFill>
                        <a:latin typeface="S-Core Dream 3 Light" panose="020B0303030302020204" pitchFamily="34" charset="-127"/>
                        <a:ea typeface="S-Core Dream 3 Light" panose="020B0303030302020204" pitchFamily="34" charset="-127"/>
                        <a:cs typeface="+mj-cs"/>
                      </a:endParaRPr>
                    </a:p>
                  </a:txBody>
                  <a:tcPr marL="9203" marR="9203" marT="6285" marB="0" anchor="ctr"/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400" b="1" kern="1200" dirty="0">
                          <a:solidFill>
                            <a:schemeClr val="tx1"/>
                          </a:solidFill>
                          <a:latin typeface="S-Core Dream 3 Light" panose="020B0303030302020204" pitchFamily="34" charset="-127"/>
                          <a:ea typeface="S-Core Dream 3 Light" panose="020B0303030302020204" pitchFamily="34" charset="-127"/>
                        </a:rPr>
                        <a:t>버스정류장 수</a:t>
                      </a:r>
                      <a:endParaRPr lang="en-US" sz="1400" b="1" kern="1200" dirty="0">
                        <a:solidFill>
                          <a:schemeClr val="tx1"/>
                        </a:solidFill>
                        <a:latin typeface="S-Core Dream 3 Light" panose="020B0303030302020204" pitchFamily="34" charset="-127"/>
                        <a:ea typeface="S-Core Dream 3 Light" panose="020B0303030302020204" pitchFamily="34" charset="-127"/>
                        <a:cs typeface="+mj-cs"/>
                      </a:endParaRPr>
                    </a:p>
                  </a:txBody>
                  <a:tcPr marL="9203" marR="9203" marT="6285" marB="0" anchor="ctr"/>
                </a:tc>
                <a:tc>
                  <a:txBody>
                    <a:bodyPr/>
                    <a:lstStyle/>
                    <a:p>
                      <a:pPr algn="r" fontAlgn="ctr">
                        <a:lnSpc>
                          <a:spcPct val="150000"/>
                        </a:lnSpc>
                      </a:pP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S-Core Dream 3 Light" panose="020B0303030302020204" pitchFamily="34" charset="-127"/>
                          <a:ea typeface="S-Core Dream 3 Light" panose="020B0303030302020204" pitchFamily="34" charset="-127"/>
                        </a:rPr>
                        <a:t>0.4676</a:t>
                      </a:r>
                      <a:endParaRPr lang="en-US" altLang="ko-KR" sz="1400" kern="1200" dirty="0">
                        <a:solidFill>
                          <a:schemeClr val="tx1"/>
                        </a:solidFill>
                        <a:latin typeface="S-Core Dream 3 Light" panose="020B0303030302020204" pitchFamily="34" charset="-127"/>
                        <a:ea typeface="S-Core Dream 3 Light" panose="020B0303030302020204" pitchFamily="34" charset="-127"/>
                        <a:cs typeface="+mj-cs"/>
                      </a:endParaRPr>
                    </a:p>
                  </a:txBody>
                  <a:tcPr marL="12249" marR="12249" marT="8366" marB="0" anchor="ctr"/>
                </a:tc>
                <a:tc>
                  <a:txBody>
                    <a:bodyPr/>
                    <a:lstStyle/>
                    <a:p>
                      <a:pPr algn="r" fontAlgn="ctr">
                        <a:lnSpc>
                          <a:spcPct val="150000"/>
                        </a:lnSpc>
                      </a:pP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S-Core Dream 3 Light" panose="020B0303030302020204" pitchFamily="34" charset="-127"/>
                          <a:ea typeface="S-Core Dream 3 Light" panose="020B0303030302020204" pitchFamily="34" charset="-127"/>
                        </a:rPr>
                        <a:t>-2.3377</a:t>
                      </a:r>
                      <a:endParaRPr lang="en-US" altLang="ko-KR" sz="1400" kern="1200" dirty="0">
                        <a:solidFill>
                          <a:schemeClr val="tx1"/>
                        </a:solidFill>
                        <a:latin typeface="S-Core Dream 3 Light" panose="020B0303030302020204" pitchFamily="34" charset="-127"/>
                        <a:ea typeface="S-Core Dream 3 Light" panose="020B0303030302020204" pitchFamily="34" charset="-127"/>
                        <a:cs typeface="+mj-cs"/>
                      </a:endParaRPr>
                    </a:p>
                  </a:txBody>
                  <a:tcPr marL="12249" marR="12249" marT="8366" marB="0" anchor="ctr"/>
                </a:tc>
                <a:tc>
                  <a:txBody>
                    <a:bodyPr/>
                    <a:lstStyle/>
                    <a:p>
                      <a:pPr algn="r" fontAlgn="ctr">
                        <a:lnSpc>
                          <a:spcPct val="150000"/>
                        </a:lnSpc>
                      </a:pP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S-Core Dream 3 Light" panose="020B0303030302020204" pitchFamily="34" charset="-127"/>
                          <a:ea typeface="S-Core Dream 3 Light" panose="020B0303030302020204" pitchFamily="34" charset="-127"/>
                        </a:rPr>
                        <a:t>1.8701</a:t>
                      </a:r>
                      <a:endParaRPr lang="en-US" altLang="ko-KR" sz="1400" kern="1200" dirty="0">
                        <a:solidFill>
                          <a:schemeClr val="tx1"/>
                        </a:solidFill>
                        <a:latin typeface="S-Core Dream 3 Light" panose="020B0303030302020204" pitchFamily="34" charset="-127"/>
                        <a:ea typeface="S-Core Dream 3 Light" panose="020B0303030302020204" pitchFamily="34" charset="-127"/>
                        <a:cs typeface="+mj-cs"/>
                      </a:endParaRPr>
                    </a:p>
                  </a:txBody>
                  <a:tcPr marL="12249" marR="12249" marT="8366" marB="0" anchor="ctr"/>
                </a:tc>
                <a:tc>
                  <a:txBody>
                    <a:bodyPr/>
                    <a:lstStyle/>
                    <a:p>
                      <a:pPr algn="r" fontAlgn="ctr">
                        <a:lnSpc>
                          <a:spcPct val="150000"/>
                        </a:lnSpc>
                      </a:pP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S-Core Dream 3 Light" panose="020B0303030302020204" pitchFamily="34" charset="-127"/>
                          <a:ea typeface="S-Core Dream 3 Light" panose="020B0303030302020204" pitchFamily="34" charset="-127"/>
                        </a:rPr>
                        <a:t>4.6755</a:t>
                      </a:r>
                      <a:endParaRPr lang="en-US" altLang="ko-KR" sz="1400" kern="1200" dirty="0">
                        <a:solidFill>
                          <a:schemeClr val="tx1"/>
                        </a:solidFill>
                        <a:latin typeface="S-Core Dream 3 Light" panose="020B0303030302020204" pitchFamily="34" charset="-127"/>
                        <a:ea typeface="S-Core Dream 3 Light" panose="020B0303030302020204" pitchFamily="34" charset="-127"/>
                        <a:cs typeface="+mj-cs"/>
                      </a:endParaRPr>
                    </a:p>
                  </a:txBody>
                  <a:tcPr marL="12249" marR="12249" marT="8366" marB="0" anchor="ctr"/>
                </a:tc>
                <a:extLst>
                  <a:ext uri="{0D108BD9-81ED-4DB2-BD59-A6C34878D82A}">
                    <a16:rowId xmlns:a16="http://schemas.microsoft.com/office/drawing/2014/main" val="1137260687"/>
                  </a:ext>
                </a:extLst>
              </a:tr>
              <a:tr h="240571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S-Core Dream 3 Light" panose="020B0303030302020204" pitchFamily="34" charset="-127"/>
                          <a:ea typeface="S-Core Dream 3 Light" panose="020B0303030302020204" pitchFamily="34" charset="-127"/>
                        </a:rPr>
                        <a:t>2</a:t>
                      </a:r>
                      <a:endParaRPr lang="en-US" altLang="ko-KR" sz="1400" kern="1200" dirty="0">
                        <a:solidFill>
                          <a:schemeClr val="tx1"/>
                        </a:solidFill>
                        <a:latin typeface="S-Core Dream 3 Light" panose="020B0303030302020204" pitchFamily="34" charset="-127"/>
                        <a:ea typeface="S-Core Dream 3 Light" panose="020B0303030302020204" pitchFamily="34" charset="-127"/>
                        <a:cs typeface="+mj-cs"/>
                      </a:endParaRPr>
                    </a:p>
                  </a:txBody>
                  <a:tcPr marL="9203" marR="9203" marT="6285" marB="0" anchor="ctr"/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400" b="1" kern="1200" dirty="0">
                          <a:solidFill>
                            <a:schemeClr val="tx1"/>
                          </a:solidFill>
                          <a:latin typeface="S-Core Dream 3 Light" panose="020B0303030302020204" pitchFamily="34" charset="-127"/>
                          <a:ea typeface="S-Core Dream 3 Light" panose="020B0303030302020204" pitchFamily="34" charset="-127"/>
                        </a:rPr>
                        <a:t>도로 복잡도</a:t>
                      </a:r>
                      <a:endParaRPr lang="en-US" sz="1400" b="1" kern="1200" dirty="0">
                        <a:solidFill>
                          <a:schemeClr val="tx1"/>
                        </a:solidFill>
                        <a:latin typeface="S-Core Dream 3 Light" panose="020B0303030302020204" pitchFamily="34" charset="-127"/>
                        <a:ea typeface="S-Core Dream 3 Light" panose="020B0303030302020204" pitchFamily="34" charset="-127"/>
                        <a:cs typeface="+mj-cs"/>
                      </a:endParaRPr>
                    </a:p>
                  </a:txBody>
                  <a:tcPr marL="9203" marR="9203" marT="6285" marB="0" anchor="ctr"/>
                </a:tc>
                <a:tc>
                  <a:txBody>
                    <a:bodyPr/>
                    <a:lstStyle/>
                    <a:p>
                      <a:pPr algn="r" fontAlgn="ctr">
                        <a:lnSpc>
                          <a:spcPct val="150000"/>
                        </a:lnSpc>
                      </a:pP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S-Core Dream 3 Light" panose="020B0303030302020204" pitchFamily="34" charset="-127"/>
                          <a:ea typeface="S-Core Dream 3 Light" panose="020B0303030302020204" pitchFamily="34" charset="-127"/>
                        </a:rPr>
                        <a:t>-2.2537</a:t>
                      </a:r>
                      <a:endParaRPr lang="en-US" altLang="ko-KR" sz="1400" kern="1200" dirty="0">
                        <a:solidFill>
                          <a:schemeClr val="tx1"/>
                        </a:solidFill>
                        <a:latin typeface="S-Core Dream 3 Light" panose="020B0303030302020204" pitchFamily="34" charset="-127"/>
                        <a:ea typeface="S-Core Dream 3 Light" panose="020B0303030302020204" pitchFamily="34" charset="-127"/>
                        <a:cs typeface="+mj-cs"/>
                      </a:endParaRPr>
                    </a:p>
                  </a:txBody>
                  <a:tcPr marL="12249" marR="12249" marT="8366" marB="0" anchor="ctr"/>
                </a:tc>
                <a:tc>
                  <a:txBody>
                    <a:bodyPr/>
                    <a:lstStyle/>
                    <a:p>
                      <a:pPr algn="r" fontAlgn="ctr">
                        <a:lnSpc>
                          <a:spcPct val="150000"/>
                        </a:lnSpc>
                      </a:pP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S-Core Dream 3 Light" panose="020B0303030302020204" pitchFamily="34" charset="-127"/>
                          <a:ea typeface="S-Core Dream 3 Light" panose="020B0303030302020204" pitchFamily="34" charset="-127"/>
                        </a:rPr>
                        <a:t>2.1494</a:t>
                      </a:r>
                      <a:endParaRPr lang="en-US" altLang="ko-KR" sz="1400" kern="1200" dirty="0">
                        <a:solidFill>
                          <a:schemeClr val="tx1"/>
                        </a:solidFill>
                        <a:latin typeface="S-Core Dream 3 Light" panose="020B0303030302020204" pitchFamily="34" charset="-127"/>
                        <a:ea typeface="S-Core Dream 3 Light" panose="020B0303030302020204" pitchFamily="34" charset="-127"/>
                        <a:cs typeface="+mj-cs"/>
                      </a:endParaRPr>
                    </a:p>
                  </a:txBody>
                  <a:tcPr marL="12249" marR="12249" marT="8366" marB="0" anchor="ctr"/>
                </a:tc>
                <a:tc>
                  <a:txBody>
                    <a:bodyPr/>
                    <a:lstStyle/>
                    <a:p>
                      <a:pPr algn="r" fontAlgn="ctr">
                        <a:lnSpc>
                          <a:spcPct val="150000"/>
                        </a:lnSpc>
                      </a:pP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S-Core Dream 3 Light" panose="020B0303030302020204" pitchFamily="34" charset="-127"/>
                          <a:ea typeface="S-Core Dream 3 Light" panose="020B0303030302020204" pitchFamily="34" charset="-127"/>
                        </a:rPr>
                        <a:t>0.1042</a:t>
                      </a:r>
                      <a:endParaRPr lang="en-US" altLang="ko-KR" sz="1400" kern="1200" dirty="0">
                        <a:solidFill>
                          <a:schemeClr val="tx1"/>
                        </a:solidFill>
                        <a:latin typeface="S-Core Dream 3 Light" panose="020B0303030302020204" pitchFamily="34" charset="-127"/>
                        <a:ea typeface="S-Core Dream 3 Light" panose="020B0303030302020204" pitchFamily="34" charset="-127"/>
                        <a:cs typeface="+mj-cs"/>
                      </a:endParaRPr>
                    </a:p>
                  </a:txBody>
                  <a:tcPr marL="12249" marR="12249" marT="8366" marB="0" anchor="ctr"/>
                </a:tc>
                <a:tc>
                  <a:txBody>
                    <a:bodyPr/>
                    <a:lstStyle/>
                    <a:p>
                      <a:pPr algn="r" fontAlgn="ctr">
                        <a:lnSpc>
                          <a:spcPct val="150000"/>
                        </a:lnSpc>
                      </a:pP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S-Core Dream 3 Light" panose="020B0303030302020204" pitchFamily="34" charset="-127"/>
                          <a:ea typeface="S-Core Dream 3 Light" panose="020B0303030302020204" pitchFamily="34" charset="-127"/>
                        </a:rPr>
                        <a:t>4.5073</a:t>
                      </a:r>
                      <a:endParaRPr lang="en-US" altLang="ko-KR" sz="1400" kern="1200" dirty="0">
                        <a:solidFill>
                          <a:schemeClr val="tx1"/>
                        </a:solidFill>
                        <a:latin typeface="S-Core Dream 3 Light" panose="020B0303030302020204" pitchFamily="34" charset="-127"/>
                        <a:ea typeface="S-Core Dream 3 Light" panose="020B0303030302020204" pitchFamily="34" charset="-127"/>
                        <a:cs typeface="+mj-cs"/>
                      </a:endParaRPr>
                    </a:p>
                  </a:txBody>
                  <a:tcPr marL="12249" marR="12249" marT="8366" marB="0" anchor="ctr"/>
                </a:tc>
                <a:extLst>
                  <a:ext uri="{0D108BD9-81ED-4DB2-BD59-A6C34878D82A}">
                    <a16:rowId xmlns:a16="http://schemas.microsoft.com/office/drawing/2014/main" val="1013201106"/>
                  </a:ext>
                </a:extLst>
              </a:tr>
              <a:tr h="240571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S-Core Dream 3 Light" panose="020B0303030302020204" pitchFamily="34" charset="-127"/>
                          <a:ea typeface="S-Core Dream 3 Light" panose="020B0303030302020204" pitchFamily="34" charset="-127"/>
                        </a:rPr>
                        <a:t>3</a:t>
                      </a:r>
                      <a:endParaRPr lang="en-US" altLang="ko-KR" sz="1400" kern="1200" dirty="0">
                        <a:solidFill>
                          <a:schemeClr val="tx1"/>
                        </a:solidFill>
                        <a:latin typeface="S-Core Dream 3 Light" panose="020B0303030302020204" pitchFamily="34" charset="-127"/>
                        <a:ea typeface="S-Core Dream 3 Light" panose="020B0303030302020204" pitchFamily="34" charset="-127"/>
                        <a:cs typeface="+mj-cs"/>
                      </a:endParaRPr>
                    </a:p>
                  </a:txBody>
                  <a:tcPr marL="9203" marR="9203" marT="6285" marB="0" anchor="ctr"/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400" b="1" kern="1200" dirty="0">
                          <a:solidFill>
                            <a:schemeClr val="tx1"/>
                          </a:solidFill>
                          <a:latin typeface="S-Core Dream 3 Light" panose="020B0303030302020204" pitchFamily="34" charset="-127"/>
                          <a:ea typeface="S-Core Dream 3 Light" panose="020B0303030302020204" pitchFamily="34" charset="-127"/>
                        </a:rPr>
                        <a:t>경사도</a:t>
                      </a:r>
                      <a:r>
                        <a:rPr lang="en-US" altLang="ko-KR" sz="1400" b="1" kern="1200" dirty="0">
                          <a:solidFill>
                            <a:schemeClr val="tx1"/>
                          </a:solidFill>
                          <a:latin typeface="S-Core Dream 3 Light" panose="020B0303030302020204" pitchFamily="34" charset="-127"/>
                          <a:ea typeface="S-Core Dream 3 Light" panose="020B0303030302020204" pitchFamily="34" charset="-127"/>
                        </a:rPr>
                        <a:t>(30-60%)</a:t>
                      </a:r>
                      <a:endParaRPr lang="en-US" sz="1400" b="1" kern="1200" dirty="0">
                        <a:solidFill>
                          <a:schemeClr val="tx1"/>
                        </a:solidFill>
                        <a:latin typeface="S-Core Dream 3 Light" panose="020B0303030302020204" pitchFamily="34" charset="-127"/>
                        <a:ea typeface="S-Core Dream 3 Light" panose="020B0303030302020204" pitchFamily="34" charset="-127"/>
                        <a:cs typeface="+mj-cs"/>
                      </a:endParaRPr>
                    </a:p>
                  </a:txBody>
                  <a:tcPr marL="9203" marR="9203" marT="6285" marB="0" anchor="ctr"/>
                </a:tc>
                <a:tc>
                  <a:txBody>
                    <a:bodyPr/>
                    <a:lstStyle/>
                    <a:p>
                      <a:pPr algn="r" fontAlgn="ctr">
                        <a:lnSpc>
                          <a:spcPct val="150000"/>
                        </a:lnSpc>
                      </a:pP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S-Core Dream 3 Light" panose="020B0303030302020204" pitchFamily="34" charset="-127"/>
                          <a:ea typeface="S-Core Dream 3 Light" panose="020B0303030302020204" pitchFamily="34" charset="-127"/>
                        </a:rPr>
                        <a:t>-0.7908</a:t>
                      </a:r>
                      <a:endParaRPr lang="en-US" altLang="ko-KR" sz="1400" kern="1200" dirty="0">
                        <a:solidFill>
                          <a:schemeClr val="tx1"/>
                        </a:solidFill>
                        <a:latin typeface="S-Core Dream 3 Light" panose="020B0303030302020204" pitchFamily="34" charset="-127"/>
                        <a:ea typeface="S-Core Dream 3 Light" panose="020B0303030302020204" pitchFamily="34" charset="-127"/>
                        <a:cs typeface="+mj-cs"/>
                      </a:endParaRPr>
                    </a:p>
                  </a:txBody>
                  <a:tcPr marL="12249" marR="12249" marT="8366" marB="0" anchor="ctr"/>
                </a:tc>
                <a:tc>
                  <a:txBody>
                    <a:bodyPr/>
                    <a:lstStyle/>
                    <a:p>
                      <a:pPr algn="r" fontAlgn="ctr">
                        <a:lnSpc>
                          <a:spcPct val="150000"/>
                        </a:lnSpc>
                      </a:pP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S-Core Dream 3 Light" panose="020B0303030302020204" pitchFamily="34" charset="-127"/>
                          <a:ea typeface="S-Core Dream 3 Light" panose="020B0303030302020204" pitchFamily="34" charset="-127"/>
                        </a:rPr>
                        <a:t>-1.0841</a:t>
                      </a:r>
                      <a:endParaRPr lang="en-US" altLang="ko-KR" sz="1400" kern="1200" dirty="0">
                        <a:solidFill>
                          <a:schemeClr val="tx1"/>
                        </a:solidFill>
                        <a:latin typeface="S-Core Dream 3 Light" panose="020B0303030302020204" pitchFamily="34" charset="-127"/>
                        <a:ea typeface="S-Core Dream 3 Light" panose="020B0303030302020204" pitchFamily="34" charset="-127"/>
                        <a:cs typeface="+mj-cs"/>
                      </a:endParaRPr>
                    </a:p>
                  </a:txBody>
                  <a:tcPr marL="12249" marR="12249" marT="8366" marB="0" anchor="ctr"/>
                </a:tc>
                <a:tc>
                  <a:txBody>
                    <a:bodyPr/>
                    <a:lstStyle/>
                    <a:p>
                      <a:pPr algn="r" fontAlgn="ctr">
                        <a:lnSpc>
                          <a:spcPct val="150000"/>
                        </a:lnSpc>
                      </a:pP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S-Core Dream 3 Light" panose="020B0303030302020204" pitchFamily="34" charset="-127"/>
                          <a:ea typeface="S-Core Dream 3 Light" panose="020B0303030302020204" pitchFamily="34" charset="-127"/>
                        </a:rPr>
                        <a:t>1.8749</a:t>
                      </a:r>
                      <a:endParaRPr lang="en-US" altLang="ko-KR" sz="1400" kern="1200" dirty="0">
                        <a:solidFill>
                          <a:schemeClr val="tx1"/>
                        </a:solidFill>
                        <a:latin typeface="S-Core Dream 3 Light" panose="020B0303030302020204" pitchFamily="34" charset="-127"/>
                        <a:ea typeface="S-Core Dream 3 Light" panose="020B0303030302020204" pitchFamily="34" charset="-127"/>
                        <a:cs typeface="+mj-cs"/>
                      </a:endParaRPr>
                    </a:p>
                  </a:txBody>
                  <a:tcPr marL="12249" marR="12249" marT="8366" marB="0" anchor="ctr"/>
                </a:tc>
                <a:tc>
                  <a:txBody>
                    <a:bodyPr/>
                    <a:lstStyle/>
                    <a:p>
                      <a:pPr algn="r" fontAlgn="ctr">
                        <a:lnSpc>
                          <a:spcPct val="150000"/>
                        </a:lnSpc>
                      </a:pP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S-Core Dream 3 Light" panose="020B0303030302020204" pitchFamily="34" charset="-127"/>
                          <a:ea typeface="S-Core Dream 3 Light" panose="020B0303030302020204" pitchFamily="34" charset="-127"/>
                        </a:rPr>
                        <a:t>3.7498</a:t>
                      </a:r>
                      <a:endParaRPr lang="en-US" altLang="ko-KR" sz="1400" kern="1200" dirty="0">
                        <a:solidFill>
                          <a:schemeClr val="tx1"/>
                        </a:solidFill>
                        <a:latin typeface="S-Core Dream 3 Light" panose="020B0303030302020204" pitchFamily="34" charset="-127"/>
                        <a:ea typeface="S-Core Dream 3 Light" panose="020B0303030302020204" pitchFamily="34" charset="-127"/>
                        <a:cs typeface="+mj-cs"/>
                      </a:endParaRPr>
                    </a:p>
                  </a:txBody>
                  <a:tcPr marL="12249" marR="12249" marT="8366" marB="0" anchor="ctr"/>
                </a:tc>
                <a:extLst>
                  <a:ext uri="{0D108BD9-81ED-4DB2-BD59-A6C34878D82A}">
                    <a16:rowId xmlns:a16="http://schemas.microsoft.com/office/drawing/2014/main" val="595754627"/>
                  </a:ext>
                </a:extLst>
              </a:tr>
              <a:tr h="240571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S-Core Dream 3 Light" panose="020B0303030302020204" pitchFamily="34" charset="-127"/>
                          <a:ea typeface="S-Core Dream 3 Light" panose="020B0303030302020204" pitchFamily="34" charset="-127"/>
                        </a:rPr>
                        <a:t>4</a:t>
                      </a:r>
                      <a:endParaRPr lang="en-US" altLang="ko-KR" sz="1400" kern="1200" dirty="0">
                        <a:solidFill>
                          <a:schemeClr val="tx1"/>
                        </a:solidFill>
                        <a:latin typeface="S-Core Dream 3 Light" panose="020B0303030302020204" pitchFamily="34" charset="-127"/>
                        <a:ea typeface="S-Core Dream 3 Light" panose="020B0303030302020204" pitchFamily="34" charset="-127"/>
                        <a:cs typeface="+mj-cs"/>
                      </a:endParaRPr>
                    </a:p>
                  </a:txBody>
                  <a:tcPr marL="9203" marR="9203" marT="6285" marB="0" anchor="ctr"/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400" b="1" kern="1200" dirty="0">
                          <a:solidFill>
                            <a:schemeClr val="tx1"/>
                          </a:solidFill>
                          <a:latin typeface="S-Core Dream 3 Light" panose="020B0303030302020204" pitchFamily="34" charset="-127"/>
                          <a:ea typeface="S-Core Dream 3 Light" panose="020B0303030302020204" pitchFamily="34" charset="-127"/>
                        </a:rPr>
                        <a:t>경사도</a:t>
                      </a:r>
                      <a:r>
                        <a:rPr lang="en-US" altLang="ko-KR" sz="1400" b="1" kern="1200" dirty="0">
                          <a:solidFill>
                            <a:schemeClr val="tx1"/>
                          </a:solidFill>
                          <a:latin typeface="S-Core Dream 3 Light" panose="020B0303030302020204" pitchFamily="34" charset="-127"/>
                          <a:ea typeface="S-Core Dream 3 Light" panose="020B0303030302020204" pitchFamily="34" charset="-127"/>
                        </a:rPr>
                        <a:t>(60-100%)</a:t>
                      </a:r>
                      <a:endParaRPr lang="en-US" sz="1400" b="1" kern="1200" dirty="0">
                        <a:solidFill>
                          <a:schemeClr val="tx1"/>
                        </a:solidFill>
                        <a:latin typeface="S-Core Dream 3 Light" panose="020B0303030302020204" pitchFamily="34" charset="-127"/>
                        <a:ea typeface="S-Core Dream 3 Light" panose="020B0303030302020204" pitchFamily="34" charset="-127"/>
                        <a:cs typeface="+mj-cs"/>
                      </a:endParaRPr>
                    </a:p>
                  </a:txBody>
                  <a:tcPr marL="9203" marR="9203" marT="6285" marB="0" anchor="ctr"/>
                </a:tc>
                <a:tc>
                  <a:txBody>
                    <a:bodyPr/>
                    <a:lstStyle/>
                    <a:p>
                      <a:pPr algn="r" fontAlgn="ctr">
                        <a:lnSpc>
                          <a:spcPct val="150000"/>
                        </a:lnSpc>
                      </a:pP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S-Core Dream 3 Light" panose="020B0303030302020204" pitchFamily="34" charset="-127"/>
                          <a:ea typeface="S-Core Dream 3 Light" panose="020B0303030302020204" pitchFamily="34" charset="-127"/>
                        </a:rPr>
                        <a:t>0.3312</a:t>
                      </a:r>
                      <a:endParaRPr lang="en-US" altLang="ko-KR" sz="1400" kern="1200" dirty="0">
                        <a:solidFill>
                          <a:schemeClr val="tx1"/>
                        </a:solidFill>
                        <a:latin typeface="S-Core Dream 3 Light" panose="020B0303030302020204" pitchFamily="34" charset="-127"/>
                        <a:ea typeface="S-Core Dream 3 Light" panose="020B0303030302020204" pitchFamily="34" charset="-127"/>
                        <a:cs typeface="+mj-cs"/>
                      </a:endParaRPr>
                    </a:p>
                  </a:txBody>
                  <a:tcPr marL="12249" marR="12249" marT="8366" marB="0" anchor="ctr"/>
                </a:tc>
                <a:tc>
                  <a:txBody>
                    <a:bodyPr/>
                    <a:lstStyle/>
                    <a:p>
                      <a:pPr algn="r" fontAlgn="ctr">
                        <a:lnSpc>
                          <a:spcPct val="150000"/>
                        </a:lnSpc>
                      </a:pP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S-Core Dream 3 Light" panose="020B0303030302020204" pitchFamily="34" charset="-127"/>
                          <a:ea typeface="S-Core Dream 3 Light" panose="020B0303030302020204" pitchFamily="34" charset="-127"/>
                        </a:rPr>
                        <a:t>-1.2563</a:t>
                      </a:r>
                      <a:endParaRPr lang="en-US" altLang="ko-KR" sz="1400" kern="1200" dirty="0">
                        <a:solidFill>
                          <a:schemeClr val="tx1"/>
                        </a:solidFill>
                        <a:latin typeface="S-Core Dream 3 Light" panose="020B0303030302020204" pitchFamily="34" charset="-127"/>
                        <a:ea typeface="S-Core Dream 3 Light" panose="020B0303030302020204" pitchFamily="34" charset="-127"/>
                        <a:cs typeface="+mj-cs"/>
                      </a:endParaRPr>
                    </a:p>
                  </a:txBody>
                  <a:tcPr marL="12249" marR="12249" marT="8366" marB="0" anchor="ctr"/>
                </a:tc>
                <a:tc>
                  <a:txBody>
                    <a:bodyPr/>
                    <a:lstStyle/>
                    <a:p>
                      <a:pPr algn="r" fontAlgn="ctr">
                        <a:lnSpc>
                          <a:spcPct val="150000"/>
                        </a:lnSpc>
                      </a:pP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S-Core Dream 3 Light" panose="020B0303030302020204" pitchFamily="34" charset="-127"/>
                          <a:ea typeface="S-Core Dream 3 Light" panose="020B0303030302020204" pitchFamily="34" charset="-127"/>
                        </a:rPr>
                        <a:t>0.9252</a:t>
                      </a:r>
                      <a:endParaRPr lang="en-US" altLang="ko-KR" sz="1400" kern="1200" dirty="0">
                        <a:solidFill>
                          <a:schemeClr val="tx1"/>
                        </a:solidFill>
                        <a:latin typeface="S-Core Dream 3 Light" panose="020B0303030302020204" pitchFamily="34" charset="-127"/>
                        <a:ea typeface="S-Core Dream 3 Light" panose="020B0303030302020204" pitchFamily="34" charset="-127"/>
                        <a:cs typeface="+mj-cs"/>
                      </a:endParaRPr>
                    </a:p>
                  </a:txBody>
                  <a:tcPr marL="12249" marR="12249" marT="8366" marB="0" anchor="ctr"/>
                </a:tc>
                <a:tc>
                  <a:txBody>
                    <a:bodyPr/>
                    <a:lstStyle/>
                    <a:p>
                      <a:pPr algn="r" fontAlgn="ctr">
                        <a:lnSpc>
                          <a:spcPct val="150000"/>
                        </a:lnSpc>
                      </a:pP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S-Core Dream 3 Light" panose="020B0303030302020204" pitchFamily="34" charset="-127"/>
                          <a:ea typeface="S-Core Dream 3 Light" panose="020B0303030302020204" pitchFamily="34" charset="-127"/>
                        </a:rPr>
                        <a:t>2.5127</a:t>
                      </a:r>
                      <a:endParaRPr lang="en-US" altLang="ko-KR" sz="1400" kern="1200" dirty="0">
                        <a:solidFill>
                          <a:schemeClr val="tx1"/>
                        </a:solidFill>
                        <a:latin typeface="S-Core Dream 3 Light" panose="020B0303030302020204" pitchFamily="34" charset="-127"/>
                        <a:ea typeface="S-Core Dream 3 Light" panose="020B0303030302020204" pitchFamily="34" charset="-127"/>
                        <a:cs typeface="+mj-cs"/>
                      </a:endParaRPr>
                    </a:p>
                  </a:txBody>
                  <a:tcPr marL="12249" marR="12249" marT="8366" marB="0" anchor="ctr"/>
                </a:tc>
                <a:extLst>
                  <a:ext uri="{0D108BD9-81ED-4DB2-BD59-A6C34878D82A}">
                    <a16:rowId xmlns:a16="http://schemas.microsoft.com/office/drawing/2014/main" val="3832519004"/>
                  </a:ext>
                </a:extLst>
              </a:tr>
              <a:tr h="240571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S-Core Dream 3 Light" panose="020B0303030302020204" pitchFamily="34" charset="-127"/>
                          <a:ea typeface="S-Core Dream 3 Light" panose="020B0303030302020204" pitchFamily="34" charset="-127"/>
                        </a:rPr>
                        <a:t>5</a:t>
                      </a:r>
                      <a:endParaRPr lang="en-US" altLang="ko-KR" sz="1400" kern="1200" dirty="0">
                        <a:solidFill>
                          <a:schemeClr val="tx1"/>
                        </a:solidFill>
                        <a:latin typeface="S-Core Dream 3 Light" panose="020B0303030302020204" pitchFamily="34" charset="-127"/>
                        <a:ea typeface="S-Core Dream 3 Light" panose="020B0303030302020204" pitchFamily="34" charset="-127"/>
                        <a:cs typeface="+mj-cs"/>
                      </a:endParaRPr>
                    </a:p>
                  </a:txBody>
                  <a:tcPr marL="9203" marR="9203" marT="6285" marB="0" anchor="ctr"/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400" b="1" kern="1200" dirty="0">
                          <a:solidFill>
                            <a:schemeClr val="tx1"/>
                          </a:solidFill>
                          <a:latin typeface="S-Core Dream 3 Light" panose="020B0303030302020204" pitchFamily="34" charset="-127"/>
                          <a:ea typeface="S-Core Dream 3 Light" panose="020B0303030302020204" pitchFamily="34" charset="-127"/>
                        </a:rPr>
                        <a:t>자전거도로</a:t>
                      </a:r>
                      <a:endParaRPr lang="en-US" sz="1400" b="1" kern="1200" dirty="0">
                        <a:solidFill>
                          <a:schemeClr val="tx1"/>
                        </a:solidFill>
                        <a:latin typeface="S-Core Dream 3 Light" panose="020B0303030302020204" pitchFamily="34" charset="-127"/>
                        <a:ea typeface="S-Core Dream 3 Light" panose="020B0303030302020204" pitchFamily="34" charset="-127"/>
                        <a:cs typeface="+mj-cs"/>
                      </a:endParaRPr>
                    </a:p>
                  </a:txBody>
                  <a:tcPr marL="9203" marR="9203" marT="6285" marB="0" anchor="ctr"/>
                </a:tc>
                <a:tc>
                  <a:txBody>
                    <a:bodyPr/>
                    <a:lstStyle/>
                    <a:p>
                      <a:pPr algn="r" fontAlgn="ctr">
                        <a:lnSpc>
                          <a:spcPct val="150000"/>
                        </a:lnSpc>
                      </a:pP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S-Core Dream 3 Light" panose="020B0303030302020204" pitchFamily="34" charset="-127"/>
                          <a:ea typeface="S-Core Dream 3 Light" panose="020B0303030302020204" pitchFamily="34" charset="-127"/>
                        </a:rPr>
                        <a:t>1.067</a:t>
                      </a:r>
                      <a:endParaRPr lang="en-US" altLang="ko-KR" sz="1400" kern="1200" dirty="0">
                        <a:solidFill>
                          <a:schemeClr val="tx1"/>
                        </a:solidFill>
                        <a:latin typeface="S-Core Dream 3 Light" panose="020B0303030302020204" pitchFamily="34" charset="-127"/>
                        <a:ea typeface="S-Core Dream 3 Light" panose="020B0303030302020204" pitchFamily="34" charset="-127"/>
                        <a:cs typeface="+mj-cs"/>
                      </a:endParaRPr>
                    </a:p>
                  </a:txBody>
                  <a:tcPr marL="12249" marR="12249" marT="8366" marB="0" anchor="ctr"/>
                </a:tc>
                <a:tc>
                  <a:txBody>
                    <a:bodyPr/>
                    <a:lstStyle/>
                    <a:p>
                      <a:pPr algn="r" fontAlgn="ctr">
                        <a:lnSpc>
                          <a:spcPct val="150000"/>
                        </a:lnSpc>
                      </a:pP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S-Core Dream 3 Light" panose="020B0303030302020204" pitchFamily="34" charset="-127"/>
                          <a:ea typeface="S-Core Dream 3 Light" panose="020B0303030302020204" pitchFamily="34" charset="-127"/>
                        </a:rPr>
                        <a:t>-1.1994</a:t>
                      </a:r>
                      <a:endParaRPr lang="en-US" altLang="ko-KR" sz="1400" kern="1200" dirty="0">
                        <a:solidFill>
                          <a:schemeClr val="tx1"/>
                        </a:solidFill>
                        <a:latin typeface="S-Core Dream 3 Light" panose="020B0303030302020204" pitchFamily="34" charset="-127"/>
                        <a:ea typeface="S-Core Dream 3 Light" panose="020B0303030302020204" pitchFamily="34" charset="-127"/>
                        <a:cs typeface="+mj-cs"/>
                      </a:endParaRPr>
                    </a:p>
                  </a:txBody>
                  <a:tcPr marL="12249" marR="12249" marT="8366" marB="0" anchor="ctr"/>
                </a:tc>
                <a:tc>
                  <a:txBody>
                    <a:bodyPr/>
                    <a:lstStyle/>
                    <a:p>
                      <a:pPr algn="r" fontAlgn="ctr">
                        <a:lnSpc>
                          <a:spcPct val="150000"/>
                        </a:lnSpc>
                      </a:pP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S-Core Dream 3 Light" panose="020B0303030302020204" pitchFamily="34" charset="-127"/>
                          <a:ea typeface="S-Core Dream 3 Light" panose="020B0303030302020204" pitchFamily="34" charset="-127"/>
                        </a:rPr>
                        <a:t>0.1323</a:t>
                      </a:r>
                      <a:endParaRPr lang="en-US" altLang="ko-KR" sz="1400" kern="1200" dirty="0">
                        <a:solidFill>
                          <a:schemeClr val="tx1"/>
                        </a:solidFill>
                        <a:latin typeface="S-Core Dream 3 Light" panose="020B0303030302020204" pitchFamily="34" charset="-127"/>
                        <a:ea typeface="S-Core Dream 3 Light" panose="020B0303030302020204" pitchFamily="34" charset="-127"/>
                        <a:cs typeface="+mj-cs"/>
                      </a:endParaRPr>
                    </a:p>
                  </a:txBody>
                  <a:tcPr marL="12249" marR="12249" marT="8366" marB="0" anchor="ctr"/>
                </a:tc>
                <a:tc>
                  <a:txBody>
                    <a:bodyPr/>
                    <a:lstStyle/>
                    <a:p>
                      <a:pPr algn="r" fontAlgn="ctr">
                        <a:lnSpc>
                          <a:spcPct val="150000"/>
                        </a:lnSpc>
                      </a:pP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S-Core Dream 3 Light" panose="020B0303030302020204" pitchFamily="34" charset="-127"/>
                          <a:ea typeface="S-Core Dream 3 Light" panose="020B0303030302020204" pitchFamily="34" charset="-127"/>
                        </a:rPr>
                        <a:t>2.3988</a:t>
                      </a:r>
                      <a:endParaRPr lang="en-US" altLang="ko-KR" sz="1400" kern="1200" dirty="0">
                        <a:solidFill>
                          <a:schemeClr val="tx1"/>
                        </a:solidFill>
                        <a:latin typeface="S-Core Dream 3 Light" panose="020B0303030302020204" pitchFamily="34" charset="-127"/>
                        <a:ea typeface="S-Core Dream 3 Light" panose="020B0303030302020204" pitchFamily="34" charset="-127"/>
                        <a:cs typeface="+mj-cs"/>
                      </a:endParaRPr>
                    </a:p>
                  </a:txBody>
                  <a:tcPr marL="12249" marR="12249" marT="8366" marB="0" anchor="ctr"/>
                </a:tc>
                <a:extLst>
                  <a:ext uri="{0D108BD9-81ED-4DB2-BD59-A6C34878D82A}">
                    <a16:rowId xmlns:a16="http://schemas.microsoft.com/office/drawing/2014/main" val="1075244341"/>
                  </a:ext>
                </a:extLst>
              </a:tr>
              <a:tr h="240571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S-Core Dream 3 Light" panose="020B0303030302020204" pitchFamily="34" charset="-127"/>
                          <a:ea typeface="S-Core Dream 3 Light" panose="020B0303030302020204" pitchFamily="34" charset="-127"/>
                        </a:rPr>
                        <a:t>6</a:t>
                      </a:r>
                      <a:endParaRPr lang="en-US" altLang="ko-KR" sz="1400" kern="1200" dirty="0">
                        <a:solidFill>
                          <a:schemeClr val="tx1"/>
                        </a:solidFill>
                        <a:latin typeface="S-Core Dream 3 Light" panose="020B0303030302020204" pitchFamily="34" charset="-127"/>
                        <a:ea typeface="S-Core Dream 3 Light" panose="020B0303030302020204" pitchFamily="34" charset="-127"/>
                        <a:cs typeface="+mj-cs"/>
                      </a:endParaRPr>
                    </a:p>
                  </a:txBody>
                  <a:tcPr marL="9203" marR="9203" marT="6285" marB="0" anchor="ctr"/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400" b="1" kern="1200" dirty="0">
                          <a:solidFill>
                            <a:schemeClr val="tx1"/>
                          </a:solidFill>
                          <a:latin typeface="S-Core Dream 3 Light" panose="020B0303030302020204" pitchFamily="34" charset="-127"/>
                          <a:ea typeface="S-Core Dream 3 Light" panose="020B0303030302020204" pitchFamily="34" charset="-127"/>
                        </a:rPr>
                        <a:t>경사도</a:t>
                      </a:r>
                      <a:r>
                        <a:rPr lang="en-US" altLang="ko-KR" sz="1400" b="1" kern="1200" dirty="0">
                          <a:solidFill>
                            <a:schemeClr val="tx1"/>
                          </a:solidFill>
                          <a:latin typeface="S-Core Dream 3 Light" panose="020B0303030302020204" pitchFamily="34" charset="-127"/>
                          <a:ea typeface="S-Core Dream 3 Light" panose="020B0303030302020204" pitchFamily="34" charset="-127"/>
                        </a:rPr>
                        <a:t>(7-15%)</a:t>
                      </a:r>
                      <a:endParaRPr lang="en-US" sz="1400" b="1" kern="1200" dirty="0">
                        <a:solidFill>
                          <a:schemeClr val="tx1"/>
                        </a:solidFill>
                        <a:latin typeface="S-Core Dream 3 Light" panose="020B0303030302020204" pitchFamily="34" charset="-127"/>
                        <a:ea typeface="S-Core Dream 3 Light" panose="020B0303030302020204" pitchFamily="34" charset="-127"/>
                        <a:cs typeface="+mj-cs"/>
                      </a:endParaRPr>
                    </a:p>
                  </a:txBody>
                  <a:tcPr marL="9203" marR="9203" marT="6285" marB="0" anchor="ctr"/>
                </a:tc>
                <a:tc>
                  <a:txBody>
                    <a:bodyPr/>
                    <a:lstStyle/>
                    <a:p>
                      <a:pPr algn="r" fontAlgn="ctr">
                        <a:lnSpc>
                          <a:spcPct val="150000"/>
                        </a:lnSpc>
                      </a:pP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S-Core Dream 3 Light" panose="020B0303030302020204" pitchFamily="34" charset="-127"/>
                          <a:ea typeface="S-Core Dream 3 Light" panose="020B0303030302020204" pitchFamily="34" charset="-127"/>
                        </a:rPr>
                        <a:t>-1.1751</a:t>
                      </a:r>
                      <a:endParaRPr lang="en-US" altLang="ko-KR" sz="1400" kern="1200" dirty="0">
                        <a:solidFill>
                          <a:schemeClr val="tx1"/>
                        </a:solidFill>
                        <a:latin typeface="S-Core Dream 3 Light" panose="020B0303030302020204" pitchFamily="34" charset="-127"/>
                        <a:ea typeface="S-Core Dream 3 Light" panose="020B0303030302020204" pitchFamily="34" charset="-127"/>
                        <a:cs typeface="+mj-cs"/>
                      </a:endParaRPr>
                    </a:p>
                  </a:txBody>
                  <a:tcPr marL="12249" marR="12249" marT="8366" marB="0" anchor="ctr"/>
                </a:tc>
                <a:tc>
                  <a:txBody>
                    <a:bodyPr/>
                    <a:lstStyle/>
                    <a:p>
                      <a:pPr algn="r" fontAlgn="ctr">
                        <a:lnSpc>
                          <a:spcPct val="150000"/>
                        </a:lnSpc>
                      </a:pP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S-Core Dream 3 Light" panose="020B0303030302020204" pitchFamily="34" charset="-127"/>
                          <a:ea typeface="S-Core Dream 3 Light" panose="020B0303030302020204" pitchFamily="34" charset="-127"/>
                        </a:rPr>
                        <a:t>0.3728</a:t>
                      </a:r>
                      <a:endParaRPr lang="en-US" altLang="ko-KR" sz="1400" kern="1200" dirty="0">
                        <a:solidFill>
                          <a:schemeClr val="tx1"/>
                        </a:solidFill>
                        <a:latin typeface="S-Core Dream 3 Light" panose="020B0303030302020204" pitchFamily="34" charset="-127"/>
                        <a:ea typeface="S-Core Dream 3 Light" panose="020B0303030302020204" pitchFamily="34" charset="-127"/>
                        <a:cs typeface="+mj-cs"/>
                      </a:endParaRPr>
                    </a:p>
                  </a:txBody>
                  <a:tcPr marL="12249" marR="12249" marT="8366" marB="0" anchor="ctr"/>
                </a:tc>
                <a:tc>
                  <a:txBody>
                    <a:bodyPr/>
                    <a:lstStyle/>
                    <a:p>
                      <a:pPr algn="r" fontAlgn="ctr">
                        <a:lnSpc>
                          <a:spcPct val="150000"/>
                        </a:lnSpc>
                      </a:pP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S-Core Dream 3 Light" panose="020B0303030302020204" pitchFamily="34" charset="-127"/>
                          <a:ea typeface="S-Core Dream 3 Light" panose="020B0303030302020204" pitchFamily="34" charset="-127"/>
                        </a:rPr>
                        <a:t>0.8023</a:t>
                      </a:r>
                      <a:endParaRPr lang="en-US" altLang="ko-KR" sz="1400" kern="1200" dirty="0">
                        <a:solidFill>
                          <a:schemeClr val="tx1"/>
                        </a:solidFill>
                        <a:latin typeface="S-Core Dream 3 Light" panose="020B0303030302020204" pitchFamily="34" charset="-127"/>
                        <a:ea typeface="S-Core Dream 3 Light" panose="020B0303030302020204" pitchFamily="34" charset="-127"/>
                        <a:cs typeface="+mj-cs"/>
                      </a:endParaRPr>
                    </a:p>
                  </a:txBody>
                  <a:tcPr marL="12249" marR="12249" marT="8366" marB="0" anchor="ctr"/>
                </a:tc>
                <a:tc>
                  <a:txBody>
                    <a:bodyPr/>
                    <a:lstStyle/>
                    <a:p>
                      <a:pPr algn="r" fontAlgn="ctr">
                        <a:lnSpc>
                          <a:spcPct val="150000"/>
                        </a:lnSpc>
                      </a:pP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S-Core Dream 3 Light" panose="020B0303030302020204" pitchFamily="34" charset="-127"/>
                          <a:ea typeface="S-Core Dream 3 Light" panose="020B0303030302020204" pitchFamily="34" charset="-127"/>
                        </a:rPr>
                        <a:t>2.3502</a:t>
                      </a:r>
                      <a:endParaRPr lang="en-US" altLang="ko-KR" sz="1400" kern="1200" dirty="0">
                        <a:solidFill>
                          <a:schemeClr val="tx1"/>
                        </a:solidFill>
                        <a:latin typeface="S-Core Dream 3 Light" panose="020B0303030302020204" pitchFamily="34" charset="-127"/>
                        <a:ea typeface="S-Core Dream 3 Light" panose="020B0303030302020204" pitchFamily="34" charset="-127"/>
                        <a:cs typeface="+mj-cs"/>
                      </a:endParaRPr>
                    </a:p>
                  </a:txBody>
                  <a:tcPr marL="12249" marR="12249" marT="8366" marB="0" anchor="ctr"/>
                </a:tc>
                <a:extLst>
                  <a:ext uri="{0D108BD9-81ED-4DB2-BD59-A6C34878D82A}">
                    <a16:rowId xmlns:a16="http://schemas.microsoft.com/office/drawing/2014/main" val="2276942610"/>
                  </a:ext>
                </a:extLst>
              </a:tr>
              <a:tr h="240571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S-Core Dream 3 Light" panose="020B0303030302020204" pitchFamily="34" charset="-127"/>
                          <a:ea typeface="S-Core Dream 3 Light" panose="020B0303030302020204" pitchFamily="34" charset="-127"/>
                        </a:rPr>
                        <a:t>7</a:t>
                      </a:r>
                      <a:endParaRPr lang="en-US" altLang="ko-KR" sz="1400" kern="1200" dirty="0">
                        <a:solidFill>
                          <a:schemeClr val="tx1"/>
                        </a:solidFill>
                        <a:latin typeface="S-Core Dream 3 Light" panose="020B0303030302020204" pitchFamily="34" charset="-127"/>
                        <a:ea typeface="S-Core Dream 3 Light" panose="020B0303030302020204" pitchFamily="34" charset="-127"/>
                        <a:cs typeface="+mj-cs"/>
                      </a:endParaRPr>
                    </a:p>
                  </a:txBody>
                  <a:tcPr marL="9203" marR="9203" marT="6285" marB="0" anchor="ctr"/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400" b="1" kern="1200" dirty="0">
                          <a:solidFill>
                            <a:schemeClr val="tx1"/>
                          </a:solidFill>
                          <a:latin typeface="S-Core Dream 3 Light" panose="020B0303030302020204" pitchFamily="34" charset="-127"/>
                          <a:ea typeface="S-Core Dream 3 Light" panose="020B0303030302020204" pitchFamily="34" charset="-127"/>
                        </a:rPr>
                        <a:t>경사도</a:t>
                      </a:r>
                      <a:r>
                        <a:rPr lang="en-US" altLang="ko-KR" sz="1400" b="1" kern="1200" dirty="0">
                          <a:solidFill>
                            <a:schemeClr val="tx1"/>
                          </a:solidFill>
                          <a:latin typeface="S-Core Dream 3 Light" panose="020B0303030302020204" pitchFamily="34" charset="-127"/>
                          <a:ea typeface="S-Core Dream 3 Light" panose="020B0303030302020204" pitchFamily="34" charset="-127"/>
                        </a:rPr>
                        <a:t>(15-30%)</a:t>
                      </a:r>
                      <a:endParaRPr lang="en-US" sz="1400" b="1" kern="1200" dirty="0">
                        <a:solidFill>
                          <a:schemeClr val="tx1"/>
                        </a:solidFill>
                        <a:latin typeface="S-Core Dream 3 Light" panose="020B0303030302020204" pitchFamily="34" charset="-127"/>
                        <a:ea typeface="S-Core Dream 3 Light" panose="020B0303030302020204" pitchFamily="34" charset="-127"/>
                        <a:cs typeface="+mj-cs"/>
                      </a:endParaRPr>
                    </a:p>
                  </a:txBody>
                  <a:tcPr marL="9203" marR="9203" marT="6285" marB="0" anchor="ctr"/>
                </a:tc>
                <a:tc>
                  <a:txBody>
                    <a:bodyPr/>
                    <a:lstStyle/>
                    <a:p>
                      <a:pPr algn="r" fontAlgn="ctr">
                        <a:lnSpc>
                          <a:spcPct val="150000"/>
                        </a:lnSpc>
                      </a:pP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S-Core Dream 3 Light" panose="020B0303030302020204" pitchFamily="34" charset="-127"/>
                          <a:ea typeface="S-Core Dream 3 Light" panose="020B0303030302020204" pitchFamily="34" charset="-127"/>
                        </a:rPr>
                        <a:t>-1.1662</a:t>
                      </a:r>
                      <a:endParaRPr lang="en-US" altLang="ko-KR" sz="1400" kern="1200" dirty="0">
                        <a:solidFill>
                          <a:schemeClr val="tx1"/>
                        </a:solidFill>
                        <a:latin typeface="S-Core Dream 3 Light" panose="020B0303030302020204" pitchFamily="34" charset="-127"/>
                        <a:ea typeface="S-Core Dream 3 Light" panose="020B0303030302020204" pitchFamily="34" charset="-127"/>
                        <a:cs typeface="+mj-cs"/>
                      </a:endParaRPr>
                    </a:p>
                  </a:txBody>
                  <a:tcPr marL="12249" marR="12249" marT="8366" marB="0" anchor="ctr"/>
                </a:tc>
                <a:tc>
                  <a:txBody>
                    <a:bodyPr/>
                    <a:lstStyle/>
                    <a:p>
                      <a:pPr algn="r" fontAlgn="ctr">
                        <a:lnSpc>
                          <a:spcPct val="150000"/>
                        </a:lnSpc>
                      </a:pP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S-Core Dream 3 Light" panose="020B0303030302020204" pitchFamily="34" charset="-127"/>
                          <a:ea typeface="S-Core Dream 3 Light" panose="020B0303030302020204" pitchFamily="34" charset="-127"/>
                        </a:rPr>
                        <a:t>0.2978</a:t>
                      </a:r>
                      <a:endParaRPr lang="en-US" altLang="ko-KR" sz="1400" kern="1200" dirty="0">
                        <a:solidFill>
                          <a:schemeClr val="tx1"/>
                        </a:solidFill>
                        <a:latin typeface="S-Core Dream 3 Light" panose="020B0303030302020204" pitchFamily="34" charset="-127"/>
                        <a:ea typeface="S-Core Dream 3 Light" panose="020B0303030302020204" pitchFamily="34" charset="-127"/>
                        <a:cs typeface="+mj-cs"/>
                      </a:endParaRPr>
                    </a:p>
                  </a:txBody>
                  <a:tcPr marL="12249" marR="12249" marT="8366" marB="0" anchor="ctr"/>
                </a:tc>
                <a:tc>
                  <a:txBody>
                    <a:bodyPr/>
                    <a:lstStyle/>
                    <a:p>
                      <a:pPr algn="r" fontAlgn="ctr">
                        <a:lnSpc>
                          <a:spcPct val="150000"/>
                        </a:lnSpc>
                      </a:pP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S-Core Dream 3 Light" panose="020B0303030302020204" pitchFamily="34" charset="-127"/>
                          <a:ea typeface="S-Core Dream 3 Light" panose="020B0303030302020204" pitchFamily="34" charset="-127"/>
                        </a:rPr>
                        <a:t>0.8684</a:t>
                      </a:r>
                      <a:endParaRPr lang="en-US" altLang="ko-KR" sz="1400" kern="1200" dirty="0">
                        <a:solidFill>
                          <a:schemeClr val="tx1"/>
                        </a:solidFill>
                        <a:latin typeface="S-Core Dream 3 Light" panose="020B0303030302020204" pitchFamily="34" charset="-127"/>
                        <a:ea typeface="S-Core Dream 3 Light" panose="020B0303030302020204" pitchFamily="34" charset="-127"/>
                        <a:cs typeface="+mj-cs"/>
                      </a:endParaRPr>
                    </a:p>
                  </a:txBody>
                  <a:tcPr marL="12249" marR="12249" marT="8366" marB="0" anchor="ctr"/>
                </a:tc>
                <a:tc>
                  <a:txBody>
                    <a:bodyPr/>
                    <a:lstStyle/>
                    <a:p>
                      <a:pPr algn="r" fontAlgn="ctr">
                        <a:lnSpc>
                          <a:spcPct val="150000"/>
                        </a:lnSpc>
                      </a:pP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S-Core Dream 3 Light" panose="020B0303030302020204" pitchFamily="34" charset="-127"/>
                          <a:ea typeface="S-Core Dream 3 Light" panose="020B0303030302020204" pitchFamily="34" charset="-127"/>
                        </a:rPr>
                        <a:t>2.3323</a:t>
                      </a:r>
                      <a:endParaRPr lang="en-US" altLang="ko-KR" sz="1400" kern="1200" dirty="0">
                        <a:solidFill>
                          <a:schemeClr val="tx1"/>
                        </a:solidFill>
                        <a:latin typeface="S-Core Dream 3 Light" panose="020B0303030302020204" pitchFamily="34" charset="-127"/>
                        <a:ea typeface="S-Core Dream 3 Light" panose="020B0303030302020204" pitchFamily="34" charset="-127"/>
                        <a:cs typeface="+mj-cs"/>
                      </a:endParaRPr>
                    </a:p>
                  </a:txBody>
                  <a:tcPr marL="12249" marR="12249" marT="8366" marB="0" anchor="ctr"/>
                </a:tc>
                <a:extLst>
                  <a:ext uri="{0D108BD9-81ED-4DB2-BD59-A6C34878D82A}">
                    <a16:rowId xmlns:a16="http://schemas.microsoft.com/office/drawing/2014/main" val="157432044"/>
                  </a:ext>
                </a:extLst>
              </a:tr>
              <a:tr h="240571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S-Core Dream 3 Light" panose="020B0303030302020204" pitchFamily="34" charset="-127"/>
                          <a:ea typeface="S-Core Dream 3 Light" panose="020B0303030302020204" pitchFamily="34" charset="-127"/>
                        </a:rPr>
                        <a:t>8</a:t>
                      </a:r>
                      <a:endParaRPr lang="en-US" altLang="ko-KR" sz="1400" kern="1200" dirty="0">
                        <a:solidFill>
                          <a:schemeClr val="tx1"/>
                        </a:solidFill>
                        <a:latin typeface="S-Core Dream 3 Light" panose="020B0303030302020204" pitchFamily="34" charset="-127"/>
                        <a:ea typeface="S-Core Dream 3 Light" panose="020B0303030302020204" pitchFamily="34" charset="-127"/>
                        <a:cs typeface="+mj-cs"/>
                      </a:endParaRPr>
                    </a:p>
                  </a:txBody>
                  <a:tcPr marL="9203" marR="9203" marT="6285" marB="0" anchor="ctr"/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400" b="1" kern="1200" dirty="0">
                          <a:solidFill>
                            <a:schemeClr val="tx1"/>
                          </a:solidFill>
                          <a:latin typeface="S-Core Dream 3 Light" panose="020B0303030302020204" pitchFamily="34" charset="-127"/>
                          <a:ea typeface="S-Core Dream 3 Light" panose="020B0303030302020204" pitchFamily="34" charset="-127"/>
                        </a:rPr>
                        <a:t>사고유형</a:t>
                      </a:r>
                      <a:endParaRPr lang="en-US" sz="1400" b="1" kern="1200" dirty="0">
                        <a:solidFill>
                          <a:schemeClr val="tx1"/>
                        </a:solidFill>
                        <a:latin typeface="S-Core Dream 3 Light" panose="020B0303030302020204" pitchFamily="34" charset="-127"/>
                        <a:ea typeface="S-Core Dream 3 Light" panose="020B0303030302020204" pitchFamily="34" charset="-127"/>
                        <a:cs typeface="+mj-cs"/>
                      </a:endParaRPr>
                    </a:p>
                  </a:txBody>
                  <a:tcPr marL="9203" marR="9203" marT="6285" marB="0" anchor="ctr"/>
                </a:tc>
                <a:tc>
                  <a:txBody>
                    <a:bodyPr/>
                    <a:lstStyle/>
                    <a:p>
                      <a:pPr algn="r" fontAlgn="ctr">
                        <a:lnSpc>
                          <a:spcPct val="150000"/>
                        </a:lnSpc>
                      </a:pP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S-Core Dream 3 Light" panose="020B0303030302020204" pitchFamily="34" charset="-127"/>
                          <a:ea typeface="S-Core Dream 3 Light" panose="020B0303030302020204" pitchFamily="34" charset="-127"/>
                        </a:rPr>
                        <a:t>-0.4843</a:t>
                      </a:r>
                      <a:endParaRPr lang="en-US" altLang="ko-KR" sz="1400" kern="1200" dirty="0">
                        <a:solidFill>
                          <a:schemeClr val="tx1"/>
                        </a:solidFill>
                        <a:latin typeface="S-Core Dream 3 Light" panose="020B0303030302020204" pitchFamily="34" charset="-127"/>
                        <a:ea typeface="S-Core Dream 3 Light" panose="020B0303030302020204" pitchFamily="34" charset="-127"/>
                        <a:cs typeface="+mj-cs"/>
                      </a:endParaRPr>
                    </a:p>
                  </a:txBody>
                  <a:tcPr marL="12249" marR="12249" marT="8366" marB="0" anchor="ctr"/>
                </a:tc>
                <a:tc>
                  <a:txBody>
                    <a:bodyPr/>
                    <a:lstStyle/>
                    <a:p>
                      <a:pPr algn="r" fontAlgn="ctr">
                        <a:lnSpc>
                          <a:spcPct val="150000"/>
                        </a:lnSpc>
                      </a:pP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S-Core Dream 3 Light" panose="020B0303030302020204" pitchFamily="34" charset="-127"/>
                          <a:ea typeface="S-Core Dream 3 Light" panose="020B0303030302020204" pitchFamily="34" charset="-127"/>
                        </a:rPr>
                        <a:t>-0.5238</a:t>
                      </a:r>
                      <a:endParaRPr lang="en-US" altLang="ko-KR" sz="1400" kern="1200" dirty="0">
                        <a:solidFill>
                          <a:schemeClr val="tx1"/>
                        </a:solidFill>
                        <a:latin typeface="S-Core Dream 3 Light" panose="020B0303030302020204" pitchFamily="34" charset="-127"/>
                        <a:ea typeface="S-Core Dream 3 Light" panose="020B0303030302020204" pitchFamily="34" charset="-127"/>
                        <a:cs typeface="+mj-cs"/>
                      </a:endParaRPr>
                    </a:p>
                  </a:txBody>
                  <a:tcPr marL="12249" marR="12249" marT="8366" marB="0" anchor="ctr"/>
                </a:tc>
                <a:tc>
                  <a:txBody>
                    <a:bodyPr/>
                    <a:lstStyle/>
                    <a:p>
                      <a:pPr algn="r" fontAlgn="ctr">
                        <a:lnSpc>
                          <a:spcPct val="150000"/>
                        </a:lnSpc>
                      </a:pP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S-Core Dream 3 Light" panose="020B0303030302020204" pitchFamily="34" charset="-127"/>
                          <a:ea typeface="S-Core Dream 3 Light" panose="020B0303030302020204" pitchFamily="34" charset="-127"/>
                        </a:rPr>
                        <a:t>1.0081</a:t>
                      </a:r>
                      <a:endParaRPr lang="en-US" altLang="ko-KR" sz="1400" kern="1200" dirty="0">
                        <a:solidFill>
                          <a:schemeClr val="tx1"/>
                        </a:solidFill>
                        <a:latin typeface="S-Core Dream 3 Light" panose="020B0303030302020204" pitchFamily="34" charset="-127"/>
                        <a:ea typeface="S-Core Dream 3 Light" panose="020B0303030302020204" pitchFamily="34" charset="-127"/>
                        <a:cs typeface="+mj-cs"/>
                      </a:endParaRPr>
                    </a:p>
                  </a:txBody>
                  <a:tcPr marL="12249" marR="12249" marT="8366" marB="0" anchor="ctr"/>
                </a:tc>
                <a:tc>
                  <a:txBody>
                    <a:bodyPr/>
                    <a:lstStyle/>
                    <a:p>
                      <a:pPr algn="r" fontAlgn="ctr">
                        <a:lnSpc>
                          <a:spcPct val="150000"/>
                        </a:lnSpc>
                      </a:pP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S-Core Dream 3 Light" panose="020B0303030302020204" pitchFamily="34" charset="-127"/>
                          <a:ea typeface="S-Core Dream 3 Light" panose="020B0303030302020204" pitchFamily="34" charset="-127"/>
                        </a:rPr>
                        <a:t>2.0162</a:t>
                      </a:r>
                      <a:endParaRPr lang="en-US" altLang="ko-KR" sz="1400" kern="1200" dirty="0">
                        <a:solidFill>
                          <a:schemeClr val="tx1"/>
                        </a:solidFill>
                        <a:latin typeface="S-Core Dream 3 Light" panose="020B0303030302020204" pitchFamily="34" charset="-127"/>
                        <a:ea typeface="S-Core Dream 3 Light" panose="020B0303030302020204" pitchFamily="34" charset="-127"/>
                        <a:cs typeface="+mj-cs"/>
                      </a:endParaRPr>
                    </a:p>
                  </a:txBody>
                  <a:tcPr marL="12249" marR="12249" marT="8366" marB="0" anchor="ctr"/>
                </a:tc>
                <a:extLst>
                  <a:ext uri="{0D108BD9-81ED-4DB2-BD59-A6C34878D82A}">
                    <a16:rowId xmlns:a16="http://schemas.microsoft.com/office/drawing/2014/main" val="2619664096"/>
                  </a:ext>
                </a:extLst>
              </a:tr>
              <a:tr h="240571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S-Core Dream 3 Light" panose="020B0303030302020204" pitchFamily="34" charset="-127"/>
                          <a:ea typeface="S-Core Dream 3 Light" panose="020B0303030302020204" pitchFamily="34" charset="-127"/>
                        </a:rPr>
                        <a:t>9</a:t>
                      </a:r>
                      <a:endParaRPr lang="en-US" altLang="ko-KR" sz="1400" kern="1200" dirty="0">
                        <a:solidFill>
                          <a:schemeClr val="tx1"/>
                        </a:solidFill>
                        <a:latin typeface="S-Core Dream 3 Light" panose="020B0303030302020204" pitchFamily="34" charset="-127"/>
                        <a:ea typeface="S-Core Dream 3 Light" panose="020B0303030302020204" pitchFamily="34" charset="-127"/>
                        <a:cs typeface="+mj-cs"/>
                      </a:endParaRPr>
                    </a:p>
                  </a:txBody>
                  <a:tcPr marL="9203" marR="9203" marT="6285" marB="0" anchor="ctr"/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400" b="1" kern="1200" dirty="0">
                          <a:solidFill>
                            <a:schemeClr val="tx1"/>
                          </a:solidFill>
                          <a:latin typeface="S-Core Dream 3 Light" panose="020B0303030302020204" pitchFamily="34" charset="-127"/>
                          <a:ea typeface="S-Core Dream 3 Light" panose="020B0303030302020204" pitchFamily="34" charset="-127"/>
                        </a:rPr>
                        <a:t>법규위반</a:t>
                      </a:r>
                      <a:endParaRPr lang="en-US" sz="1400" b="1" kern="1200" dirty="0">
                        <a:solidFill>
                          <a:schemeClr val="tx1"/>
                        </a:solidFill>
                        <a:latin typeface="S-Core Dream 3 Light" panose="020B0303030302020204" pitchFamily="34" charset="-127"/>
                        <a:ea typeface="S-Core Dream 3 Light" panose="020B0303030302020204" pitchFamily="34" charset="-127"/>
                        <a:cs typeface="+mj-cs"/>
                      </a:endParaRPr>
                    </a:p>
                  </a:txBody>
                  <a:tcPr marL="9203" marR="9203" marT="6285" marB="0" anchor="ctr"/>
                </a:tc>
                <a:tc>
                  <a:txBody>
                    <a:bodyPr/>
                    <a:lstStyle/>
                    <a:p>
                      <a:pPr algn="r" fontAlgn="ctr">
                        <a:lnSpc>
                          <a:spcPct val="150000"/>
                        </a:lnSpc>
                      </a:pP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S-Core Dream 3 Light" panose="020B0303030302020204" pitchFamily="34" charset="-127"/>
                          <a:ea typeface="S-Core Dream 3 Light" panose="020B0303030302020204" pitchFamily="34" charset="-127"/>
                        </a:rPr>
                        <a:t>-0.4966</a:t>
                      </a:r>
                      <a:endParaRPr lang="en-US" altLang="ko-KR" sz="1400" kern="1200" dirty="0">
                        <a:solidFill>
                          <a:schemeClr val="tx1"/>
                        </a:solidFill>
                        <a:latin typeface="S-Core Dream 3 Light" panose="020B0303030302020204" pitchFamily="34" charset="-127"/>
                        <a:ea typeface="S-Core Dream 3 Light" panose="020B0303030302020204" pitchFamily="34" charset="-127"/>
                        <a:cs typeface="+mj-cs"/>
                      </a:endParaRPr>
                    </a:p>
                  </a:txBody>
                  <a:tcPr marL="12249" marR="12249" marT="8366" marB="0" anchor="ctr"/>
                </a:tc>
                <a:tc>
                  <a:txBody>
                    <a:bodyPr/>
                    <a:lstStyle/>
                    <a:p>
                      <a:pPr algn="r" fontAlgn="ctr">
                        <a:lnSpc>
                          <a:spcPct val="150000"/>
                        </a:lnSpc>
                      </a:pP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S-Core Dream 3 Light" panose="020B0303030302020204" pitchFamily="34" charset="-127"/>
                          <a:ea typeface="S-Core Dream 3 Light" panose="020B0303030302020204" pitchFamily="34" charset="-127"/>
                        </a:rPr>
                        <a:t>-0.4625</a:t>
                      </a:r>
                      <a:endParaRPr lang="en-US" altLang="ko-KR" sz="1400" kern="1200" dirty="0">
                        <a:solidFill>
                          <a:schemeClr val="tx1"/>
                        </a:solidFill>
                        <a:latin typeface="S-Core Dream 3 Light" panose="020B0303030302020204" pitchFamily="34" charset="-127"/>
                        <a:ea typeface="S-Core Dream 3 Light" panose="020B0303030302020204" pitchFamily="34" charset="-127"/>
                        <a:cs typeface="+mj-cs"/>
                      </a:endParaRPr>
                    </a:p>
                  </a:txBody>
                  <a:tcPr marL="12249" marR="12249" marT="8366" marB="0" anchor="ctr"/>
                </a:tc>
                <a:tc>
                  <a:txBody>
                    <a:bodyPr/>
                    <a:lstStyle/>
                    <a:p>
                      <a:pPr algn="r" fontAlgn="ctr">
                        <a:lnSpc>
                          <a:spcPct val="150000"/>
                        </a:lnSpc>
                      </a:pP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S-Core Dream 3 Light" panose="020B0303030302020204" pitchFamily="34" charset="-127"/>
                          <a:ea typeface="S-Core Dream 3 Light" panose="020B0303030302020204" pitchFamily="34" charset="-127"/>
                        </a:rPr>
                        <a:t>0.9592</a:t>
                      </a:r>
                      <a:endParaRPr lang="en-US" altLang="ko-KR" sz="1400" kern="1200" dirty="0">
                        <a:solidFill>
                          <a:schemeClr val="tx1"/>
                        </a:solidFill>
                        <a:latin typeface="S-Core Dream 3 Light" panose="020B0303030302020204" pitchFamily="34" charset="-127"/>
                        <a:ea typeface="S-Core Dream 3 Light" panose="020B0303030302020204" pitchFamily="34" charset="-127"/>
                        <a:cs typeface="+mj-cs"/>
                      </a:endParaRPr>
                    </a:p>
                  </a:txBody>
                  <a:tcPr marL="12249" marR="12249" marT="8366" marB="0" anchor="ctr"/>
                </a:tc>
                <a:tc>
                  <a:txBody>
                    <a:bodyPr/>
                    <a:lstStyle/>
                    <a:p>
                      <a:pPr algn="r" fontAlgn="ctr">
                        <a:lnSpc>
                          <a:spcPct val="150000"/>
                        </a:lnSpc>
                      </a:pP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S-Core Dream 3 Light" panose="020B0303030302020204" pitchFamily="34" charset="-127"/>
                          <a:ea typeface="S-Core Dream 3 Light" panose="020B0303030302020204" pitchFamily="34" charset="-127"/>
                        </a:rPr>
                        <a:t>1.9184</a:t>
                      </a:r>
                      <a:endParaRPr lang="en-US" altLang="ko-KR" sz="1400" kern="1200" dirty="0">
                        <a:solidFill>
                          <a:schemeClr val="tx1"/>
                        </a:solidFill>
                        <a:latin typeface="S-Core Dream 3 Light" panose="020B0303030302020204" pitchFamily="34" charset="-127"/>
                        <a:ea typeface="S-Core Dream 3 Light" panose="020B0303030302020204" pitchFamily="34" charset="-127"/>
                        <a:cs typeface="+mj-cs"/>
                      </a:endParaRPr>
                    </a:p>
                  </a:txBody>
                  <a:tcPr marL="12249" marR="12249" marT="8366" marB="0" anchor="ctr"/>
                </a:tc>
                <a:extLst>
                  <a:ext uri="{0D108BD9-81ED-4DB2-BD59-A6C34878D82A}">
                    <a16:rowId xmlns:a16="http://schemas.microsoft.com/office/drawing/2014/main" val="169277265"/>
                  </a:ext>
                </a:extLst>
              </a:tr>
              <a:tr h="240571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S-Core Dream 3 Light" panose="020B0303030302020204" pitchFamily="34" charset="-127"/>
                          <a:ea typeface="S-Core Dream 3 Light" panose="020B0303030302020204" pitchFamily="34" charset="-127"/>
                        </a:rPr>
                        <a:t>10</a:t>
                      </a:r>
                      <a:endParaRPr lang="en-US" altLang="ko-KR" sz="1400" kern="1200" dirty="0">
                        <a:solidFill>
                          <a:schemeClr val="tx1"/>
                        </a:solidFill>
                        <a:latin typeface="S-Core Dream 3 Light" panose="020B0303030302020204" pitchFamily="34" charset="-127"/>
                        <a:ea typeface="S-Core Dream 3 Light" panose="020B0303030302020204" pitchFamily="34" charset="-127"/>
                        <a:cs typeface="+mj-cs"/>
                      </a:endParaRPr>
                    </a:p>
                  </a:txBody>
                  <a:tcPr marL="9203" marR="9203" marT="6285" marB="0" anchor="ctr"/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400" b="1" kern="1200" dirty="0">
                          <a:solidFill>
                            <a:schemeClr val="tx1"/>
                          </a:solidFill>
                          <a:latin typeface="S-Core Dream 3 Light" panose="020B0303030302020204" pitchFamily="34" charset="-127"/>
                          <a:ea typeface="S-Core Dream 3 Light" panose="020B0303030302020204" pitchFamily="34" charset="-127"/>
                        </a:rPr>
                        <a:t>경사도</a:t>
                      </a:r>
                      <a:r>
                        <a:rPr lang="en-US" altLang="ko-KR" sz="1400" b="1" kern="1200" dirty="0">
                          <a:solidFill>
                            <a:schemeClr val="tx1"/>
                          </a:solidFill>
                          <a:latin typeface="S-Core Dream 3 Light" panose="020B0303030302020204" pitchFamily="34" charset="-127"/>
                          <a:ea typeface="S-Core Dream 3 Light" panose="020B0303030302020204" pitchFamily="34" charset="-127"/>
                        </a:rPr>
                        <a:t>(2-7%)</a:t>
                      </a:r>
                      <a:endParaRPr lang="en-US" sz="1400" b="1" kern="1200" dirty="0">
                        <a:solidFill>
                          <a:schemeClr val="tx1"/>
                        </a:solidFill>
                        <a:latin typeface="S-Core Dream 3 Light" panose="020B0303030302020204" pitchFamily="34" charset="-127"/>
                        <a:ea typeface="S-Core Dream 3 Light" panose="020B0303030302020204" pitchFamily="34" charset="-127"/>
                        <a:cs typeface="+mj-cs"/>
                      </a:endParaRPr>
                    </a:p>
                  </a:txBody>
                  <a:tcPr marL="9203" marR="9203" marT="6285" marB="0" anchor="ctr"/>
                </a:tc>
                <a:tc>
                  <a:txBody>
                    <a:bodyPr/>
                    <a:lstStyle/>
                    <a:p>
                      <a:pPr algn="r" fontAlgn="ctr">
                        <a:lnSpc>
                          <a:spcPct val="150000"/>
                        </a:lnSpc>
                      </a:pP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S-Core Dream 3 Light" panose="020B0303030302020204" pitchFamily="34" charset="-127"/>
                          <a:ea typeface="S-Core Dream 3 Light" panose="020B0303030302020204" pitchFamily="34" charset="-127"/>
                        </a:rPr>
                        <a:t>-0.9044</a:t>
                      </a:r>
                      <a:endParaRPr lang="en-US" altLang="ko-KR" sz="1400" kern="1200" dirty="0">
                        <a:solidFill>
                          <a:schemeClr val="tx1"/>
                        </a:solidFill>
                        <a:latin typeface="S-Core Dream 3 Light" panose="020B0303030302020204" pitchFamily="34" charset="-127"/>
                        <a:ea typeface="S-Core Dream 3 Light" panose="020B0303030302020204" pitchFamily="34" charset="-127"/>
                        <a:cs typeface="+mj-cs"/>
                      </a:endParaRPr>
                    </a:p>
                  </a:txBody>
                  <a:tcPr marL="12249" marR="12249" marT="8366" marB="0" anchor="ctr"/>
                </a:tc>
                <a:tc>
                  <a:txBody>
                    <a:bodyPr/>
                    <a:lstStyle/>
                    <a:p>
                      <a:pPr algn="r" fontAlgn="ctr">
                        <a:lnSpc>
                          <a:spcPct val="150000"/>
                        </a:lnSpc>
                      </a:pP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S-Core Dream 3 Light" panose="020B0303030302020204" pitchFamily="34" charset="-127"/>
                          <a:ea typeface="S-Core Dream 3 Light" panose="020B0303030302020204" pitchFamily="34" charset="-127"/>
                        </a:rPr>
                        <a:t>0.0959</a:t>
                      </a:r>
                      <a:endParaRPr lang="en-US" altLang="ko-KR" sz="1400" kern="1200" dirty="0">
                        <a:solidFill>
                          <a:schemeClr val="tx1"/>
                        </a:solidFill>
                        <a:latin typeface="S-Core Dream 3 Light" panose="020B0303030302020204" pitchFamily="34" charset="-127"/>
                        <a:ea typeface="S-Core Dream 3 Light" panose="020B0303030302020204" pitchFamily="34" charset="-127"/>
                        <a:cs typeface="+mj-cs"/>
                      </a:endParaRPr>
                    </a:p>
                  </a:txBody>
                  <a:tcPr marL="12249" marR="12249" marT="8366" marB="0" anchor="ctr"/>
                </a:tc>
                <a:tc>
                  <a:txBody>
                    <a:bodyPr/>
                    <a:lstStyle/>
                    <a:p>
                      <a:pPr algn="r" fontAlgn="ctr">
                        <a:lnSpc>
                          <a:spcPct val="150000"/>
                        </a:lnSpc>
                      </a:pP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S-Core Dream 3 Light" panose="020B0303030302020204" pitchFamily="34" charset="-127"/>
                          <a:ea typeface="S-Core Dream 3 Light" panose="020B0303030302020204" pitchFamily="34" charset="-127"/>
                        </a:rPr>
                        <a:t>0.8085</a:t>
                      </a:r>
                      <a:endParaRPr lang="en-US" altLang="ko-KR" sz="1400" kern="1200" dirty="0">
                        <a:solidFill>
                          <a:schemeClr val="tx1"/>
                        </a:solidFill>
                        <a:latin typeface="S-Core Dream 3 Light" panose="020B0303030302020204" pitchFamily="34" charset="-127"/>
                        <a:ea typeface="S-Core Dream 3 Light" panose="020B0303030302020204" pitchFamily="34" charset="-127"/>
                        <a:cs typeface="+mj-cs"/>
                      </a:endParaRPr>
                    </a:p>
                  </a:txBody>
                  <a:tcPr marL="12249" marR="12249" marT="8366" marB="0" anchor="ctr"/>
                </a:tc>
                <a:tc>
                  <a:txBody>
                    <a:bodyPr/>
                    <a:lstStyle/>
                    <a:p>
                      <a:pPr algn="r" fontAlgn="ctr">
                        <a:lnSpc>
                          <a:spcPct val="150000"/>
                        </a:lnSpc>
                      </a:pP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S-Core Dream 3 Light" panose="020B0303030302020204" pitchFamily="34" charset="-127"/>
                          <a:ea typeface="S-Core Dream 3 Light" panose="020B0303030302020204" pitchFamily="34" charset="-127"/>
                        </a:rPr>
                        <a:t>1.8087</a:t>
                      </a:r>
                      <a:endParaRPr lang="en-US" altLang="ko-KR" sz="1400" kern="1200" dirty="0">
                        <a:solidFill>
                          <a:schemeClr val="tx1"/>
                        </a:solidFill>
                        <a:latin typeface="S-Core Dream 3 Light" panose="020B0303030302020204" pitchFamily="34" charset="-127"/>
                        <a:ea typeface="S-Core Dream 3 Light" panose="020B0303030302020204" pitchFamily="34" charset="-127"/>
                        <a:cs typeface="+mj-cs"/>
                      </a:endParaRPr>
                    </a:p>
                  </a:txBody>
                  <a:tcPr marL="12249" marR="12249" marT="8366" marB="0" anchor="ctr"/>
                </a:tc>
                <a:extLst>
                  <a:ext uri="{0D108BD9-81ED-4DB2-BD59-A6C34878D82A}">
                    <a16:rowId xmlns:a16="http://schemas.microsoft.com/office/drawing/2014/main" val="1890057439"/>
                  </a:ext>
                </a:extLst>
              </a:tr>
              <a:tr h="240571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S-Core Dream 3 Light" panose="020B0303030302020204" pitchFamily="34" charset="-127"/>
                          <a:ea typeface="S-Core Dream 3 Light" panose="020B0303030302020204" pitchFamily="34" charset="-127"/>
                        </a:rPr>
                        <a:t>11</a:t>
                      </a:r>
                      <a:endParaRPr lang="en-US" altLang="ko-KR" sz="1400" kern="1200" dirty="0">
                        <a:solidFill>
                          <a:schemeClr val="tx1"/>
                        </a:solidFill>
                        <a:latin typeface="S-Core Dream 3 Light" panose="020B0303030302020204" pitchFamily="34" charset="-127"/>
                        <a:ea typeface="S-Core Dream 3 Light" panose="020B0303030302020204" pitchFamily="34" charset="-127"/>
                        <a:cs typeface="+mj-cs"/>
                      </a:endParaRPr>
                    </a:p>
                  </a:txBody>
                  <a:tcPr marL="9203" marR="9203" marT="6285" marB="0" anchor="ctr"/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400" b="1" kern="1200" dirty="0">
                          <a:solidFill>
                            <a:schemeClr val="tx1"/>
                          </a:solidFill>
                          <a:latin typeface="S-Core Dream 3 Light" panose="020B0303030302020204" pitchFamily="34" charset="-127"/>
                          <a:ea typeface="S-Core Dream 3 Light" panose="020B0303030302020204" pitchFamily="34" charset="-127"/>
                        </a:rPr>
                        <a:t>행동유형</a:t>
                      </a:r>
                      <a:endParaRPr lang="en-US" sz="1400" b="1" kern="1200" dirty="0">
                        <a:solidFill>
                          <a:schemeClr val="tx1"/>
                        </a:solidFill>
                        <a:latin typeface="S-Core Dream 3 Light" panose="020B0303030302020204" pitchFamily="34" charset="-127"/>
                        <a:ea typeface="S-Core Dream 3 Light" panose="020B0303030302020204" pitchFamily="34" charset="-127"/>
                        <a:cs typeface="+mj-cs"/>
                      </a:endParaRPr>
                    </a:p>
                  </a:txBody>
                  <a:tcPr marL="9203" marR="9203" marT="6285" marB="0" anchor="ctr"/>
                </a:tc>
                <a:tc>
                  <a:txBody>
                    <a:bodyPr/>
                    <a:lstStyle/>
                    <a:p>
                      <a:pPr algn="r" fontAlgn="ctr">
                        <a:lnSpc>
                          <a:spcPct val="150000"/>
                        </a:lnSpc>
                      </a:pP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S-Core Dream 3 Light" panose="020B0303030302020204" pitchFamily="34" charset="-127"/>
                          <a:ea typeface="S-Core Dream 3 Light" panose="020B0303030302020204" pitchFamily="34" charset="-127"/>
                        </a:rPr>
                        <a:t>0.0687</a:t>
                      </a:r>
                      <a:endParaRPr lang="en-US" altLang="ko-KR" sz="1400" kern="1200" dirty="0">
                        <a:solidFill>
                          <a:schemeClr val="tx1"/>
                        </a:solidFill>
                        <a:latin typeface="S-Core Dream 3 Light" panose="020B0303030302020204" pitchFamily="34" charset="-127"/>
                        <a:ea typeface="S-Core Dream 3 Light" panose="020B0303030302020204" pitchFamily="34" charset="-127"/>
                        <a:cs typeface="+mj-cs"/>
                      </a:endParaRPr>
                    </a:p>
                  </a:txBody>
                  <a:tcPr marL="12249" marR="12249" marT="8366" marB="0" anchor="ctr"/>
                </a:tc>
                <a:tc>
                  <a:txBody>
                    <a:bodyPr/>
                    <a:lstStyle/>
                    <a:p>
                      <a:pPr algn="r" fontAlgn="ctr">
                        <a:lnSpc>
                          <a:spcPct val="150000"/>
                        </a:lnSpc>
                      </a:pP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S-Core Dream 3 Light" panose="020B0303030302020204" pitchFamily="34" charset="-127"/>
                          <a:ea typeface="S-Core Dream 3 Light" panose="020B0303030302020204" pitchFamily="34" charset="-127"/>
                        </a:rPr>
                        <a:t>-0.891</a:t>
                      </a:r>
                      <a:endParaRPr lang="en-US" altLang="ko-KR" sz="1400" kern="1200" dirty="0">
                        <a:solidFill>
                          <a:schemeClr val="tx1"/>
                        </a:solidFill>
                        <a:latin typeface="S-Core Dream 3 Light" panose="020B0303030302020204" pitchFamily="34" charset="-127"/>
                        <a:ea typeface="S-Core Dream 3 Light" panose="020B0303030302020204" pitchFamily="34" charset="-127"/>
                        <a:cs typeface="+mj-cs"/>
                      </a:endParaRPr>
                    </a:p>
                  </a:txBody>
                  <a:tcPr marL="12249" marR="12249" marT="8366" marB="0" anchor="ctr"/>
                </a:tc>
                <a:tc>
                  <a:txBody>
                    <a:bodyPr/>
                    <a:lstStyle/>
                    <a:p>
                      <a:pPr algn="r" fontAlgn="ctr">
                        <a:lnSpc>
                          <a:spcPct val="150000"/>
                        </a:lnSpc>
                      </a:pP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S-Core Dream 3 Light" panose="020B0303030302020204" pitchFamily="34" charset="-127"/>
                          <a:ea typeface="S-Core Dream 3 Light" panose="020B0303030302020204" pitchFamily="34" charset="-127"/>
                        </a:rPr>
                        <a:t>0.8222</a:t>
                      </a:r>
                      <a:endParaRPr lang="en-US" altLang="ko-KR" sz="1400" kern="1200" dirty="0">
                        <a:solidFill>
                          <a:schemeClr val="tx1"/>
                        </a:solidFill>
                        <a:latin typeface="S-Core Dream 3 Light" panose="020B0303030302020204" pitchFamily="34" charset="-127"/>
                        <a:ea typeface="S-Core Dream 3 Light" panose="020B0303030302020204" pitchFamily="34" charset="-127"/>
                        <a:cs typeface="+mj-cs"/>
                      </a:endParaRPr>
                    </a:p>
                  </a:txBody>
                  <a:tcPr marL="12249" marR="12249" marT="8366" marB="0" anchor="ctr"/>
                </a:tc>
                <a:tc>
                  <a:txBody>
                    <a:bodyPr/>
                    <a:lstStyle/>
                    <a:p>
                      <a:pPr algn="r" fontAlgn="ctr">
                        <a:lnSpc>
                          <a:spcPct val="150000"/>
                        </a:lnSpc>
                      </a:pP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S-Core Dream 3 Light" panose="020B0303030302020204" pitchFamily="34" charset="-127"/>
                          <a:ea typeface="S-Core Dream 3 Light" panose="020B0303030302020204" pitchFamily="34" charset="-127"/>
                        </a:rPr>
                        <a:t>1.7819</a:t>
                      </a:r>
                      <a:endParaRPr lang="en-US" altLang="ko-KR" sz="1400" kern="1200" dirty="0">
                        <a:solidFill>
                          <a:schemeClr val="tx1"/>
                        </a:solidFill>
                        <a:latin typeface="S-Core Dream 3 Light" panose="020B0303030302020204" pitchFamily="34" charset="-127"/>
                        <a:ea typeface="S-Core Dream 3 Light" panose="020B0303030302020204" pitchFamily="34" charset="-127"/>
                        <a:cs typeface="+mj-cs"/>
                      </a:endParaRPr>
                    </a:p>
                  </a:txBody>
                  <a:tcPr marL="12249" marR="12249" marT="8366" marB="0" anchor="ctr"/>
                </a:tc>
                <a:extLst>
                  <a:ext uri="{0D108BD9-81ED-4DB2-BD59-A6C34878D82A}">
                    <a16:rowId xmlns:a16="http://schemas.microsoft.com/office/drawing/2014/main" val="2613841947"/>
                  </a:ext>
                </a:extLst>
              </a:tr>
              <a:tr h="240571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S-Core Dream 3 Light" panose="020B0303030302020204" pitchFamily="34" charset="-127"/>
                          <a:ea typeface="S-Core Dream 3 Light" panose="020B0303030302020204" pitchFamily="34" charset="-127"/>
                        </a:rPr>
                        <a:t>12</a:t>
                      </a:r>
                      <a:endParaRPr lang="en-US" altLang="ko-KR" sz="1400" kern="1200" dirty="0">
                        <a:solidFill>
                          <a:schemeClr val="tx1"/>
                        </a:solidFill>
                        <a:latin typeface="S-Core Dream 3 Light" panose="020B0303030302020204" pitchFamily="34" charset="-127"/>
                        <a:ea typeface="S-Core Dream 3 Light" panose="020B0303030302020204" pitchFamily="34" charset="-127"/>
                        <a:cs typeface="+mj-cs"/>
                      </a:endParaRPr>
                    </a:p>
                  </a:txBody>
                  <a:tcPr marL="9203" marR="9203" marT="6285" marB="0" anchor="ctr"/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400" b="1" kern="1200" dirty="0">
                          <a:solidFill>
                            <a:schemeClr val="tx1"/>
                          </a:solidFill>
                          <a:latin typeface="S-Core Dream 3 Light" panose="020B0303030302020204" pitchFamily="34" charset="-127"/>
                          <a:ea typeface="S-Core Dream 3 Light" panose="020B0303030302020204" pitchFamily="34" charset="-127"/>
                        </a:rPr>
                        <a:t>경사도</a:t>
                      </a:r>
                      <a:r>
                        <a:rPr lang="en-US" altLang="ko-KR" sz="1400" b="1" kern="1200" dirty="0">
                          <a:solidFill>
                            <a:schemeClr val="tx1"/>
                          </a:solidFill>
                          <a:latin typeface="S-Core Dream 3 Light" panose="020B0303030302020204" pitchFamily="34" charset="-127"/>
                          <a:ea typeface="S-Core Dream 3 Light" panose="020B0303030302020204" pitchFamily="34" charset="-127"/>
                        </a:rPr>
                        <a:t>(0-2%)</a:t>
                      </a:r>
                      <a:endParaRPr lang="en-US" sz="1400" b="1" kern="1200" dirty="0">
                        <a:solidFill>
                          <a:schemeClr val="tx1"/>
                        </a:solidFill>
                        <a:latin typeface="S-Core Dream 3 Light" panose="020B0303030302020204" pitchFamily="34" charset="-127"/>
                        <a:ea typeface="S-Core Dream 3 Light" panose="020B0303030302020204" pitchFamily="34" charset="-127"/>
                        <a:cs typeface="+mj-cs"/>
                      </a:endParaRPr>
                    </a:p>
                  </a:txBody>
                  <a:tcPr marL="9203" marR="9203" marT="6285" marB="0" anchor="ctr"/>
                </a:tc>
                <a:tc>
                  <a:txBody>
                    <a:bodyPr/>
                    <a:lstStyle/>
                    <a:p>
                      <a:pPr algn="r" fontAlgn="ctr">
                        <a:lnSpc>
                          <a:spcPct val="150000"/>
                        </a:lnSpc>
                      </a:pP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S-Core Dream 3 Light" panose="020B0303030302020204" pitchFamily="34" charset="-127"/>
                          <a:ea typeface="S-Core Dream 3 Light" panose="020B0303030302020204" pitchFamily="34" charset="-127"/>
                        </a:rPr>
                        <a:t>-0.569</a:t>
                      </a:r>
                      <a:endParaRPr lang="en-US" altLang="ko-KR" sz="1400" kern="1200" dirty="0">
                        <a:solidFill>
                          <a:schemeClr val="tx1"/>
                        </a:solidFill>
                        <a:latin typeface="S-Core Dream 3 Light" panose="020B0303030302020204" pitchFamily="34" charset="-127"/>
                        <a:ea typeface="S-Core Dream 3 Light" panose="020B0303030302020204" pitchFamily="34" charset="-127"/>
                        <a:cs typeface="+mj-cs"/>
                      </a:endParaRPr>
                    </a:p>
                  </a:txBody>
                  <a:tcPr marL="12249" marR="12249" marT="8366" marB="0" anchor="ctr"/>
                </a:tc>
                <a:tc>
                  <a:txBody>
                    <a:bodyPr/>
                    <a:lstStyle/>
                    <a:p>
                      <a:pPr algn="r" fontAlgn="ctr">
                        <a:lnSpc>
                          <a:spcPct val="150000"/>
                        </a:lnSpc>
                      </a:pP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S-Core Dream 3 Light" panose="020B0303030302020204" pitchFamily="34" charset="-127"/>
                          <a:ea typeface="S-Core Dream 3 Light" panose="020B0303030302020204" pitchFamily="34" charset="-127"/>
                        </a:rPr>
                        <a:t>-0.2167</a:t>
                      </a:r>
                      <a:endParaRPr lang="en-US" altLang="ko-KR" sz="1400" kern="1200" dirty="0">
                        <a:solidFill>
                          <a:schemeClr val="tx1"/>
                        </a:solidFill>
                        <a:latin typeface="S-Core Dream 3 Light" panose="020B0303030302020204" pitchFamily="34" charset="-127"/>
                        <a:ea typeface="S-Core Dream 3 Light" panose="020B0303030302020204" pitchFamily="34" charset="-127"/>
                        <a:cs typeface="+mj-cs"/>
                      </a:endParaRPr>
                    </a:p>
                  </a:txBody>
                  <a:tcPr marL="12249" marR="12249" marT="8366" marB="0" anchor="ctr"/>
                </a:tc>
                <a:tc>
                  <a:txBody>
                    <a:bodyPr/>
                    <a:lstStyle/>
                    <a:p>
                      <a:pPr algn="r" fontAlgn="ctr">
                        <a:lnSpc>
                          <a:spcPct val="150000"/>
                        </a:lnSpc>
                      </a:pP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S-Core Dream 3 Light" panose="020B0303030302020204" pitchFamily="34" charset="-127"/>
                          <a:ea typeface="S-Core Dream 3 Light" panose="020B0303030302020204" pitchFamily="34" charset="-127"/>
                        </a:rPr>
                        <a:t>0.7857</a:t>
                      </a:r>
                      <a:endParaRPr lang="en-US" altLang="ko-KR" sz="1400" kern="1200" dirty="0">
                        <a:solidFill>
                          <a:schemeClr val="tx1"/>
                        </a:solidFill>
                        <a:latin typeface="S-Core Dream 3 Light" panose="020B0303030302020204" pitchFamily="34" charset="-127"/>
                        <a:ea typeface="S-Core Dream 3 Light" panose="020B0303030302020204" pitchFamily="34" charset="-127"/>
                        <a:cs typeface="+mj-cs"/>
                      </a:endParaRPr>
                    </a:p>
                  </a:txBody>
                  <a:tcPr marL="12249" marR="12249" marT="8366" marB="0" anchor="ctr"/>
                </a:tc>
                <a:tc>
                  <a:txBody>
                    <a:bodyPr/>
                    <a:lstStyle/>
                    <a:p>
                      <a:pPr algn="r" fontAlgn="ctr">
                        <a:lnSpc>
                          <a:spcPct val="150000"/>
                        </a:lnSpc>
                      </a:pP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S-Core Dream 3 Light" panose="020B0303030302020204" pitchFamily="34" charset="-127"/>
                          <a:ea typeface="S-Core Dream 3 Light" panose="020B0303030302020204" pitchFamily="34" charset="-127"/>
                        </a:rPr>
                        <a:t>1.5715</a:t>
                      </a:r>
                      <a:endParaRPr lang="en-US" altLang="ko-KR" sz="1400" kern="1200" dirty="0">
                        <a:solidFill>
                          <a:schemeClr val="tx1"/>
                        </a:solidFill>
                        <a:latin typeface="S-Core Dream 3 Light" panose="020B0303030302020204" pitchFamily="34" charset="-127"/>
                        <a:ea typeface="S-Core Dream 3 Light" panose="020B0303030302020204" pitchFamily="34" charset="-127"/>
                        <a:cs typeface="+mj-cs"/>
                      </a:endParaRPr>
                    </a:p>
                  </a:txBody>
                  <a:tcPr marL="12249" marR="12249" marT="8366" marB="0" anchor="ctr"/>
                </a:tc>
                <a:extLst>
                  <a:ext uri="{0D108BD9-81ED-4DB2-BD59-A6C34878D82A}">
                    <a16:rowId xmlns:a16="http://schemas.microsoft.com/office/drawing/2014/main" val="1497274016"/>
                  </a:ext>
                </a:extLst>
              </a:tr>
              <a:tr h="240571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S-Core Dream 3 Light" panose="020B0303030302020204" pitchFamily="34" charset="-127"/>
                          <a:ea typeface="S-Core Dream 3 Light" panose="020B0303030302020204" pitchFamily="34" charset="-127"/>
                        </a:rPr>
                        <a:t>13</a:t>
                      </a:r>
                      <a:endParaRPr lang="en-US" altLang="ko-KR" sz="1400" kern="1200" dirty="0">
                        <a:solidFill>
                          <a:schemeClr val="tx1"/>
                        </a:solidFill>
                        <a:latin typeface="S-Core Dream 3 Light" panose="020B0303030302020204" pitchFamily="34" charset="-127"/>
                        <a:ea typeface="S-Core Dream 3 Light" panose="020B0303030302020204" pitchFamily="34" charset="-127"/>
                        <a:cs typeface="+mj-cs"/>
                      </a:endParaRPr>
                    </a:p>
                  </a:txBody>
                  <a:tcPr marL="9203" marR="9203" marT="6285" marB="0" anchor="ctr"/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400" b="1" kern="1200" dirty="0">
                          <a:solidFill>
                            <a:schemeClr val="tx1"/>
                          </a:solidFill>
                          <a:latin typeface="S-Core Dream 3 Light" panose="020B0303030302020204" pitchFamily="34" charset="-127"/>
                          <a:ea typeface="S-Core Dream 3 Light" panose="020B0303030302020204" pitchFamily="34" charset="-127"/>
                        </a:rPr>
                        <a:t>지하철 역세권</a:t>
                      </a:r>
                      <a:endParaRPr lang="en-US" sz="1400" b="1" kern="1200" dirty="0">
                        <a:solidFill>
                          <a:schemeClr val="tx1"/>
                        </a:solidFill>
                        <a:latin typeface="S-Core Dream 3 Light" panose="020B0303030302020204" pitchFamily="34" charset="-127"/>
                        <a:ea typeface="S-Core Dream 3 Light" panose="020B0303030302020204" pitchFamily="34" charset="-127"/>
                        <a:cs typeface="+mj-cs"/>
                      </a:endParaRPr>
                    </a:p>
                  </a:txBody>
                  <a:tcPr marL="9203" marR="9203" marT="6285" marB="0" anchor="ctr"/>
                </a:tc>
                <a:tc>
                  <a:txBody>
                    <a:bodyPr/>
                    <a:lstStyle/>
                    <a:p>
                      <a:pPr algn="r" fontAlgn="ctr">
                        <a:lnSpc>
                          <a:spcPct val="150000"/>
                        </a:lnSpc>
                      </a:pP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S-Core Dream 3 Light" panose="020B0303030302020204" pitchFamily="34" charset="-127"/>
                          <a:ea typeface="S-Core Dream 3 Light" panose="020B0303030302020204" pitchFamily="34" charset="-127"/>
                        </a:rPr>
                        <a:t>-0.6191</a:t>
                      </a:r>
                      <a:endParaRPr lang="en-US" altLang="ko-KR" sz="1400" kern="1200" dirty="0">
                        <a:solidFill>
                          <a:schemeClr val="tx1"/>
                        </a:solidFill>
                        <a:latin typeface="S-Core Dream 3 Light" panose="020B0303030302020204" pitchFamily="34" charset="-127"/>
                        <a:ea typeface="S-Core Dream 3 Light" panose="020B0303030302020204" pitchFamily="34" charset="-127"/>
                        <a:cs typeface="+mj-cs"/>
                      </a:endParaRPr>
                    </a:p>
                  </a:txBody>
                  <a:tcPr marL="12249" marR="12249" marT="8366" marB="0" anchor="ctr"/>
                </a:tc>
                <a:tc>
                  <a:txBody>
                    <a:bodyPr/>
                    <a:lstStyle/>
                    <a:p>
                      <a:pPr algn="r" fontAlgn="ctr">
                        <a:lnSpc>
                          <a:spcPct val="150000"/>
                        </a:lnSpc>
                      </a:pP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S-Core Dream 3 Light" panose="020B0303030302020204" pitchFamily="34" charset="-127"/>
                          <a:ea typeface="S-Core Dream 3 Light" panose="020B0303030302020204" pitchFamily="34" charset="-127"/>
                        </a:rPr>
                        <a:t>-0.0793</a:t>
                      </a:r>
                      <a:endParaRPr lang="en-US" altLang="ko-KR" sz="1400" kern="1200" dirty="0">
                        <a:solidFill>
                          <a:schemeClr val="tx1"/>
                        </a:solidFill>
                        <a:latin typeface="S-Core Dream 3 Light" panose="020B0303030302020204" pitchFamily="34" charset="-127"/>
                        <a:ea typeface="S-Core Dream 3 Light" panose="020B0303030302020204" pitchFamily="34" charset="-127"/>
                        <a:cs typeface="+mj-cs"/>
                      </a:endParaRPr>
                    </a:p>
                  </a:txBody>
                  <a:tcPr marL="12249" marR="12249" marT="8366" marB="0" anchor="ctr"/>
                </a:tc>
                <a:tc>
                  <a:txBody>
                    <a:bodyPr/>
                    <a:lstStyle/>
                    <a:p>
                      <a:pPr algn="r" fontAlgn="ctr">
                        <a:lnSpc>
                          <a:spcPct val="150000"/>
                        </a:lnSpc>
                      </a:pP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S-Core Dream 3 Light" panose="020B0303030302020204" pitchFamily="34" charset="-127"/>
                          <a:ea typeface="S-Core Dream 3 Light" panose="020B0303030302020204" pitchFamily="34" charset="-127"/>
                        </a:rPr>
                        <a:t>0.6983</a:t>
                      </a:r>
                      <a:endParaRPr lang="en-US" altLang="ko-KR" sz="1400" kern="1200" dirty="0">
                        <a:solidFill>
                          <a:schemeClr val="tx1"/>
                        </a:solidFill>
                        <a:latin typeface="S-Core Dream 3 Light" panose="020B0303030302020204" pitchFamily="34" charset="-127"/>
                        <a:ea typeface="S-Core Dream 3 Light" panose="020B0303030302020204" pitchFamily="34" charset="-127"/>
                        <a:cs typeface="+mj-cs"/>
                      </a:endParaRPr>
                    </a:p>
                  </a:txBody>
                  <a:tcPr marL="12249" marR="12249" marT="8366" marB="0" anchor="ctr"/>
                </a:tc>
                <a:tc>
                  <a:txBody>
                    <a:bodyPr/>
                    <a:lstStyle/>
                    <a:p>
                      <a:pPr algn="r" fontAlgn="ctr">
                        <a:lnSpc>
                          <a:spcPct val="150000"/>
                        </a:lnSpc>
                      </a:pP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S-Core Dream 3 Light" panose="020B0303030302020204" pitchFamily="34" charset="-127"/>
                          <a:ea typeface="S-Core Dream 3 Light" panose="020B0303030302020204" pitchFamily="34" charset="-127"/>
                        </a:rPr>
                        <a:t>1.3966</a:t>
                      </a:r>
                      <a:endParaRPr lang="en-US" altLang="ko-KR" sz="1400" kern="1200" dirty="0">
                        <a:solidFill>
                          <a:schemeClr val="tx1"/>
                        </a:solidFill>
                        <a:latin typeface="S-Core Dream 3 Light" panose="020B0303030302020204" pitchFamily="34" charset="-127"/>
                        <a:ea typeface="S-Core Dream 3 Light" panose="020B0303030302020204" pitchFamily="34" charset="-127"/>
                        <a:cs typeface="+mj-cs"/>
                      </a:endParaRPr>
                    </a:p>
                  </a:txBody>
                  <a:tcPr marL="12249" marR="12249" marT="8366" marB="0" anchor="ctr"/>
                </a:tc>
                <a:extLst>
                  <a:ext uri="{0D108BD9-81ED-4DB2-BD59-A6C34878D82A}">
                    <a16:rowId xmlns:a16="http://schemas.microsoft.com/office/drawing/2014/main" val="829567986"/>
                  </a:ext>
                </a:extLst>
              </a:tr>
              <a:tr h="240571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S-Core Dream 3 Light" panose="020B0303030302020204" pitchFamily="34" charset="-127"/>
                          <a:ea typeface="S-Core Dream 3 Light" panose="020B0303030302020204" pitchFamily="34" charset="-127"/>
                        </a:rPr>
                        <a:t>14</a:t>
                      </a:r>
                      <a:endParaRPr lang="en-US" altLang="ko-KR" sz="1400" kern="1200" dirty="0">
                        <a:solidFill>
                          <a:schemeClr val="tx1"/>
                        </a:solidFill>
                        <a:latin typeface="S-Core Dream 3 Light" panose="020B0303030302020204" pitchFamily="34" charset="-127"/>
                        <a:ea typeface="S-Core Dream 3 Light" panose="020B0303030302020204" pitchFamily="34" charset="-127"/>
                        <a:cs typeface="+mj-cs"/>
                      </a:endParaRPr>
                    </a:p>
                  </a:txBody>
                  <a:tcPr marL="9203" marR="9203" marT="6285" marB="0" anchor="ctr"/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400" b="1" kern="1200" dirty="0">
                          <a:solidFill>
                            <a:schemeClr val="tx1"/>
                          </a:solidFill>
                          <a:latin typeface="S-Core Dream 3 Light" panose="020B0303030302020204" pitchFamily="34" charset="-127"/>
                          <a:ea typeface="S-Core Dream 3 Light" panose="020B0303030302020204" pitchFamily="34" charset="-127"/>
                        </a:rPr>
                        <a:t>가로수 개수 </a:t>
                      </a:r>
                      <a:endParaRPr lang="en-US" sz="1400" b="1" kern="1200" dirty="0">
                        <a:solidFill>
                          <a:schemeClr val="tx1"/>
                        </a:solidFill>
                        <a:latin typeface="S-Core Dream 3 Light" panose="020B0303030302020204" pitchFamily="34" charset="-127"/>
                        <a:ea typeface="S-Core Dream 3 Light" panose="020B0303030302020204" pitchFamily="34" charset="-127"/>
                        <a:cs typeface="+mj-cs"/>
                      </a:endParaRPr>
                    </a:p>
                  </a:txBody>
                  <a:tcPr marL="9203" marR="9203" marT="6285" marB="0" anchor="ctr"/>
                </a:tc>
                <a:tc>
                  <a:txBody>
                    <a:bodyPr/>
                    <a:lstStyle/>
                    <a:p>
                      <a:pPr algn="r" fontAlgn="ctr">
                        <a:lnSpc>
                          <a:spcPct val="150000"/>
                        </a:lnSpc>
                      </a:pP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S-Core Dream 3 Light" panose="020B0303030302020204" pitchFamily="34" charset="-127"/>
                          <a:ea typeface="S-Core Dream 3 Light" panose="020B0303030302020204" pitchFamily="34" charset="-127"/>
                        </a:rPr>
                        <a:t>-0.66</a:t>
                      </a:r>
                      <a:endParaRPr lang="en-US" altLang="ko-KR" sz="1400" kern="1200" dirty="0">
                        <a:solidFill>
                          <a:schemeClr val="tx1"/>
                        </a:solidFill>
                        <a:latin typeface="S-Core Dream 3 Light" panose="020B0303030302020204" pitchFamily="34" charset="-127"/>
                        <a:ea typeface="S-Core Dream 3 Light" panose="020B0303030302020204" pitchFamily="34" charset="-127"/>
                        <a:cs typeface="+mj-cs"/>
                      </a:endParaRPr>
                    </a:p>
                  </a:txBody>
                  <a:tcPr marL="12249" marR="12249" marT="8366" marB="0" anchor="ctr"/>
                </a:tc>
                <a:tc>
                  <a:txBody>
                    <a:bodyPr/>
                    <a:lstStyle/>
                    <a:p>
                      <a:pPr algn="r" fontAlgn="ctr">
                        <a:lnSpc>
                          <a:spcPct val="150000"/>
                        </a:lnSpc>
                      </a:pP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S-Core Dream 3 Light" panose="020B0303030302020204" pitchFamily="34" charset="-127"/>
                          <a:ea typeface="S-Core Dream 3 Light" panose="020B0303030302020204" pitchFamily="34" charset="-127"/>
                        </a:rPr>
                        <a:t>0.3401</a:t>
                      </a:r>
                      <a:endParaRPr lang="en-US" altLang="ko-KR" sz="1400" kern="1200" dirty="0">
                        <a:solidFill>
                          <a:schemeClr val="tx1"/>
                        </a:solidFill>
                        <a:latin typeface="S-Core Dream 3 Light" panose="020B0303030302020204" pitchFamily="34" charset="-127"/>
                        <a:ea typeface="S-Core Dream 3 Light" panose="020B0303030302020204" pitchFamily="34" charset="-127"/>
                        <a:cs typeface="+mj-cs"/>
                      </a:endParaRPr>
                    </a:p>
                  </a:txBody>
                  <a:tcPr marL="12249" marR="12249" marT="8366" marB="0" anchor="ctr"/>
                </a:tc>
                <a:tc>
                  <a:txBody>
                    <a:bodyPr/>
                    <a:lstStyle/>
                    <a:p>
                      <a:pPr algn="r" fontAlgn="ctr">
                        <a:lnSpc>
                          <a:spcPct val="150000"/>
                        </a:lnSpc>
                      </a:pP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S-Core Dream 3 Light" panose="020B0303030302020204" pitchFamily="34" charset="-127"/>
                          <a:ea typeface="S-Core Dream 3 Light" panose="020B0303030302020204" pitchFamily="34" charset="-127"/>
                        </a:rPr>
                        <a:t>0.32</a:t>
                      </a:r>
                      <a:endParaRPr lang="en-US" altLang="ko-KR" sz="1400" kern="1200" dirty="0">
                        <a:solidFill>
                          <a:schemeClr val="tx1"/>
                        </a:solidFill>
                        <a:latin typeface="S-Core Dream 3 Light" panose="020B0303030302020204" pitchFamily="34" charset="-127"/>
                        <a:ea typeface="S-Core Dream 3 Light" panose="020B0303030302020204" pitchFamily="34" charset="-127"/>
                        <a:cs typeface="+mj-cs"/>
                      </a:endParaRPr>
                    </a:p>
                  </a:txBody>
                  <a:tcPr marL="12249" marR="12249" marT="8366" marB="0" anchor="ctr"/>
                </a:tc>
                <a:tc>
                  <a:txBody>
                    <a:bodyPr/>
                    <a:lstStyle/>
                    <a:p>
                      <a:pPr algn="r" fontAlgn="ctr">
                        <a:lnSpc>
                          <a:spcPct val="150000"/>
                        </a:lnSpc>
                      </a:pP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S-Core Dream 3 Light" panose="020B0303030302020204" pitchFamily="34" charset="-127"/>
                          <a:ea typeface="S-Core Dream 3 Light" panose="020B0303030302020204" pitchFamily="34" charset="-127"/>
                        </a:rPr>
                        <a:t>1.3201</a:t>
                      </a:r>
                      <a:endParaRPr lang="en-US" altLang="ko-KR" sz="1400" kern="1200" dirty="0">
                        <a:solidFill>
                          <a:schemeClr val="tx1"/>
                        </a:solidFill>
                        <a:latin typeface="S-Core Dream 3 Light" panose="020B0303030302020204" pitchFamily="34" charset="-127"/>
                        <a:ea typeface="S-Core Dream 3 Light" panose="020B0303030302020204" pitchFamily="34" charset="-127"/>
                        <a:cs typeface="+mj-cs"/>
                      </a:endParaRPr>
                    </a:p>
                  </a:txBody>
                  <a:tcPr marL="12249" marR="12249" marT="8366" marB="0" anchor="ctr"/>
                </a:tc>
                <a:extLst>
                  <a:ext uri="{0D108BD9-81ED-4DB2-BD59-A6C34878D82A}">
                    <a16:rowId xmlns:a16="http://schemas.microsoft.com/office/drawing/2014/main" val="560320468"/>
                  </a:ext>
                </a:extLst>
              </a:tr>
              <a:tr h="240571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S-Core Dream 3 Light" panose="020B0303030302020204" pitchFamily="34" charset="-127"/>
                          <a:ea typeface="S-Core Dream 3 Light" panose="020B0303030302020204" pitchFamily="34" charset="-127"/>
                        </a:rPr>
                        <a:t>15</a:t>
                      </a:r>
                      <a:endParaRPr lang="en-US" altLang="ko-KR" sz="1400" kern="1200" dirty="0">
                        <a:solidFill>
                          <a:schemeClr val="tx1"/>
                        </a:solidFill>
                        <a:latin typeface="S-Core Dream 3 Light" panose="020B0303030302020204" pitchFamily="34" charset="-127"/>
                        <a:ea typeface="S-Core Dream 3 Light" panose="020B0303030302020204" pitchFamily="34" charset="-127"/>
                        <a:cs typeface="+mj-cs"/>
                      </a:endParaRPr>
                    </a:p>
                  </a:txBody>
                  <a:tcPr marL="9203" marR="9203" marT="6285" marB="0" anchor="ctr"/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400" b="1" kern="1200" dirty="0">
                          <a:solidFill>
                            <a:schemeClr val="tx1"/>
                          </a:solidFill>
                          <a:latin typeface="S-Core Dream 3 Light" panose="020B0303030302020204" pitchFamily="34" charset="-127"/>
                          <a:ea typeface="S-Core Dream 3 Light" panose="020B0303030302020204" pitchFamily="34" charset="-127"/>
                        </a:rPr>
                        <a:t>교차로형태</a:t>
                      </a:r>
                      <a:endParaRPr lang="en-US" sz="1400" b="1" kern="1200" dirty="0">
                        <a:solidFill>
                          <a:schemeClr val="tx1"/>
                        </a:solidFill>
                        <a:latin typeface="S-Core Dream 3 Light" panose="020B0303030302020204" pitchFamily="34" charset="-127"/>
                        <a:ea typeface="S-Core Dream 3 Light" panose="020B0303030302020204" pitchFamily="34" charset="-127"/>
                        <a:cs typeface="+mj-cs"/>
                      </a:endParaRPr>
                    </a:p>
                  </a:txBody>
                  <a:tcPr marL="9203" marR="9203" marT="6285" marB="0" anchor="ctr"/>
                </a:tc>
                <a:tc>
                  <a:txBody>
                    <a:bodyPr/>
                    <a:lstStyle/>
                    <a:p>
                      <a:pPr algn="r" fontAlgn="ctr">
                        <a:lnSpc>
                          <a:spcPct val="150000"/>
                        </a:lnSpc>
                      </a:pP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S-Core Dream 3 Light" panose="020B0303030302020204" pitchFamily="34" charset="-127"/>
                          <a:ea typeface="S-Core Dream 3 Light" panose="020B0303030302020204" pitchFamily="34" charset="-127"/>
                        </a:rPr>
                        <a:t>-0.3834</a:t>
                      </a:r>
                      <a:endParaRPr lang="en-US" altLang="ko-KR" sz="1400" kern="1200" dirty="0">
                        <a:solidFill>
                          <a:schemeClr val="tx1"/>
                        </a:solidFill>
                        <a:latin typeface="S-Core Dream 3 Light" panose="020B0303030302020204" pitchFamily="34" charset="-127"/>
                        <a:ea typeface="S-Core Dream 3 Light" panose="020B0303030302020204" pitchFamily="34" charset="-127"/>
                        <a:cs typeface="+mj-cs"/>
                      </a:endParaRPr>
                    </a:p>
                  </a:txBody>
                  <a:tcPr marL="12249" marR="12249" marT="8366" marB="0" anchor="ctr"/>
                </a:tc>
                <a:tc>
                  <a:txBody>
                    <a:bodyPr/>
                    <a:lstStyle/>
                    <a:p>
                      <a:pPr algn="r" fontAlgn="ctr">
                        <a:lnSpc>
                          <a:spcPct val="150000"/>
                        </a:lnSpc>
                      </a:pP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S-Core Dream 3 Light" panose="020B0303030302020204" pitchFamily="34" charset="-127"/>
                          <a:ea typeface="S-Core Dream 3 Light" panose="020B0303030302020204" pitchFamily="34" charset="-127"/>
                        </a:rPr>
                        <a:t>-0.1316</a:t>
                      </a:r>
                      <a:endParaRPr lang="en-US" altLang="ko-KR" sz="1400" kern="1200" dirty="0">
                        <a:solidFill>
                          <a:schemeClr val="tx1"/>
                        </a:solidFill>
                        <a:latin typeface="S-Core Dream 3 Light" panose="020B0303030302020204" pitchFamily="34" charset="-127"/>
                        <a:ea typeface="S-Core Dream 3 Light" panose="020B0303030302020204" pitchFamily="34" charset="-127"/>
                        <a:cs typeface="+mj-cs"/>
                      </a:endParaRPr>
                    </a:p>
                  </a:txBody>
                  <a:tcPr marL="12249" marR="12249" marT="8366" marB="0" anchor="ctr"/>
                </a:tc>
                <a:tc>
                  <a:txBody>
                    <a:bodyPr/>
                    <a:lstStyle/>
                    <a:p>
                      <a:pPr algn="r" fontAlgn="ctr">
                        <a:lnSpc>
                          <a:spcPct val="150000"/>
                        </a:lnSpc>
                      </a:pP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S-Core Dream 3 Light" panose="020B0303030302020204" pitchFamily="34" charset="-127"/>
                          <a:ea typeface="S-Core Dream 3 Light" panose="020B0303030302020204" pitchFamily="34" charset="-127"/>
                        </a:rPr>
                        <a:t>0.515</a:t>
                      </a:r>
                      <a:endParaRPr lang="en-US" altLang="ko-KR" sz="1400" kern="1200" dirty="0">
                        <a:solidFill>
                          <a:schemeClr val="tx1"/>
                        </a:solidFill>
                        <a:latin typeface="S-Core Dream 3 Light" panose="020B0303030302020204" pitchFamily="34" charset="-127"/>
                        <a:ea typeface="S-Core Dream 3 Light" panose="020B0303030302020204" pitchFamily="34" charset="-127"/>
                        <a:cs typeface="+mj-cs"/>
                      </a:endParaRPr>
                    </a:p>
                  </a:txBody>
                  <a:tcPr marL="12249" marR="12249" marT="8366" marB="0" anchor="ctr"/>
                </a:tc>
                <a:tc>
                  <a:txBody>
                    <a:bodyPr/>
                    <a:lstStyle/>
                    <a:p>
                      <a:pPr algn="r" fontAlgn="ctr">
                        <a:lnSpc>
                          <a:spcPct val="150000"/>
                        </a:lnSpc>
                      </a:pP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S-Core Dream 3 Light" panose="020B0303030302020204" pitchFamily="34" charset="-127"/>
                          <a:ea typeface="S-Core Dream 3 Light" panose="020B0303030302020204" pitchFamily="34" charset="-127"/>
                        </a:rPr>
                        <a:t>1.0301</a:t>
                      </a:r>
                      <a:endParaRPr lang="en-US" altLang="ko-KR" sz="1400" kern="1200" dirty="0">
                        <a:solidFill>
                          <a:schemeClr val="tx1"/>
                        </a:solidFill>
                        <a:latin typeface="S-Core Dream 3 Light" panose="020B0303030302020204" pitchFamily="34" charset="-127"/>
                        <a:ea typeface="S-Core Dream 3 Light" panose="020B0303030302020204" pitchFamily="34" charset="-127"/>
                        <a:cs typeface="+mj-cs"/>
                      </a:endParaRPr>
                    </a:p>
                  </a:txBody>
                  <a:tcPr marL="12249" marR="12249" marT="8366" marB="0" anchor="ctr"/>
                </a:tc>
                <a:extLst>
                  <a:ext uri="{0D108BD9-81ED-4DB2-BD59-A6C34878D82A}">
                    <a16:rowId xmlns:a16="http://schemas.microsoft.com/office/drawing/2014/main" val="2388876049"/>
                  </a:ext>
                </a:extLst>
              </a:tr>
              <a:tr h="240571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S-Core Dream 3 Light" panose="020B0303030302020204" pitchFamily="34" charset="-127"/>
                          <a:ea typeface="S-Core Dream 3 Light" panose="020B0303030302020204" pitchFamily="34" charset="-127"/>
                        </a:rPr>
                        <a:t>16</a:t>
                      </a:r>
                      <a:endParaRPr lang="en-US" altLang="ko-KR" sz="1400" kern="1200" dirty="0">
                        <a:solidFill>
                          <a:schemeClr val="tx1"/>
                        </a:solidFill>
                        <a:latin typeface="S-Core Dream 3 Light" panose="020B0303030302020204" pitchFamily="34" charset="-127"/>
                        <a:ea typeface="S-Core Dream 3 Light" panose="020B0303030302020204" pitchFamily="34" charset="-127"/>
                        <a:cs typeface="+mj-cs"/>
                      </a:endParaRPr>
                    </a:p>
                  </a:txBody>
                  <a:tcPr marL="9203" marR="9203" marT="6285" marB="0" anchor="ctr"/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400" b="1" kern="1200" dirty="0">
                          <a:solidFill>
                            <a:schemeClr val="tx1"/>
                          </a:solidFill>
                          <a:latin typeface="S-Core Dream 3 Light" panose="020B0303030302020204" pitchFamily="34" charset="-127"/>
                          <a:ea typeface="S-Core Dream 3 Light" panose="020B0303030302020204" pitchFamily="34" charset="-127"/>
                        </a:rPr>
                        <a:t>야간</a:t>
                      </a:r>
                      <a:endParaRPr lang="en-US" sz="1400" b="1" kern="1200" dirty="0">
                        <a:solidFill>
                          <a:schemeClr val="tx1"/>
                        </a:solidFill>
                        <a:latin typeface="S-Core Dream 3 Light" panose="020B0303030302020204" pitchFamily="34" charset="-127"/>
                        <a:ea typeface="S-Core Dream 3 Light" panose="020B0303030302020204" pitchFamily="34" charset="-127"/>
                        <a:cs typeface="+mj-cs"/>
                      </a:endParaRPr>
                    </a:p>
                  </a:txBody>
                  <a:tcPr marL="9203" marR="9203" marT="6285" marB="0" anchor="ctr"/>
                </a:tc>
                <a:tc>
                  <a:txBody>
                    <a:bodyPr/>
                    <a:lstStyle/>
                    <a:p>
                      <a:pPr algn="r" fontAlgn="ctr">
                        <a:lnSpc>
                          <a:spcPct val="150000"/>
                        </a:lnSpc>
                      </a:pP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S-Core Dream 3 Light" panose="020B0303030302020204" pitchFamily="34" charset="-127"/>
                          <a:ea typeface="S-Core Dream 3 Light" panose="020B0303030302020204" pitchFamily="34" charset="-127"/>
                        </a:rPr>
                        <a:t>-0.4753</a:t>
                      </a:r>
                      <a:endParaRPr lang="en-US" altLang="ko-KR" sz="1400" kern="1200" dirty="0">
                        <a:solidFill>
                          <a:schemeClr val="tx1"/>
                        </a:solidFill>
                        <a:latin typeface="S-Core Dream 3 Light" panose="020B0303030302020204" pitchFamily="34" charset="-127"/>
                        <a:ea typeface="S-Core Dream 3 Light" panose="020B0303030302020204" pitchFamily="34" charset="-127"/>
                        <a:cs typeface="+mj-cs"/>
                      </a:endParaRPr>
                    </a:p>
                  </a:txBody>
                  <a:tcPr marL="12249" marR="12249" marT="8366" marB="0" anchor="ctr"/>
                </a:tc>
                <a:tc>
                  <a:txBody>
                    <a:bodyPr/>
                    <a:lstStyle/>
                    <a:p>
                      <a:pPr algn="r" fontAlgn="ctr">
                        <a:lnSpc>
                          <a:spcPct val="150000"/>
                        </a:lnSpc>
                      </a:pP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S-Core Dream 3 Light" panose="020B0303030302020204" pitchFamily="34" charset="-127"/>
                          <a:ea typeface="S-Core Dream 3 Light" panose="020B0303030302020204" pitchFamily="34" charset="-127"/>
                        </a:rPr>
                        <a:t>0.4427</a:t>
                      </a:r>
                      <a:endParaRPr lang="en-US" altLang="ko-KR" sz="1400" kern="1200" dirty="0">
                        <a:solidFill>
                          <a:schemeClr val="tx1"/>
                        </a:solidFill>
                        <a:latin typeface="S-Core Dream 3 Light" panose="020B0303030302020204" pitchFamily="34" charset="-127"/>
                        <a:ea typeface="S-Core Dream 3 Light" panose="020B0303030302020204" pitchFamily="34" charset="-127"/>
                        <a:cs typeface="+mj-cs"/>
                      </a:endParaRPr>
                    </a:p>
                  </a:txBody>
                  <a:tcPr marL="12249" marR="12249" marT="8366" marB="0" anchor="ctr"/>
                </a:tc>
                <a:tc>
                  <a:txBody>
                    <a:bodyPr/>
                    <a:lstStyle/>
                    <a:p>
                      <a:pPr algn="r" fontAlgn="ctr">
                        <a:lnSpc>
                          <a:spcPct val="150000"/>
                        </a:lnSpc>
                      </a:pP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S-Core Dream 3 Light" panose="020B0303030302020204" pitchFamily="34" charset="-127"/>
                          <a:ea typeface="S-Core Dream 3 Light" panose="020B0303030302020204" pitchFamily="34" charset="-127"/>
                        </a:rPr>
                        <a:t>0.0327</a:t>
                      </a:r>
                      <a:endParaRPr lang="en-US" altLang="ko-KR" sz="1400" kern="1200" dirty="0">
                        <a:solidFill>
                          <a:schemeClr val="tx1"/>
                        </a:solidFill>
                        <a:latin typeface="S-Core Dream 3 Light" panose="020B0303030302020204" pitchFamily="34" charset="-127"/>
                        <a:ea typeface="S-Core Dream 3 Light" panose="020B0303030302020204" pitchFamily="34" charset="-127"/>
                        <a:cs typeface="+mj-cs"/>
                      </a:endParaRPr>
                    </a:p>
                  </a:txBody>
                  <a:tcPr marL="12249" marR="12249" marT="8366" marB="0" anchor="ctr"/>
                </a:tc>
                <a:tc>
                  <a:txBody>
                    <a:bodyPr/>
                    <a:lstStyle/>
                    <a:p>
                      <a:pPr algn="r" fontAlgn="ctr">
                        <a:lnSpc>
                          <a:spcPct val="150000"/>
                        </a:lnSpc>
                      </a:pP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S-Core Dream 3 Light" panose="020B0303030302020204" pitchFamily="34" charset="-127"/>
                          <a:ea typeface="S-Core Dream 3 Light" panose="020B0303030302020204" pitchFamily="34" charset="-127"/>
                        </a:rPr>
                        <a:t>0.9507</a:t>
                      </a:r>
                      <a:endParaRPr lang="en-US" altLang="ko-KR" sz="1400" kern="1200" dirty="0">
                        <a:solidFill>
                          <a:schemeClr val="tx1"/>
                        </a:solidFill>
                        <a:latin typeface="S-Core Dream 3 Light" panose="020B0303030302020204" pitchFamily="34" charset="-127"/>
                        <a:ea typeface="S-Core Dream 3 Light" panose="020B0303030302020204" pitchFamily="34" charset="-127"/>
                        <a:cs typeface="+mj-cs"/>
                      </a:endParaRPr>
                    </a:p>
                  </a:txBody>
                  <a:tcPr marL="12249" marR="12249" marT="8366" marB="0" anchor="ctr"/>
                </a:tc>
                <a:extLst>
                  <a:ext uri="{0D108BD9-81ED-4DB2-BD59-A6C34878D82A}">
                    <a16:rowId xmlns:a16="http://schemas.microsoft.com/office/drawing/2014/main" val="1397792081"/>
                  </a:ext>
                </a:extLst>
              </a:tr>
            </a:tbl>
          </a:graphicData>
        </a:graphic>
      </p:graphicFrame>
      <p:pic>
        <p:nvPicPr>
          <p:cNvPr id="19" name="그림 18">
            <a:extLst>
              <a:ext uri="{FF2B5EF4-FFF2-40B4-BE49-F238E27FC236}">
                <a16:creationId xmlns:a16="http://schemas.microsoft.com/office/drawing/2014/main" id="{68AB28A0-2FAF-4823-BEF8-AD4505103C2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rgbClr val="9EEAA5">
                <a:tint val="45000"/>
                <a:satMod val="400000"/>
              </a:srgbClr>
            </a:duotone>
          </a:blip>
          <a:srcRect l="10740" t="84260" r="24319" b="7411"/>
          <a:stretch/>
        </p:blipFill>
        <p:spPr>
          <a:xfrm>
            <a:off x="2003966" y="3995694"/>
            <a:ext cx="6065483" cy="608426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6C19AF56-7DBF-4816-9422-972014D2D70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297" r="23762" b="92717"/>
          <a:stretch/>
        </p:blipFill>
        <p:spPr>
          <a:xfrm>
            <a:off x="2003968" y="3504857"/>
            <a:ext cx="6065477" cy="53196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CBEF6C50-25D9-4208-A310-353847B291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14877" y="4495457"/>
            <a:ext cx="7148123" cy="4381843"/>
          </a:xfrm>
          <a:prstGeom prst="rect">
            <a:avLst/>
          </a:prstGeom>
        </p:spPr>
      </p:pic>
      <p:sp>
        <p:nvSpPr>
          <p:cNvPr id="22" name="제목 1">
            <a:extLst>
              <a:ext uri="{FF2B5EF4-FFF2-40B4-BE49-F238E27FC236}">
                <a16:creationId xmlns:a16="http://schemas.microsoft.com/office/drawing/2014/main" id="{36676E76-8E5C-428E-95E5-E8B512E0BFE8}"/>
              </a:ext>
            </a:extLst>
          </p:cNvPr>
          <p:cNvSpPr txBox="1">
            <a:spLocks/>
          </p:cNvSpPr>
          <p:nvPr/>
        </p:nvSpPr>
        <p:spPr>
          <a:xfrm>
            <a:off x="1633094" y="2666657"/>
            <a:ext cx="6932894" cy="9115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+mj-cs"/>
              </a:defRPr>
            </a:lvl1pPr>
          </a:lstStyle>
          <a:p>
            <a:pPr marL="0" marR="0" lvl="0" indent="0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최종 로지스틱 회귀모형 성능</a:t>
            </a:r>
            <a:endParaRPr kumimoji="0" lang="en-US" altLang="ko-KR" sz="24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3" name="Object 42">
            <a:extLst>
              <a:ext uri="{FF2B5EF4-FFF2-40B4-BE49-F238E27FC236}">
                <a16:creationId xmlns:a16="http://schemas.microsoft.com/office/drawing/2014/main" id="{6803FC73-7250-44F6-9E21-D8E2341E85A4}"/>
              </a:ext>
            </a:extLst>
          </p:cNvPr>
          <p:cNvSpPr txBox="1"/>
          <p:nvPr/>
        </p:nvSpPr>
        <p:spPr>
          <a:xfrm>
            <a:off x="991126" y="837069"/>
            <a:ext cx="15531093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4000">
                <a:solidFill>
                  <a:srgbClr val="35363A"/>
                </a:solidFill>
                <a:latin typeface="Jalnan OTF" pitchFamily="34" charset="0"/>
                <a:cs typeface="Jalnan OTF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분석 내용 및 결과 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: 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차량 종류 예측 모델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24" name="Object 43">
            <a:extLst>
              <a:ext uri="{FF2B5EF4-FFF2-40B4-BE49-F238E27FC236}">
                <a16:creationId xmlns:a16="http://schemas.microsoft.com/office/drawing/2014/main" id="{F075F4C6-300C-4EBD-A685-CC62F8772C78}"/>
              </a:ext>
            </a:extLst>
          </p:cNvPr>
          <p:cNvSpPr txBox="1"/>
          <p:nvPr/>
        </p:nvSpPr>
        <p:spPr>
          <a:xfrm>
            <a:off x="1009302" y="495300"/>
            <a:ext cx="588720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0" cap="none" spc="-100" normalizeH="0" baseline="0" noProof="0" dirty="0">
                <a:ln>
                  <a:noFill/>
                </a:ln>
                <a:solidFill>
                  <a:srgbClr val="787878"/>
                </a:solidFill>
                <a:effectLst/>
                <a:uLnTx/>
                <a:uFillTx/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+mn-cs"/>
              </a:rPr>
              <a:t>2. PM</a:t>
            </a:r>
            <a:r>
              <a:rPr kumimoji="0" lang="ko-KR" altLang="en-US" sz="2000" b="0" i="0" u="none" strike="noStrike" kern="0" cap="none" spc="-100" normalizeH="0" baseline="0" noProof="0" dirty="0">
                <a:ln>
                  <a:noFill/>
                </a:ln>
                <a:solidFill>
                  <a:srgbClr val="787878"/>
                </a:solidFill>
                <a:effectLst/>
                <a:uLnTx/>
                <a:uFillTx/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+mn-cs"/>
              </a:rPr>
              <a:t>과 다른 차종 차이</a:t>
            </a:r>
            <a:endParaRPr kumimoji="0" lang="en-US" sz="2000" b="0" i="0" u="none" strike="noStrike" kern="0" cap="none" spc="-100" normalizeH="0" baseline="0" noProof="0" dirty="0">
              <a:ln>
                <a:noFill/>
              </a:ln>
              <a:solidFill>
                <a:srgbClr val="787878"/>
              </a:solidFill>
              <a:effectLst/>
              <a:uLnTx/>
              <a:uFillTx/>
              <a:latin typeface="여기어때 잘난체 OTF" panose="020B0600000101010101" pitchFamily="34" charset="-127"/>
              <a:ea typeface="여기어때 잘난체 OTF" panose="020B0600000101010101" pitchFamily="34" charset="-127"/>
              <a:cs typeface="+mn-cs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B44C6BB-3217-4961-B2A5-91966AF0B7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00974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B0C7466A-94DE-4050-A93B-15C31EA2330A}"/>
              </a:ext>
            </a:extLst>
          </p:cNvPr>
          <p:cNvSpPr/>
          <p:nvPr/>
        </p:nvSpPr>
        <p:spPr>
          <a:xfrm>
            <a:off x="12072390" y="4734545"/>
            <a:ext cx="5048297" cy="4019627"/>
          </a:xfrm>
          <a:prstGeom prst="roundRect">
            <a:avLst/>
          </a:prstGeom>
          <a:solidFill>
            <a:schemeClr val="bg1">
              <a:lumMod val="85000"/>
              <a:alpha val="5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latinLnBrk="1"/>
            <a:endParaRPr lang="ko-KR" altLang="en-US" kern="0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5541A427-4A22-46B6-8A0F-A7326DC6B620}"/>
              </a:ext>
            </a:extLst>
          </p:cNvPr>
          <p:cNvSpPr/>
          <p:nvPr/>
        </p:nvSpPr>
        <p:spPr>
          <a:xfrm>
            <a:off x="12734597" y="4868957"/>
            <a:ext cx="3718198" cy="3718198"/>
          </a:xfrm>
          <a:prstGeom prst="ellipse">
            <a:avLst/>
          </a:prstGeom>
          <a:solidFill>
            <a:schemeClr val="bg1">
              <a:lumMod val="85000"/>
              <a:alpha val="5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7" name="타원 106">
            <a:extLst>
              <a:ext uri="{FF2B5EF4-FFF2-40B4-BE49-F238E27FC236}">
                <a16:creationId xmlns:a16="http://schemas.microsoft.com/office/drawing/2014/main" id="{1B97C00F-6676-457F-B4A3-4D9DB4BFA018}"/>
              </a:ext>
            </a:extLst>
          </p:cNvPr>
          <p:cNvSpPr/>
          <p:nvPr/>
        </p:nvSpPr>
        <p:spPr>
          <a:xfrm>
            <a:off x="13443611" y="5612239"/>
            <a:ext cx="2269993" cy="2269993"/>
          </a:xfrm>
          <a:prstGeom prst="ellipse">
            <a:avLst/>
          </a:prstGeom>
          <a:solidFill>
            <a:schemeClr val="bg1">
              <a:lumMod val="85000"/>
              <a:alpha val="9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011" name="그룹 1011"/>
          <p:cNvGrpSpPr/>
          <p:nvPr/>
        </p:nvGrpSpPr>
        <p:grpSpPr>
          <a:xfrm>
            <a:off x="977358" y="1678192"/>
            <a:ext cx="16330999" cy="55418"/>
            <a:chOff x="977358" y="1220958"/>
            <a:chExt cx="16330999" cy="55418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77358" y="1220958"/>
              <a:ext cx="16330999" cy="55418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977358" y="9202882"/>
            <a:ext cx="16330999" cy="55418"/>
            <a:chOff x="977358" y="9073658"/>
            <a:chExt cx="16330999" cy="55418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77358" y="9073658"/>
              <a:ext cx="16330999" cy="55418"/>
            </a:xfrm>
            <a:prstGeom prst="rect">
              <a:avLst/>
            </a:prstGeom>
          </p:spPr>
        </p:pic>
      </p:grpSp>
      <p:sp>
        <p:nvSpPr>
          <p:cNvPr id="50" name="Object 50"/>
          <p:cNvSpPr txBox="1"/>
          <p:nvPr/>
        </p:nvSpPr>
        <p:spPr>
          <a:xfrm>
            <a:off x="13868400" y="9410700"/>
            <a:ext cx="354157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0" cap="none" spc="-100" normalizeH="0" baseline="0" noProof="0" dirty="0">
                <a:ln>
                  <a:noFill/>
                </a:ln>
                <a:solidFill>
                  <a:srgbClr val="9E9E9E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-Core Dream 4 Regular" pitchFamily="34" charset="0"/>
              </a:rPr>
              <a:t>도로교통공단 서울지부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pic>
        <p:nvPicPr>
          <p:cNvPr id="44" name="그림 43" descr="텍스트이(가) 표시된 사진&#10;&#10;자동 생성된 설명">
            <a:extLst>
              <a:ext uri="{FF2B5EF4-FFF2-40B4-BE49-F238E27FC236}">
                <a16:creationId xmlns:a16="http://schemas.microsoft.com/office/drawing/2014/main" id="{3C32C3C7-B828-4DA8-933A-AF7F5C935D4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06" t="37395" r="606" b="37554"/>
          <a:stretch/>
        </p:blipFill>
        <p:spPr>
          <a:xfrm>
            <a:off x="838200" y="9234666"/>
            <a:ext cx="2002044" cy="709434"/>
          </a:xfrm>
          <a:prstGeom prst="rect">
            <a:avLst/>
          </a:prstGeom>
        </p:spPr>
      </p:pic>
      <p:sp>
        <p:nvSpPr>
          <p:cNvPr id="32" name="제목 1">
            <a:extLst>
              <a:ext uri="{FF2B5EF4-FFF2-40B4-BE49-F238E27FC236}">
                <a16:creationId xmlns:a16="http://schemas.microsoft.com/office/drawing/2014/main" id="{2A6BBE6F-5791-42CD-8D87-D2F2E711CDE6}"/>
              </a:ext>
            </a:extLst>
          </p:cNvPr>
          <p:cNvSpPr txBox="1">
            <a:spLocks/>
          </p:cNvSpPr>
          <p:nvPr/>
        </p:nvSpPr>
        <p:spPr>
          <a:xfrm>
            <a:off x="1066800" y="1866900"/>
            <a:ext cx="10590317" cy="9132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j-cs"/>
              </a:rPr>
              <a:t>최종 모형 결과 해석</a:t>
            </a:r>
            <a:endParaRPr kumimoji="0" lang="ko-KR" altLang="en-US" sz="2800" b="0" i="0" u="none" strike="noStrike" kern="120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+mj-cs"/>
            </a:endParaRPr>
          </a:p>
        </p:txBody>
      </p:sp>
      <p:sp>
        <p:nvSpPr>
          <p:cNvPr id="25" name="Object 5">
            <a:extLst>
              <a:ext uri="{FF2B5EF4-FFF2-40B4-BE49-F238E27FC236}">
                <a16:creationId xmlns:a16="http://schemas.microsoft.com/office/drawing/2014/main" id="{7470D86A-8904-4B80-A8E9-46E5D13C1ACC}"/>
              </a:ext>
            </a:extLst>
          </p:cNvPr>
          <p:cNvSpPr txBox="1"/>
          <p:nvPr/>
        </p:nvSpPr>
        <p:spPr>
          <a:xfrm>
            <a:off x="1886817" y="3009900"/>
            <a:ext cx="2227983" cy="492443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2600" kern="0" spc="-100">
                <a:solidFill>
                  <a:srgbClr val="FFFFFF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S-Core Dream 6 Bold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600" b="0" i="0" u="none" strike="noStrike" kern="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지하철 역세권</a:t>
            </a:r>
            <a:endParaRPr kumimoji="0" lang="en-US" sz="2600" b="0" i="0" u="none" strike="noStrike" kern="0" cap="none" spc="-1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pic>
        <p:nvPicPr>
          <p:cNvPr id="49" name="그래픽 48" descr="기차 단색으로 채워진">
            <a:extLst>
              <a:ext uri="{FF2B5EF4-FFF2-40B4-BE49-F238E27FC236}">
                <a16:creationId xmlns:a16="http://schemas.microsoft.com/office/drawing/2014/main" id="{3E467CAC-B20D-4CF7-8794-FAB6C405588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63037" y="3014493"/>
            <a:ext cx="516155" cy="516155"/>
          </a:xfrm>
          <a:prstGeom prst="rect">
            <a:avLst/>
          </a:prstGeom>
        </p:spPr>
      </p:pic>
      <p:sp>
        <p:nvSpPr>
          <p:cNvPr id="28" name="Object 9">
            <a:extLst>
              <a:ext uri="{FF2B5EF4-FFF2-40B4-BE49-F238E27FC236}">
                <a16:creationId xmlns:a16="http://schemas.microsoft.com/office/drawing/2014/main" id="{F50EABBF-817E-4535-A64D-8D6681463CDD}"/>
              </a:ext>
            </a:extLst>
          </p:cNvPr>
          <p:cNvSpPr txBox="1"/>
          <p:nvPr/>
        </p:nvSpPr>
        <p:spPr>
          <a:xfrm>
            <a:off x="2043833" y="4566527"/>
            <a:ext cx="1841308" cy="492443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2400" kern="0" spc="-100">
                <a:solidFill>
                  <a:srgbClr val="22CC88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S-Core Dream 6 Bold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600" b="0" i="0" u="none" strike="noStrike" kern="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버스 정류장</a:t>
            </a:r>
            <a:endParaRPr kumimoji="0" lang="en-US" sz="2600" b="0" i="0" u="none" strike="noStrike" kern="0" cap="none" spc="-1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pic>
        <p:nvPicPr>
          <p:cNvPr id="51" name="그래픽 50" descr="버스 단색으로 채워진">
            <a:extLst>
              <a:ext uri="{FF2B5EF4-FFF2-40B4-BE49-F238E27FC236}">
                <a16:creationId xmlns:a16="http://schemas.microsoft.com/office/drawing/2014/main" id="{EC55EA7F-4922-46EA-8A36-00367EFADEF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411247" y="4559578"/>
            <a:ext cx="469232" cy="469232"/>
          </a:xfrm>
          <a:prstGeom prst="rect">
            <a:avLst/>
          </a:prstGeom>
        </p:spPr>
      </p:pic>
      <p:sp>
        <p:nvSpPr>
          <p:cNvPr id="31" name="Object 13">
            <a:extLst>
              <a:ext uri="{FF2B5EF4-FFF2-40B4-BE49-F238E27FC236}">
                <a16:creationId xmlns:a16="http://schemas.microsoft.com/office/drawing/2014/main" id="{AAC5E8C4-0300-4B41-9211-95C605DA5523}"/>
              </a:ext>
            </a:extLst>
          </p:cNvPr>
          <p:cNvSpPr txBox="1"/>
          <p:nvPr/>
        </p:nvSpPr>
        <p:spPr>
          <a:xfrm>
            <a:off x="1838217" y="6133716"/>
            <a:ext cx="2025439" cy="492443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2400" kern="0" spc="-100">
                <a:solidFill>
                  <a:srgbClr val="22CC88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S-Core Dream 6 Bold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600" b="0" i="0" u="none" strike="noStrike" kern="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가로수 분포</a:t>
            </a:r>
            <a:endParaRPr kumimoji="0" lang="en-US" sz="2600" b="0" i="0" u="none" strike="noStrike" kern="0" cap="none" spc="-1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pic>
        <p:nvPicPr>
          <p:cNvPr id="52" name="그래픽 51" descr="전나무 단색으로 채워진">
            <a:extLst>
              <a:ext uri="{FF2B5EF4-FFF2-40B4-BE49-F238E27FC236}">
                <a16:creationId xmlns:a16="http://schemas.microsoft.com/office/drawing/2014/main" id="{10000036-CD9B-4A25-B219-4C3E300AA1B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352151" y="6121860"/>
            <a:ext cx="516155" cy="516155"/>
          </a:xfrm>
          <a:prstGeom prst="rect">
            <a:avLst/>
          </a:prstGeom>
        </p:spPr>
      </p:pic>
      <p:sp>
        <p:nvSpPr>
          <p:cNvPr id="46" name="Object 13">
            <a:extLst>
              <a:ext uri="{FF2B5EF4-FFF2-40B4-BE49-F238E27FC236}">
                <a16:creationId xmlns:a16="http://schemas.microsoft.com/office/drawing/2014/main" id="{C7633656-4748-4CE6-9DB9-0C5E03C38E74}"/>
              </a:ext>
            </a:extLst>
          </p:cNvPr>
          <p:cNvSpPr txBox="1"/>
          <p:nvPr/>
        </p:nvSpPr>
        <p:spPr>
          <a:xfrm>
            <a:off x="2033292" y="7774247"/>
            <a:ext cx="2025439" cy="492443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2400" kern="0" spc="-100">
                <a:solidFill>
                  <a:srgbClr val="22CC88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S-Core Dream 6 Bold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600" b="0" i="0" u="none" strike="noStrike" kern="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자전거 도로</a:t>
            </a:r>
            <a:endParaRPr kumimoji="0" lang="en-US" sz="2600" b="0" i="0" u="none" strike="noStrike" kern="0" cap="none" spc="-1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50423A6F-E952-4FD0-9CEE-83713141FF9B}"/>
              </a:ext>
            </a:extLst>
          </p:cNvPr>
          <p:cNvGrpSpPr/>
          <p:nvPr/>
        </p:nvGrpSpPr>
        <p:grpSpPr>
          <a:xfrm>
            <a:off x="1348950" y="7705125"/>
            <a:ext cx="693887" cy="528445"/>
            <a:chOff x="8464209" y="-126068"/>
            <a:chExt cx="1403004" cy="914400"/>
          </a:xfrm>
          <a:solidFill>
            <a:schemeClr val="tx1"/>
          </a:solidFill>
        </p:grpSpPr>
        <p:pic>
          <p:nvPicPr>
            <p:cNvPr id="54" name="그래픽 53" descr="세발자전거 윤곽선">
              <a:extLst>
                <a:ext uri="{FF2B5EF4-FFF2-40B4-BE49-F238E27FC236}">
                  <a16:creationId xmlns:a16="http://schemas.microsoft.com/office/drawing/2014/main" id="{28387D9B-7ED8-4E8E-95C9-572AC2F0E0B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8708511" y="-126068"/>
              <a:ext cx="914400" cy="914400"/>
            </a:xfrm>
            <a:prstGeom prst="rect">
              <a:avLst/>
            </a:prstGeom>
          </p:spPr>
        </p:pic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344B4AE4-12A6-48A9-8AA9-4BC974B29C8C}"/>
                </a:ext>
              </a:extLst>
            </p:cNvPr>
            <p:cNvCxnSpPr>
              <a:cxnSpLocks/>
            </p:cNvCxnSpPr>
            <p:nvPr/>
          </p:nvCxnSpPr>
          <p:spPr>
            <a:xfrm>
              <a:off x="8464209" y="426212"/>
              <a:ext cx="1403004" cy="0"/>
            </a:xfrm>
            <a:prstGeom prst="line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D8919DF5-AFE7-4601-A4D2-59F5666BBD41}"/>
                </a:ext>
              </a:extLst>
            </p:cNvPr>
            <p:cNvCxnSpPr>
              <a:cxnSpLocks/>
            </p:cNvCxnSpPr>
            <p:nvPr/>
          </p:nvCxnSpPr>
          <p:spPr>
            <a:xfrm>
              <a:off x="8464209" y="659892"/>
              <a:ext cx="1403004" cy="0"/>
            </a:xfrm>
            <a:prstGeom prst="line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74C9F476-940E-4195-9676-CB4D308B379B}"/>
                </a:ext>
              </a:extLst>
            </p:cNvPr>
            <p:cNvCxnSpPr>
              <a:cxnSpLocks/>
            </p:cNvCxnSpPr>
            <p:nvPr/>
          </p:nvCxnSpPr>
          <p:spPr>
            <a:xfrm>
              <a:off x="8522553" y="534288"/>
              <a:ext cx="50800" cy="0"/>
            </a:xfrm>
            <a:prstGeom prst="lin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id="{794BD2FB-DD91-4BBD-81EC-6AAABF4FE6F4}"/>
                </a:ext>
              </a:extLst>
            </p:cNvPr>
            <p:cNvCxnSpPr>
              <a:cxnSpLocks/>
            </p:cNvCxnSpPr>
            <p:nvPr/>
          </p:nvCxnSpPr>
          <p:spPr>
            <a:xfrm>
              <a:off x="8657630" y="534288"/>
              <a:ext cx="94025" cy="0"/>
            </a:xfrm>
            <a:prstGeom prst="lin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id="{2F4083B4-0E17-4F34-A1E0-BC7C5F8477D7}"/>
                </a:ext>
              </a:extLst>
            </p:cNvPr>
            <p:cNvCxnSpPr>
              <a:cxnSpLocks/>
            </p:cNvCxnSpPr>
            <p:nvPr/>
          </p:nvCxnSpPr>
          <p:spPr>
            <a:xfrm>
              <a:off x="8835932" y="534288"/>
              <a:ext cx="50800" cy="0"/>
            </a:xfrm>
            <a:prstGeom prst="lin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 59">
              <a:extLst>
                <a:ext uri="{FF2B5EF4-FFF2-40B4-BE49-F238E27FC236}">
                  <a16:creationId xmlns:a16="http://schemas.microsoft.com/office/drawing/2014/main" id="{B3227708-273A-4918-A039-239E86BD78B5}"/>
                </a:ext>
              </a:extLst>
            </p:cNvPr>
            <p:cNvCxnSpPr>
              <a:cxnSpLocks/>
            </p:cNvCxnSpPr>
            <p:nvPr/>
          </p:nvCxnSpPr>
          <p:spPr>
            <a:xfrm>
              <a:off x="8971009" y="534288"/>
              <a:ext cx="94025" cy="0"/>
            </a:xfrm>
            <a:prstGeom prst="lin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연결선 60">
              <a:extLst>
                <a:ext uri="{FF2B5EF4-FFF2-40B4-BE49-F238E27FC236}">
                  <a16:creationId xmlns:a16="http://schemas.microsoft.com/office/drawing/2014/main" id="{68C331E3-48A6-4146-87D0-2AA58246CE92}"/>
                </a:ext>
              </a:extLst>
            </p:cNvPr>
            <p:cNvCxnSpPr>
              <a:cxnSpLocks/>
            </p:cNvCxnSpPr>
            <p:nvPr/>
          </p:nvCxnSpPr>
          <p:spPr>
            <a:xfrm>
              <a:off x="9149311" y="534288"/>
              <a:ext cx="50800" cy="0"/>
            </a:xfrm>
            <a:prstGeom prst="lin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연결선 61">
              <a:extLst>
                <a:ext uri="{FF2B5EF4-FFF2-40B4-BE49-F238E27FC236}">
                  <a16:creationId xmlns:a16="http://schemas.microsoft.com/office/drawing/2014/main" id="{28AA9F33-1293-432B-826B-560E0118687B}"/>
                </a:ext>
              </a:extLst>
            </p:cNvPr>
            <p:cNvCxnSpPr>
              <a:cxnSpLocks/>
            </p:cNvCxnSpPr>
            <p:nvPr/>
          </p:nvCxnSpPr>
          <p:spPr>
            <a:xfrm>
              <a:off x="9284388" y="534288"/>
              <a:ext cx="94025" cy="0"/>
            </a:xfrm>
            <a:prstGeom prst="lin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 62">
              <a:extLst>
                <a:ext uri="{FF2B5EF4-FFF2-40B4-BE49-F238E27FC236}">
                  <a16:creationId xmlns:a16="http://schemas.microsoft.com/office/drawing/2014/main" id="{F5AE4FE1-5CBD-4F28-B492-654E1E9DB8CA}"/>
                </a:ext>
              </a:extLst>
            </p:cNvPr>
            <p:cNvCxnSpPr>
              <a:cxnSpLocks/>
            </p:cNvCxnSpPr>
            <p:nvPr/>
          </p:nvCxnSpPr>
          <p:spPr>
            <a:xfrm>
              <a:off x="9462690" y="534288"/>
              <a:ext cx="50800" cy="0"/>
            </a:xfrm>
            <a:prstGeom prst="lin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 63">
              <a:extLst>
                <a:ext uri="{FF2B5EF4-FFF2-40B4-BE49-F238E27FC236}">
                  <a16:creationId xmlns:a16="http://schemas.microsoft.com/office/drawing/2014/main" id="{F411AC20-FF50-4C6F-ACCA-8ED4D8C54896}"/>
                </a:ext>
              </a:extLst>
            </p:cNvPr>
            <p:cNvCxnSpPr>
              <a:cxnSpLocks/>
            </p:cNvCxnSpPr>
            <p:nvPr/>
          </p:nvCxnSpPr>
          <p:spPr>
            <a:xfrm>
              <a:off x="9597767" y="534288"/>
              <a:ext cx="94025" cy="0"/>
            </a:xfrm>
            <a:prstGeom prst="lin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 64">
              <a:extLst>
                <a:ext uri="{FF2B5EF4-FFF2-40B4-BE49-F238E27FC236}">
                  <a16:creationId xmlns:a16="http://schemas.microsoft.com/office/drawing/2014/main" id="{BE99E9DC-348A-4227-BA50-0C966A34BAF2}"/>
                </a:ext>
              </a:extLst>
            </p:cNvPr>
            <p:cNvCxnSpPr>
              <a:cxnSpLocks/>
            </p:cNvCxnSpPr>
            <p:nvPr/>
          </p:nvCxnSpPr>
          <p:spPr>
            <a:xfrm>
              <a:off x="9776066" y="534288"/>
              <a:ext cx="50800" cy="0"/>
            </a:xfrm>
            <a:prstGeom prst="lin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6" name="부제목 2">
            <a:extLst>
              <a:ext uri="{FF2B5EF4-FFF2-40B4-BE49-F238E27FC236}">
                <a16:creationId xmlns:a16="http://schemas.microsoft.com/office/drawing/2014/main" id="{632CB945-A857-44D5-9797-C90A128F5582}"/>
              </a:ext>
            </a:extLst>
          </p:cNvPr>
          <p:cNvSpPr txBox="1">
            <a:spLocks/>
          </p:cNvSpPr>
          <p:nvPr/>
        </p:nvSpPr>
        <p:spPr>
          <a:xfrm>
            <a:off x="920143" y="3529663"/>
            <a:ext cx="10006618" cy="42990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47675" marR="0" lvl="0" indent="0" algn="l" defTabSz="914400" rtl="0" eaLnBrk="1" fontAlgn="auto" latinLnBrk="1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2000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[1</a:t>
            </a:r>
            <a:r>
              <a:rPr kumimoji="0" lang="ko-KR" altLang="en-US" sz="2000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차 역세권</a:t>
            </a:r>
            <a:r>
              <a:rPr kumimoji="0" lang="en-US" altLang="ko-KR" sz="2000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] </a:t>
            </a:r>
            <a:r>
              <a:rPr kumimoji="0" lang="ko-KR" altLang="en-US" sz="20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지하철 반경 </a:t>
            </a:r>
            <a:r>
              <a:rPr kumimoji="0" lang="en-US" altLang="ko-KR" sz="20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250m </a:t>
            </a:r>
            <a:r>
              <a:rPr kumimoji="0" lang="ko-KR" altLang="en-US" sz="20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이내에서 </a:t>
            </a:r>
            <a:r>
              <a:rPr kumimoji="0" lang="en-US" altLang="ko-KR" sz="2000" b="0" i="0" u="none" strike="noStrike" kern="1200" cap="none" spc="-150" normalizeH="0" baseline="0" noProof="0" dirty="0">
                <a:ln>
                  <a:noFill/>
                </a:ln>
                <a:solidFill>
                  <a:srgbClr val="2BBB81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PM </a:t>
            </a:r>
            <a:r>
              <a:rPr kumimoji="0" lang="ko-KR" altLang="en-US" sz="20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사고</a:t>
            </a:r>
            <a:r>
              <a:rPr kumimoji="0" lang="en-US" altLang="ko-KR" sz="20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 </a:t>
            </a:r>
            <a:r>
              <a:rPr kumimoji="0" lang="ko-KR" altLang="en-US" sz="20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확률은 자전거보다 높고</a:t>
            </a:r>
            <a:r>
              <a:rPr kumimoji="0" lang="en-US" altLang="ko-KR" sz="20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, </a:t>
            </a:r>
            <a:r>
              <a:rPr kumimoji="0" lang="ko-KR" altLang="en-US" sz="2000" b="0" i="0" u="none" strike="noStrike" kern="1200" cap="none" spc="-150" normalizeH="0" baseline="0" noProof="0" dirty="0">
                <a:ln>
                  <a:noFill/>
                </a:ln>
                <a:solidFill>
                  <a:srgbClr val="D03C1E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이륜차</a:t>
            </a:r>
            <a:r>
              <a:rPr kumimoji="0" lang="ko-KR" altLang="en-US" sz="20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보다 </a:t>
            </a:r>
            <a:r>
              <a:rPr kumimoji="0" lang="ko-KR" altLang="en-US" sz="2000" b="0" i="0" u="none" strike="noStrike" kern="1200" cap="none" spc="-150" normalizeH="0" baseline="0" noProof="0" dirty="0">
                <a:ln>
                  <a:noFill/>
                </a:ln>
                <a:solidFill>
                  <a:srgbClr val="2BBB81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낮다</a:t>
            </a:r>
            <a:r>
              <a:rPr kumimoji="0" lang="en-US" altLang="ko-KR" sz="20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.</a:t>
            </a:r>
          </a:p>
        </p:txBody>
      </p:sp>
      <p:graphicFrame>
        <p:nvGraphicFramePr>
          <p:cNvPr id="79" name="표 78">
            <a:extLst>
              <a:ext uri="{FF2B5EF4-FFF2-40B4-BE49-F238E27FC236}">
                <a16:creationId xmlns:a16="http://schemas.microsoft.com/office/drawing/2014/main" id="{94BA051C-B77A-47EF-BAED-1DD5C0357A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1265114"/>
              </p:ext>
            </p:extLst>
          </p:nvPr>
        </p:nvGraphicFramePr>
        <p:xfrm>
          <a:off x="12072390" y="2221246"/>
          <a:ext cx="5048297" cy="2065492"/>
        </p:xfrm>
        <a:graphic>
          <a:graphicData uri="http://schemas.openxmlformats.org/drawingml/2006/table">
            <a:tbl>
              <a:tblPr>
                <a:tableStyleId>{793D81CF-94F2-401A-BA57-92F5A7B2D0C5}</a:tableStyleId>
              </a:tblPr>
              <a:tblGrid>
                <a:gridCol w="2034920">
                  <a:extLst>
                    <a:ext uri="{9D8B030D-6E8A-4147-A177-3AD203B41FA5}">
                      <a16:colId xmlns:a16="http://schemas.microsoft.com/office/drawing/2014/main" val="1406281345"/>
                    </a:ext>
                  </a:extLst>
                </a:gridCol>
                <a:gridCol w="1004459">
                  <a:extLst>
                    <a:ext uri="{9D8B030D-6E8A-4147-A177-3AD203B41FA5}">
                      <a16:colId xmlns:a16="http://schemas.microsoft.com/office/drawing/2014/main" val="3209201705"/>
                    </a:ext>
                  </a:extLst>
                </a:gridCol>
                <a:gridCol w="1004459">
                  <a:extLst>
                    <a:ext uri="{9D8B030D-6E8A-4147-A177-3AD203B41FA5}">
                      <a16:colId xmlns:a16="http://schemas.microsoft.com/office/drawing/2014/main" val="1230742541"/>
                    </a:ext>
                  </a:extLst>
                </a:gridCol>
                <a:gridCol w="1004459">
                  <a:extLst>
                    <a:ext uri="{9D8B030D-6E8A-4147-A177-3AD203B41FA5}">
                      <a16:colId xmlns:a16="http://schemas.microsoft.com/office/drawing/2014/main" val="3387499724"/>
                    </a:ext>
                  </a:extLst>
                </a:gridCol>
              </a:tblGrid>
              <a:tr h="438492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900" b="1" kern="1200" dirty="0">
                          <a:solidFill>
                            <a:schemeClr val="bg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변수</a:t>
                      </a:r>
                      <a:endParaRPr lang="ko-KR" altLang="en-US" sz="1900" b="1" kern="1200" dirty="0">
                        <a:solidFill>
                          <a:schemeClr val="bg1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+mj-cs"/>
                      </a:endParaRPr>
                    </a:p>
                  </a:txBody>
                  <a:tcPr marL="0" marR="0" marT="0" marB="0" anchor="ctr">
                    <a:solidFill>
                      <a:srgbClr val="38D19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900" b="1" kern="1200" dirty="0">
                          <a:solidFill>
                            <a:schemeClr val="bg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자전거</a:t>
                      </a:r>
                      <a:endParaRPr lang="ko-KR" altLang="en-US" sz="1900" b="1" kern="1200" dirty="0">
                        <a:solidFill>
                          <a:schemeClr val="bg1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+mj-cs"/>
                      </a:endParaRPr>
                    </a:p>
                  </a:txBody>
                  <a:tcPr marL="0" marR="0" marT="0" marB="0" anchor="ctr">
                    <a:solidFill>
                      <a:srgbClr val="38D19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1900" b="1" kern="1200" dirty="0">
                          <a:solidFill>
                            <a:schemeClr val="bg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PM</a:t>
                      </a:r>
                      <a:endParaRPr lang="en-US" sz="1900" b="1" kern="1200" dirty="0">
                        <a:solidFill>
                          <a:schemeClr val="bg1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+mj-cs"/>
                      </a:endParaRPr>
                    </a:p>
                  </a:txBody>
                  <a:tcPr marL="0" marR="0" marT="0" marB="0" anchor="ctr">
                    <a:solidFill>
                      <a:srgbClr val="38D19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900" b="1" kern="1200" dirty="0">
                          <a:solidFill>
                            <a:schemeClr val="bg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이륜차</a:t>
                      </a:r>
                      <a:endParaRPr lang="ko-KR" altLang="en-US" sz="1900" b="1" kern="1200" dirty="0">
                        <a:solidFill>
                          <a:schemeClr val="bg1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+mj-cs"/>
                      </a:endParaRPr>
                    </a:p>
                  </a:txBody>
                  <a:tcPr marL="0" marR="0" marT="0" marB="0" anchor="ctr">
                    <a:solidFill>
                      <a:srgbClr val="38D1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9982215"/>
                  </a:ext>
                </a:extLst>
              </a:tr>
              <a:tr h="40675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700" b="1" kern="1200" dirty="0">
                          <a:solidFill>
                            <a:schemeClr val="tx1"/>
                          </a:solidFill>
                          <a:latin typeface="S-Core Dream 3 Light" panose="020B0303030302020204" pitchFamily="34" charset="-127"/>
                          <a:ea typeface="S-Core Dream 3 Light" panose="020B0303030302020204" pitchFamily="34" charset="-127"/>
                        </a:rPr>
                        <a:t>지하철 역세권</a:t>
                      </a:r>
                      <a:endParaRPr lang="en-US" sz="1700" b="1" kern="1200" dirty="0">
                        <a:solidFill>
                          <a:schemeClr val="tx1"/>
                        </a:solidFill>
                        <a:latin typeface="S-Core Dream 3 Light" panose="020B0303030302020204" pitchFamily="34" charset="-127"/>
                        <a:ea typeface="S-Core Dream 3 Light" panose="020B0303030302020204" pitchFamily="34" charset="-127"/>
                        <a:cs typeface="+mj-c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 fontAlgn="ctr">
                        <a:lnSpc>
                          <a:spcPct val="150000"/>
                        </a:lnSpc>
                      </a:pPr>
                      <a:r>
                        <a:rPr lang="en-US" altLang="ko-KR" sz="1700" kern="1200" dirty="0">
                          <a:solidFill>
                            <a:schemeClr val="tx1"/>
                          </a:solidFill>
                          <a:latin typeface="S-Core Dream 3 Light" panose="020B0303030302020204" pitchFamily="34" charset="-127"/>
                          <a:ea typeface="S-Core Dream 3 Light" panose="020B0303030302020204" pitchFamily="34" charset="-127"/>
                        </a:rPr>
                        <a:t>-0.6191</a:t>
                      </a:r>
                      <a:endParaRPr lang="en-US" altLang="ko-KR" sz="1700" kern="1200" dirty="0">
                        <a:solidFill>
                          <a:schemeClr val="tx1"/>
                        </a:solidFill>
                        <a:latin typeface="S-Core Dream 3 Light" panose="020B0303030302020204" pitchFamily="34" charset="-127"/>
                        <a:ea typeface="S-Core Dream 3 Light" panose="020B0303030302020204" pitchFamily="34" charset="-127"/>
                        <a:cs typeface="+mj-c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 fontAlgn="ctr">
                        <a:lnSpc>
                          <a:spcPct val="150000"/>
                        </a:lnSpc>
                      </a:pPr>
                      <a:r>
                        <a:rPr lang="en-US" altLang="ko-KR" sz="1700" kern="1200" dirty="0">
                          <a:solidFill>
                            <a:schemeClr val="tx1"/>
                          </a:solidFill>
                          <a:latin typeface="S-Core Dream 3 Light" panose="020B0303030302020204" pitchFamily="34" charset="-127"/>
                          <a:ea typeface="S-Core Dream 3 Light" panose="020B0303030302020204" pitchFamily="34" charset="-127"/>
                        </a:rPr>
                        <a:t>-0.0793</a:t>
                      </a:r>
                      <a:endParaRPr lang="en-US" altLang="ko-KR" sz="1700" kern="1200" dirty="0">
                        <a:solidFill>
                          <a:schemeClr val="tx1"/>
                        </a:solidFill>
                        <a:latin typeface="S-Core Dream 3 Light" panose="020B0303030302020204" pitchFamily="34" charset="-127"/>
                        <a:ea typeface="S-Core Dream 3 Light" panose="020B0303030302020204" pitchFamily="34" charset="-127"/>
                        <a:cs typeface="+mj-c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 fontAlgn="ctr">
                        <a:lnSpc>
                          <a:spcPct val="150000"/>
                        </a:lnSpc>
                      </a:pPr>
                      <a:r>
                        <a:rPr lang="en-US" altLang="ko-KR" sz="1700" kern="1200" dirty="0">
                          <a:solidFill>
                            <a:schemeClr val="tx1"/>
                          </a:solidFill>
                          <a:latin typeface="S-Core Dream 3 Light" panose="020B0303030302020204" pitchFamily="34" charset="-127"/>
                          <a:ea typeface="S-Core Dream 3 Light" panose="020B0303030302020204" pitchFamily="34" charset="-127"/>
                        </a:rPr>
                        <a:t>0.6983</a:t>
                      </a:r>
                      <a:endParaRPr lang="en-US" altLang="ko-KR" sz="1700" kern="1200" dirty="0">
                        <a:solidFill>
                          <a:schemeClr val="tx1"/>
                        </a:solidFill>
                        <a:latin typeface="S-Core Dream 3 Light" panose="020B0303030302020204" pitchFamily="34" charset="-127"/>
                        <a:ea typeface="S-Core Dream 3 Light" panose="020B0303030302020204" pitchFamily="34" charset="-127"/>
                        <a:cs typeface="+mj-cs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90811121"/>
                  </a:ext>
                </a:extLst>
              </a:tr>
              <a:tr h="40675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700" b="1" kern="1200" dirty="0">
                          <a:solidFill>
                            <a:schemeClr val="tx1"/>
                          </a:solidFill>
                          <a:latin typeface="S-Core Dream 3 Light" panose="020B0303030302020204" pitchFamily="34" charset="-127"/>
                          <a:ea typeface="S-Core Dream 3 Light" panose="020B0303030302020204" pitchFamily="34" charset="-127"/>
                        </a:rPr>
                        <a:t>버스정류장 수</a:t>
                      </a:r>
                      <a:endParaRPr lang="en-US" sz="1700" b="1" kern="1200" dirty="0">
                        <a:solidFill>
                          <a:schemeClr val="tx1"/>
                        </a:solidFill>
                        <a:latin typeface="S-Core Dream 3 Light" panose="020B0303030302020204" pitchFamily="34" charset="-127"/>
                        <a:ea typeface="S-Core Dream 3 Light" panose="020B0303030302020204" pitchFamily="34" charset="-127"/>
                        <a:cs typeface="+mj-c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 fontAlgn="ctr">
                        <a:lnSpc>
                          <a:spcPct val="150000"/>
                        </a:lnSpc>
                      </a:pPr>
                      <a:r>
                        <a:rPr lang="en-US" altLang="ko-KR" sz="1700" kern="1200" dirty="0">
                          <a:solidFill>
                            <a:schemeClr val="tx1"/>
                          </a:solidFill>
                          <a:latin typeface="S-Core Dream 3 Light" panose="020B0303030302020204" pitchFamily="34" charset="-127"/>
                          <a:ea typeface="S-Core Dream 3 Light" panose="020B0303030302020204" pitchFamily="34" charset="-127"/>
                        </a:rPr>
                        <a:t>0.4676</a:t>
                      </a:r>
                      <a:endParaRPr lang="en-US" altLang="ko-KR" sz="1700" kern="1200" dirty="0">
                        <a:solidFill>
                          <a:schemeClr val="tx1"/>
                        </a:solidFill>
                        <a:latin typeface="S-Core Dream 3 Light" panose="020B0303030302020204" pitchFamily="34" charset="-127"/>
                        <a:ea typeface="S-Core Dream 3 Light" panose="020B0303030302020204" pitchFamily="34" charset="-127"/>
                        <a:cs typeface="+mj-c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 fontAlgn="ctr">
                        <a:lnSpc>
                          <a:spcPct val="150000"/>
                        </a:lnSpc>
                      </a:pPr>
                      <a:r>
                        <a:rPr lang="en-US" altLang="ko-KR" sz="1700" kern="1200" dirty="0">
                          <a:solidFill>
                            <a:schemeClr val="tx1"/>
                          </a:solidFill>
                          <a:latin typeface="S-Core Dream 3 Light" panose="020B0303030302020204" pitchFamily="34" charset="-127"/>
                          <a:ea typeface="S-Core Dream 3 Light" panose="020B0303030302020204" pitchFamily="34" charset="-127"/>
                        </a:rPr>
                        <a:t>-2.3377</a:t>
                      </a:r>
                      <a:endParaRPr lang="en-US" altLang="ko-KR" sz="1700" kern="1200" dirty="0">
                        <a:solidFill>
                          <a:schemeClr val="tx1"/>
                        </a:solidFill>
                        <a:latin typeface="S-Core Dream 3 Light" panose="020B0303030302020204" pitchFamily="34" charset="-127"/>
                        <a:ea typeface="S-Core Dream 3 Light" panose="020B0303030302020204" pitchFamily="34" charset="-127"/>
                        <a:cs typeface="+mj-c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 fontAlgn="ctr">
                        <a:lnSpc>
                          <a:spcPct val="150000"/>
                        </a:lnSpc>
                      </a:pPr>
                      <a:r>
                        <a:rPr lang="en-US" altLang="ko-KR" sz="1700" kern="1200" dirty="0">
                          <a:solidFill>
                            <a:schemeClr val="tx1"/>
                          </a:solidFill>
                          <a:latin typeface="S-Core Dream 3 Light" panose="020B0303030302020204" pitchFamily="34" charset="-127"/>
                          <a:ea typeface="S-Core Dream 3 Light" panose="020B0303030302020204" pitchFamily="34" charset="-127"/>
                        </a:rPr>
                        <a:t>1.8701</a:t>
                      </a:r>
                      <a:endParaRPr lang="en-US" altLang="ko-KR" sz="1700" kern="1200" dirty="0">
                        <a:solidFill>
                          <a:schemeClr val="tx1"/>
                        </a:solidFill>
                        <a:latin typeface="S-Core Dream 3 Light" panose="020B0303030302020204" pitchFamily="34" charset="-127"/>
                        <a:ea typeface="S-Core Dream 3 Light" panose="020B0303030302020204" pitchFamily="34" charset="-127"/>
                        <a:cs typeface="+mj-cs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944527768"/>
                  </a:ext>
                </a:extLst>
              </a:tr>
              <a:tr h="40675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700" b="1" kern="1200" dirty="0">
                          <a:solidFill>
                            <a:schemeClr val="tx1"/>
                          </a:solidFill>
                          <a:latin typeface="S-Core Dream 3 Light" panose="020B0303030302020204" pitchFamily="34" charset="-127"/>
                          <a:ea typeface="S-Core Dream 3 Light" panose="020B0303030302020204" pitchFamily="34" charset="-127"/>
                        </a:rPr>
                        <a:t>가로수 개수 </a:t>
                      </a:r>
                      <a:endParaRPr lang="en-US" sz="1700" b="1" kern="1200" dirty="0">
                        <a:solidFill>
                          <a:schemeClr val="tx1"/>
                        </a:solidFill>
                        <a:latin typeface="S-Core Dream 3 Light" panose="020B0303030302020204" pitchFamily="34" charset="-127"/>
                        <a:ea typeface="S-Core Dream 3 Light" panose="020B0303030302020204" pitchFamily="34" charset="-127"/>
                        <a:cs typeface="+mj-c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 fontAlgn="ctr">
                        <a:lnSpc>
                          <a:spcPct val="150000"/>
                        </a:lnSpc>
                      </a:pPr>
                      <a:r>
                        <a:rPr lang="en-US" altLang="ko-KR" sz="1700" kern="1200" dirty="0">
                          <a:solidFill>
                            <a:schemeClr val="tx1"/>
                          </a:solidFill>
                          <a:latin typeface="S-Core Dream 3 Light" panose="020B0303030302020204" pitchFamily="34" charset="-127"/>
                          <a:ea typeface="S-Core Dream 3 Light" panose="020B0303030302020204" pitchFamily="34" charset="-127"/>
                        </a:rPr>
                        <a:t>-0.6600</a:t>
                      </a:r>
                      <a:endParaRPr lang="en-US" altLang="ko-KR" sz="1700" kern="1200" dirty="0">
                        <a:solidFill>
                          <a:schemeClr val="tx1"/>
                        </a:solidFill>
                        <a:latin typeface="S-Core Dream 3 Light" panose="020B0303030302020204" pitchFamily="34" charset="-127"/>
                        <a:ea typeface="S-Core Dream 3 Light" panose="020B0303030302020204" pitchFamily="34" charset="-127"/>
                        <a:cs typeface="+mj-c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 fontAlgn="ctr">
                        <a:lnSpc>
                          <a:spcPct val="150000"/>
                        </a:lnSpc>
                      </a:pPr>
                      <a:r>
                        <a:rPr lang="en-US" altLang="ko-KR" sz="1700" kern="1200" dirty="0">
                          <a:solidFill>
                            <a:schemeClr val="tx1"/>
                          </a:solidFill>
                          <a:latin typeface="S-Core Dream 3 Light" panose="020B0303030302020204" pitchFamily="34" charset="-127"/>
                          <a:ea typeface="S-Core Dream 3 Light" panose="020B0303030302020204" pitchFamily="34" charset="-127"/>
                        </a:rPr>
                        <a:t>0.3401</a:t>
                      </a:r>
                      <a:endParaRPr lang="en-US" altLang="ko-KR" sz="1700" kern="1200" dirty="0">
                        <a:solidFill>
                          <a:schemeClr val="tx1"/>
                        </a:solidFill>
                        <a:latin typeface="S-Core Dream 3 Light" panose="020B0303030302020204" pitchFamily="34" charset="-127"/>
                        <a:ea typeface="S-Core Dream 3 Light" panose="020B0303030302020204" pitchFamily="34" charset="-127"/>
                        <a:cs typeface="+mj-c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 fontAlgn="ctr">
                        <a:lnSpc>
                          <a:spcPct val="150000"/>
                        </a:lnSpc>
                      </a:pPr>
                      <a:r>
                        <a:rPr lang="en-US" altLang="ko-KR" sz="1700" kern="1200" dirty="0">
                          <a:solidFill>
                            <a:schemeClr val="tx1"/>
                          </a:solidFill>
                          <a:latin typeface="S-Core Dream 3 Light" panose="020B0303030302020204" pitchFamily="34" charset="-127"/>
                          <a:ea typeface="S-Core Dream 3 Light" panose="020B0303030302020204" pitchFamily="34" charset="-127"/>
                        </a:rPr>
                        <a:t>0.3200</a:t>
                      </a:r>
                      <a:endParaRPr lang="en-US" altLang="ko-KR" sz="1700" kern="1200" dirty="0">
                        <a:solidFill>
                          <a:schemeClr val="tx1"/>
                        </a:solidFill>
                        <a:latin typeface="S-Core Dream 3 Light" panose="020B0303030302020204" pitchFamily="34" charset="-127"/>
                        <a:ea typeface="S-Core Dream 3 Light" panose="020B0303030302020204" pitchFamily="34" charset="-127"/>
                        <a:cs typeface="+mj-cs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726635997"/>
                  </a:ext>
                </a:extLst>
              </a:tr>
              <a:tr h="40675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700" b="1" kern="1200" dirty="0">
                          <a:solidFill>
                            <a:schemeClr val="tx1"/>
                          </a:solidFill>
                          <a:latin typeface="S-Core Dream 3 Light" panose="020B0303030302020204" pitchFamily="34" charset="-127"/>
                          <a:ea typeface="S-Core Dream 3 Light" panose="020B0303030302020204" pitchFamily="34" charset="-127"/>
                        </a:rPr>
                        <a:t>자전거도로</a:t>
                      </a:r>
                      <a:endParaRPr lang="en-US" sz="1700" b="1" kern="1200" dirty="0">
                        <a:solidFill>
                          <a:schemeClr val="tx1"/>
                        </a:solidFill>
                        <a:latin typeface="S-Core Dream 3 Light" panose="020B0303030302020204" pitchFamily="34" charset="-127"/>
                        <a:ea typeface="S-Core Dream 3 Light" panose="020B0303030302020204" pitchFamily="34" charset="-127"/>
                        <a:cs typeface="+mj-c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 fontAlgn="ctr">
                        <a:lnSpc>
                          <a:spcPct val="150000"/>
                        </a:lnSpc>
                      </a:pPr>
                      <a:r>
                        <a:rPr lang="en-US" altLang="ko-KR" sz="1700" kern="1200" dirty="0">
                          <a:solidFill>
                            <a:schemeClr val="tx1"/>
                          </a:solidFill>
                          <a:latin typeface="S-Core Dream 3 Light" panose="020B0303030302020204" pitchFamily="34" charset="-127"/>
                          <a:ea typeface="S-Core Dream 3 Light" panose="020B0303030302020204" pitchFamily="34" charset="-127"/>
                        </a:rPr>
                        <a:t>1.0670</a:t>
                      </a:r>
                      <a:endParaRPr lang="en-US" altLang="ko-KR" sz="1700" kern="1200" dirty="0">
                        <a:solidFill>
                          <a:schemeClr val="tx1"/>
                        </a:solidFill>
                        <a:latin typeface="S-Core Dream 3 Light" panose="020B0303030302020204" pitchFamily="34" charset="-127"/>
                        <a:ea typeface="S-Core Dream 3 Light" panose="020B0303030302020204" pitchFamily="34" charset="-127"/>
                        <a:cs typeface="+mj-c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 fontAlgn="ctr">
                        <a:lnSpc>
                          <a:spcPct val="150000"/>
                        </a:lnSpc>
                      </a:pPr>
                      <a:r>
                        <a:rPr lang="en-US" altLang="ko-KR" sz="1700" kern="1200" dirty="0">
                          <a:solidFill>
                            <a:schemeClr val="tx1"/>
                          </a:solidFill>
                          <a:latin typeface="S-Core Dream 3 Light" panose="020B0303030302020204" pitchFamily="34" charset="-127"/>
                          <a:ea typeface="S-Core Dream 3 Light" panose="020B0303030302020204" pitchFamily="34" charset="-127"/>
                        </a:rPr>
                        <a:t>-1.1994</a:t>
                      </a:r>
                      <a:endParaRPr lang="en-US" altLang="ko-KR" sz="1700" kern="1200" dirty="0">
                        <a:solidFill>
                          <a:schemeClr val="tx1"/>
                        </a:solidFill>
                        <a:latin typeface="S-Core Dream 3 Light" panose="020B0303030302020204" pitchFamily="34" charset="-127"/>
                        <a:ea typeface="S-Core Dream 3 Light" panose="020B0303030302020204" pitchFamily="34" charset="-127"/>
                        <a:cs typeface="+mj-c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 fontAlgn="ctr">
                        <a:lnSpc>
                          <a:spcPct val="150000"/>
                        </a:lnSpc>
                      </a:pPr>
                      <a:r>
                        <a:rPr lang="en-US" altLang="ko-KR" sz="1700" kern="1200" dirty="0">
                          <a:solidFill>
                            <a:schemeClr val="tx1"/>
                          </a:solidFill>
                          <a:latin typeface="S-Core Dream 3 Light" panose="020B0303030302020204" pitchFamily="34" charset="-127"/>
                          <a:ea typeface="S-Core Dream 3 Light" panose="020B0303030302020204" pitchFamily="34" charset="-127"/>
                        </a:rPr>
                        <a:t>0.1323</a:t>
                      </a:r>
                      <a:endParaRPr lang="en-US" altLang="ko-KR" sz="1700" kern="1200" dirty="0">
                        <a:solidFill>
                          <a:schemeClr val="tx1"/>
                        </a:solidFill>
                        <a:latin typeface="S-Core Dream 3 Light" panose="020B0303030302020204" pitchFamily="34" charset="-127"/>
                        <a:ea typeface="S-Core Dream 3 Light" panose="020B0303030302020204" pitchFamily="34" charset="-127"/>
                        <a:cs typeface="+mj-cs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444071888"/>
                  </a:ext>
                </a:extLst>
              </a:tr>
            </a:tbl>
          </a:graphicData>
        </a:graphic>
      </p:graphicFrame>
      <p:pic>
        <p:nvPicPr>
          <p:cNvPr id="83" name="그래픽 82">
            <a:extLst>
              <a:ext uri="{FF2B5EF4-FFF2-40B4-BE49-F238E27FC236}">
                <a16:creationId xmlns:a16="http://schemas.microsoft.com/office/drawing/2014/main" id="{3CA615B5-47C6-492D-950B-7359703A436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4006153" y="6146614"/>
            <a:ext cx="1141322" cy="1011413"/>
          </a:xfrm>
          <a:prstGeom prst="rect">
            <a:avLst/>
          </a:prstGeom>
        </p:spPr>
      </p:pic>
      <p:sp>
        <p:nvSpPr>
          <p:cNvPr id="67" name="Object 42">
            <a:extLst>
              <a:ext uri="{FF2B5EF4-FFF2-40B4-BE49-F238E27FC236}">
                <a16:creationId xmlns:a16="http://schemas.microsoft.com/office/drawing/2014/main" id="{ABDA6FD5-475F-424C-A7A0-05F147EE0759}"/>
              </a:ext>
            </a:extLst>
          </p:cNvPr>
          <p:cNvSpPr txBox="1"/>
          <p:nvPr/>
        </p:nvSpPr>
        <p:spPr>
          <a:xfrm>
            <a:off x="991126" y="837069"/>
            <a:ext cx="15531093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4000">
                <a:solidFill>
                  <a:srgbClr val="35363A"/>
                </a:solidFill>
                <a:latin typeface="Jalnan OTF" pitchFamily="34" charset="0"/>
                <a:cs typeface="Jalnan OTF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분석 내용 및 결과 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: 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차량 종류 예측 모델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68" name="부제목 2">
            <a:extLst>
              <a:ext uri="{FF2B5EF4-FFF2-40B4-BE49-F238E27FC236}">
                <a16:creationId xmlns:a16="http://schemas.microsoft.com/office/drawing/2014/main" id="{C013881F-B6B0-44C0-963C-5F2D78426E90}"/>
              </a:ext>
            </a:extLst>
          </p:cNvPr>
          <p:cNvSpPr txBox="1">
            <a:spLocks/>
          </p:cNvSpPr>
          <p:nvPr/>
        </p:nvSpPr>
        <p:spPr>
          <a:xfrm>
            <a:off x="914403" y="5091302"/>
            <a:ext cx="10006603" cy="3436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47675" marR="0" lvl="0" indent="0" algn="l" defTabSz="914400" rtl="0" eaLnBrk="1" fontAlgn="auto" latinLnBrk="1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2000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[</a:t>
            </a:r>
            <a:r>
              <a:rPr kumimoji="0" lang="ko-KR" altLang="en-US" sz="2000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버스 정류장 수</a:t>
            </a:r>
            <a:r>
              <a:rPr kumimoji="0" lang="en-US" altLang="ko-KR" sz="2000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] </a:t>
            </a:r>
            <a:r>
              <a:rPr kumimoji="0" lang="ko-KR" altLang="en-US" sz="20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주변 </a:t>
            </a:r>
            <a:r>
              <a:rPr kumimoji="0" lang="en-US" altLang="ko-KR" sz="20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10m </a:t>
            </a:r>
            <a:r>
              <a:rPr kumimoji="0" lang="ko-KR" altLang="en-US" sz="20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내 버스정류장의 수가 많을 때</a:t>
            </a:r>
            <a:r>
              <a:rPr kumimoji="0" lang="en-US" altLang="ko-KR" sz="20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, </a:t>
            </a:r>
            <a:r>
              <a:rPr kumimoji="0" lang="en-US" altLang="ko-KR" sz="2000" b="0" i="0" u="none" strike="noStrike" kern="1200" cap="none" spc="-150" normalizeH="0" baseline="0" noProof="0" dirty="0">
                <a:ln>
                  <a:noFill/>
                </a:ln>
                <a:solidFill>
                  <a:srgbClr val="2BBB81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PM</a:t>
            </a:r>
            <a:r>
              <a:rPr kumimoji="0" lang="en-US" altLang="ko-KR" sz="20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 </a:t>
            </a:r>
            <a:r>
              <a:rPr kumimoji="0" lang="ko-KR" altLang="en-US" sz="20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사고 확률은 </a:t>
            </a:r>
            <a:r>
              <a:rPr kumimoji="0" lang="ko-KR" altLang="en-US" sz="2000" b="0" i="0" u="none" strike="noStrike" kern="1200" cap="none" spc="-150" normalizeH="0" baseline="0" noProof="0" dirty="0">
                <a:ln>
                  <a:noFill/>
                </a:ln>
                <a:solidFill>
                  <a:srgbClr val="D03C1E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이륜차</a:t>
            </a:r>
            <a:r>
              <a:rPr kumimoji="0" lang="ko-KR" altLang="en-US" sz="20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보다 </a:t>
            </a:r>
            <a:r>
              <a:rPr kumimoji="0" lang="ko-KR" altLang="en-US" sz="2000" b="0" i="0" u="none" strike="noStrike" kern="1200" cap="none" spc="-150" normalizeH="0" baseline="0" noProof="0" dirty="0">
                <a:ln>
                  <a:noFill/>
                </a:ln>
                <a:solidFill>
                  <a:srgbClr val="2BBB81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낮다</a:t>
            </a:r>
            <a:r>
              <a:rPr kumimoji="0" lang="en-US" altLang="ko-KR" sz="20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.</a:t>
            </a:r>
          </a:p>
        </p:txBody>
      </p:sp>
      <p:sp>
        <p:nvSpPr>
          <p:cNvPr id="69" name="부제목 2">
            <a:extLst>
              <a:ext uri="{FF2B5EF4-FFF2-40B4-BE49-F238E27FC236}">
                <a16:creationId xmlns:a16="http://schemas.microsoft.com/office/drawing/2014/main" id="{0DCB43FA-A202-4BC6-801A-086F38CF104F}"/>
              </a:ext>
            </a:extLst>
          </p:cNvPr>
          <p:cNvSpPr txBox="1">
            <a:spLocks/>
          </p:cNvSpPr>
          <p:nvPr/>
        </p:nvSpPr>
        <p:spPr>
          <a:xfrm>
            <a:off x="914403" y="6669799"/>
            <a:ext cx="10006570" cy="3898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47675" marR="0" lvl="0" indent="0" algn="l" defTabSz="914400" rtl="0" eaLnBrk="1" fontAlgn="auto" latinLnBrk="1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2000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[</a:t>
            </a:r>
            <a:r>
              <a:rPr kumimoji="0" lang="ko-KR" altLang="en-US" sz="2000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가로수 개수</a:t>
            </a:r>
            <a:r>
              <a:rPr kumimoji="0" lang="en-US" altLang="ko-KR" sz="2000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]</a:t>
            </a:r>
            <a:r>
              <a:rPr kumimoji="0" lang="ko-KR" altLang="en-US" sz="20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주변 </a:t>
            </a:r>
            <a:r>
              <a:rPr kumimoji="0" lang="en-US" altLang="ko-KR" sz="20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10m</a:t>
            </a:r>
            <a:r>
              <a:rPr kumimoji="0" lang="ko-KR" altLang="en-US" sz="20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 내 가로수가 많을 때 </a:t>
            </a:r>
            <a:r>
              <a:rPr kumimoji="0" lang="en-US" altLang="ko-KR" sz="2000" b="0" i="0" u="none" strike="noStrike" kern="1200" cap="none" spc="-150" normalizeH="0" baseline="0" noProof="0" dirty="0">
                <a:ln>
                  <a:noFill/>
                </a:ln>
                <a:solidFill>
                  <a:srgbClr val="D03C1E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PM</a:t>
            </a:r>
            <a:r>
              <a:rPr kumimoji="0" lang="en-US" altLang="ko-KR" sz="20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 </a:t>
            </a:r>
            <a:r>
              <a:rPr kumimoji="0" lang="ko-KR" altLang="en-US" sz="20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사고 확률은 </a:t>
            </a:r>
            <a:r>
              <a:rPr kumimoji="0" lang="ko-KR" altLang="en-US" sz="2000" b="0" i="0" u="none" strike="noStrike" kern="1200" cap="none" spc="-150" normalizeH="0" baseline="0" noProof="0" dirty="0">
                <a:ln>
                  <a:noFill/>
                </a:ln>
                <a:solidFill>
                  <a:srgbClr val="2BBB81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자전거</a:t>
            </a:r>
            <a:r>
              <a:rPr kumimoji="0" lang="ko-KR" altLang="en-US" sz="20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 사고 확률보다 높다</a:t>
            </a:r>
            <a:r>
              <a:rPr kumimoji="0" lang="en-US" altLang="ko-KR" sz="20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.</a:t>
            </a:r>
            <a:r>
              <a:rPr kumimoji="0" lang="ko-KR" altLang="en-US" sz="20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 </a:t>
            </a:r>
            <a:endParaRPr kumimoji="0" lang="en-US" altLang="ko-KR" sz="2000" b="0" i="0" u="none" strike="noStrike" kern="1200" cap="none" spc="-15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70" name="부제목 2">
            <a:extLst>
              <a:ext uri="{FF2B5EF4-FFF2-40B4-BE49-F238E27FC236}">
                <a16:creationId xmlns:a16="http://schemas.microsoft.com/office/drawing/2014/main" id="{4882EA7F-3AAD-4980-A797-CC687D1A938F}"/>
              </a:ext>
            </a:extLst>
          </p:cNvPr>
          <p:cNvSpPr txBox="1">
            <a:spLocks/>
          </p:cNvSpPr>
          <p:nvPr/>
        </p:nvSpPr>
        <p:spPr>
          <a:xfrm>
            <a:off x="914399" y="8273214"/>
            <a:ext cx="10006598" cy="74130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47675" marR="0" lvl="0" indent="0" algn="l" defTabSz="914400" rtl="0" eaLnBrk="1" fontAlgn="auto" latinLnBrk="1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2000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[</a:t>
            </a:r>
            <a:r>
              <a:rPr kumimoji="0" lang="ko-KR" altLang="en-US" sz="2000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자전거 도로 여부</a:t>
            </a:r>
            <a:r>
              <a:rPr kumimoji="0" lang="en-US" altLang="ko-KR" sz="2000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] </a:t>
            </a:r>
            <a:r>
              <a:rPr kumimoji="0" lang="ko-KR" altLang="en-US" sz="20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자전거 도로에서는 </a:t>
            </a:r>
            <a:r>
              <a:rPr kumimoji="0" lang="en-US" altLang="ko-KR" sz="2000" b="0" i="0" u="none" strike="noStrike" kern="1200" cap="none" spc="-150" normalizeH="0" baseline="0" noProof="0" dirty="0">
                <a:ln>
                  <a:noFill/>
                </a:ln>
                <a:solidFill>
                  <a:srgbClr val="2BBB81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PM</a:t>
            </a:r>
            <a:r>
              <a:rPr kumimoji="0" lang="ko-KR" altLang="en-US" sz="2000" b="0" i="0" u="none" strike="noStrike" kern="1200" cap="none" spc="-150" normalizeH="0" baseline="0" noProof="0" dirty="0">
                <a:ln>
                  <a:noFill/>
                </a:ln>
                <a:solidFill>
                  <a:srgbClr val="1D4999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 </a:t>
            </a:r>
            <a:r>
              <a:rPr kumimoji="0" lang="ko-KR" altLang="en-US" sz="20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사고 확률이</a:t>
            </a:r>
            <a:r>
              <a:rPr kumimoji="0" lang="ko-KR" altLang="en-US" sz="2000" b="0" i="0" u="none" strike="noStrike" kern="1200" cap="none" spc="-150" normalizeH="0" baseline="0" noProof="0" dirty="0">
                <a:ln>
                  <a:noFill/>
                </a:ln>
                <a:solidFill>
                  <a:srgbClr val="D03C1E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 자전거 </a:t>
            </a:r>
            <a:r>
              <a:rPr kumimoji="0" lang="ko-KR" altLang="en-US" sz="20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사고 확률보다 </a:t>
            </a:r>
            <a:r>
              <a:rPr kumimoji="0" lang="ko-KR" altLang="en-US" sz="2000" b="0" i="0" u="none" strike="noStrike" kern="1200" cap="none" spc="-150" normalizeH="0" baseline="0" noProof="0" dirty="0">
                <a:ln>
                  <a:noFill/>
                </a:ln>
                <a:solidFill>
                  <a:srgbClr val="2BBB81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낮다</a:t>
            </a:r>
            <a:r>
              <a:rPr kumimoji="0" lang="en-US" altLang="ko-KR" sz="2000" b="0" i="0" u="none" strike="noStrike" kern="1200" cap="none" spc="-150" normalizeH="0" baseline="0" noProof="0" dirty="0">
                <a:ln>
                  <a:noFill/>
                </a:ln>
                <a:solidFill>
                  <a:srgbClr val="1D4999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.</a:t>
            </a:r>
            <a:endParaRPr kumimoji="0" lang="ko-KR" altLang="en-US" sz="2000" b="0" i="0" u="none" strike="noStrike" kern="1200" cap="none" spc="-150" normalizeH="0" baseline="0" noProof="0" dirty="0">
              <a:ln>
                <a:noFill/>
              </a:ln>
              <a:solidFill>
                <a:srgbClr val="1D4999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pic>
        <p:nvPicPr>
          <p:cNvPr id="73" name="그래픽 72" descr="기차 단색으로 채워진">
            <a:extLst>
              <a:ext uri="{FF2B5EF4-FFF2-40B4-BE49-F238E27FC236}">
                <a16:creationId xmlns:a16="http://schemas.microsoft.com/office/drawing/2014/main" id="{A897C9D2-C84C-4BCD-B28E-24558668E49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3629075" y="5765747"/>
            <a:ext cx="508271" cy="508271"/>
          </a:xfrm>
          <a:prstGeom prst="rect">
            <a:avLst/>
          </a:prstGeom>
        </p:spPr>
      </p:pic>
      <p:pic>
        <p:nvPicPr>
          <p:cNvPr id="74" name="그래픽 73" descr="버스 단색으로 채워진">
            <a:extLst>
              <a:ext uri="{FF2B5EF4-FFF2-40B4-BE49-F238E27FC236}">
                <a16:creationId xmlns:a16="http://schemas.microsoft.com/office/drawing/2014/main" id="{173BC9C9-089A-45D1-993B-1C92DF0D21B4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5805372" y="5302299"/>
            <a:ext cx="387795" cy="387795"/>
          </a:xfrm>
          <a:prstGeom prst="rect">
            <a:avLst/>
          </a:prstGeom>
        </p:spPr>
      </p:pic>
      <p:pic>
        <p:nvPicPr>
          <p:cNvPr id="75" name="그래픽 74" descr="전나무 단색으로 채워진">
            <a:extLst>
              <a:ext uri="{FF2B5EF4-FFF2-40B4-BE49-F238E27FC236}">
                <a16:creationId xmlns:a16="http://schemas.microsoft.com/office/drawing/2014/main" id="{A51DC981-F642-4378-BFE4-3E51F02AAD94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3192617" y="7017300"/>
            <a:ext cx="532265" cy="532265"/>
          </a:xfrm>
          <a:prstGeom prst="rect">
            <a:avLst/>
          </a:prstGeom>
        </p:spPr>
      </p:pic>
      <p:grpSp>
        <p:nvGrpSpPr>
          <p:cNvPr id="76" name="그룹 75">
            <a:extLst>
              <a:ext uri="{FF2B5EF4-FFF2-40B4-BE49-F238E27FC236}">
                <a16:creationId xmlns:a16="http://schemas.microsoft.com/office/drawing/2014/main" id="{CCB6EC56-DD92-4D99-880F-CA55BAB5668E}"/>
              </a:ext>
            </a:extLst>
          </p:cNvPr>
          <p:cNvGrpSpPr/>
          <p:nvPr/>
        </p:nvGrpSpPr>
        <p:grpSpPr>
          <a:xfrm>
            <a:off x="16051414" y="7935160"/>
            <a:ext cx="630806" cy="581291"/>
            <a:chOff x="8464209" y="-126068"/>
            <a:chExt cx="1403004" cy="914400"/>
          </a:xfrm>
          <a:solidFill>
            <a:schemeClr val="tx1"/>
          </a:solidFill>
        </p:grpSpPr>
        <p:pic>
          <p:nvPicPr>
            <p:cNvPr id="77" name="그래픽 76" descr="세발자전거 윤곽선">
              <a:extLst>
                <a:ext uri="{FF2B5EF4-FFF2-40B4-BE49-F238E27FC236}">
                  <a16:creationId xmlns:a16="http://schemas.microsoft.com/office/drawing/2014/main" id="{9819F535-F036-4BD6-BEC0-CC373811066C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8708511" y="-126068"/>
              <a:ext cx="914400" cy="914400"/>
            </a:xfrm>
            <a:prstGeom prst="rect">
              <a:avLst/>
            </a:prstGeom>
          </p:spPr>
        </p:pic>
        <p:cxnSp>
          <p:nvCxnSpPr>
            <p:cNvPr id="78" name="직선 연결선 77">
              <a:extLst>
                <a:ext uri="{FF2B5EF4-FFF2-40B4-BE49-F238E27FC236}">
                  <a16:creationId xmlns:a16="http://schemas.microsoft.com/office/drawing/2014/main" id="{D5E8CC3A-187D-4C3E-B7D9-080B37430949}"/>
                </a:ext>
              </a:extLst>
            </p:cNvPr>
            <p:cNvCxnSpPr>
              <a:cxnSpLocks/>
            </p:cNvCxnSpPr>
            <p:nvPr/>
          </p:nvCxnSpPr>
          <p:spPr>
            <a:xfrm>
              <a:off x="8464209" y="426212"/>
              <a:ext cx="1403004" cy="0"/>
            </a:xfrm>
            <a:prstGeom prst="line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직선 연결선 80">
              <a:extLst>
                <a:ext uri="{FF2B5EF4-FFF2-40B4-BE49-F238E27FC236}">
                  <a16:creationId xmlns:a16="http://schemas.microsoft.com/office/drawing/2014/main" id="{9B3ABC1C-1F5A-4858-94AD-4529C4999096}"/>
                </a:ext>
              </a:extLst>
            </p:cNvPr>
            <p:cNvCxnSpPr>
              <a:cxnSpLocks/>
            </p:cNvCxnSpPr>
            <p:nvPr/>
          </p:nvCxnSpPr>
          <p:spPr>
            <a:xfrm>
              <a:off x="8464209" y="659892"/>
              <a:ext cx="1403004" cy="0"/>
            </a:xfrm>
            <a:prstGeom prst="line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연결선 87">
              <a:extLst>
                <a:ext uri="{FF2B5EF4-FFF2-40B4-BE49-F238E27FC236}">
                  <a16:creationId xmlns:a16="http://schemas.microsoft.com/office/drawing/2014/main" id="{00397E21-E4BA-4C1B-BE50-6C9C6C7828CB}"/>
                </a:ext>
              </a:extLst>
            </p:cNvPr>
            <p:cNvCxnSpPr>
              <a:cxnSpLocks/>
            </p:cNvCxnSpPr>
            <p:nvPr/>
          </p:nvCxnSpPr>
          <p:spPr>
            <a:xfrm>
              <a:off x="8522553" y="534288"/>
              <a:ext cx="50800" cy="0"/>
            </a:xfrm>
            <a:prstGeom prst="lin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직선 연결선 88">
              <a:extLst>
                <a:ext uri="{FF2B5EF4-FFF2-40B4-BE49-F238E27FC236}">
                  <a16:creationId xmlns:a16="http://schemas.microsoft.com/office/drawing/2014/main" id="{D8BC2E80-4FB0-48BC-9356-AC54F0369142}"/>
                </a:ext>
              </a:extLst>
            </p:cNvPr>
            <p:cNvCxnSpPr>
              <a:cxnSpLocks/>
            </p:cNvCxnSpPr>
            <p:nvPr/>
          </p:nvCxnSpPr>
          <p:spPr>
            <a:xfrm>
              <a:off x="8657630" y="534288"/>
              <a:ext cx="94025" cy="0"/>
            </a:xfrm>
            <a:prstGeom prst="lin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연결선 89">
              <a:extLst>
                <a:ext uri="{FF2B5EF4-FFF2-40B4-BE49-F238E27FC236}">
                  <a16:creationId xmlns:a16="http://schemas.microsoft.com/office/drawing/2014/main" id="{918AAB47-5272-4077-A98F-58D7213E378A}"/>
                </a:ext>
              </a:extLst>
            </p:cNvPr>
            <p:cNvCxnSpPr>
              <a:cxnSpLocks/>
            </p:cNvCxnSpPr>
            <p:nvPr/>
          </p:nvCxnSpPr>
          <p:spPr>
            <a:xfrm>
              <a:off x="8835932" y="534288"/>
              <a:ext cx="50800" cy="0"/>
            </a:xfrm>
            <a:prstGeom prst="lin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직선 연결선 90">
              <a:extLst>
                <a:ext uri="{FF2B5EF4-FFF2-40B4-BE49-F238E27FC236}">
                  <a16:creationId xmlns:a16="http://schemas.microsoft.com/office/drawing/2014/main" id="{453B5BFC-F6A5-4A11-9FC4-5F69E4AFDF2E}"/>
                </a:ext>
              </a:extLst>
            </p:cNvPr>
            <p:cNvCxnSpPr>
              <a:cxnSpLocks/>
            </p:cNvCxnSpPr>
            <p:nvPr/>
          </p:nvCxnSpPr>
          <p:spPr>
            <a:xfrm>
              <a:off x="8971009" y="534288"/>
              <a:ext cx="94025" cy="0"/>
            </a:xfrm>
            <a:prstGeom prst="lin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직선 연결선 91">
              <a:extLst>
                <a:ext uri="{FF2B5EF4-FFF2-40B4-BE49-F238E27FC236}">
                  <a16:creationId xmlns:a16="http://schemas.microsoft.com/office/drawing/2014/main" id="{AEBCC394-080B-4729-95DD-BBE8BE3DC7EE}"/>
                </a:ext>
              </a:extLst>
            </p:cNvPr>
            <p:cNvCxnSpPr>
              <a:cxnSpLocks/>
            </p:cNvCxnSpPr>
            <p:nvPr/>
          </p:nvCxnSpPr>
          <p:spPr>
            <a:xfrm>
              <a:off x="9149311" y="534288"/>
              <a:ext cx="50800" cy="0"/>
            </a:xfrm>
            <a:prstGeom prst="lin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직선 연결선 99">
              <a:extLst>
                <a:ext uri="{FF2B5EF4-FFF2-40B4-BE49-F238E27FC236}">
                  <a16:creationId xmlns:a16="http://schemas.microsoft.com/office/drawing/2014/main" id="{064900A0-8203-435A-8A02-0D53F55C13D4}"/>
                </a:ext>
              </a:extLst>
            </p:cNvPr>
            <p:cNvCxnSpPr>
              <a:cxnSpLocks/>
            </p:cNvCxnSpPr>
            <p:nvPr/>
          </p:nvCxnSpPr>
          <p:spPr>
            <a:xfrm>
              <a:off x="9284388" y="534288"/>
              <a:ext cx="94025" cy="0"/>
            </a:xfrm>
            <a:prstGeom prst="lin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직선 연결선 100">
              <a:extLst>
                <a:ext uri="{FF2B5EF4-FFF2-40B4-BE49-F238E27FC236}">
                  <a16:creationId xmlns:a16="http://schemas.microsoft.com/office/drawing/2014/main" id="{F7C9C15C-749E-40F7-A7F0-745116324F56}"/>
                </a:ext>
              </a:extLst>
            </p:cNvPr>
            <p:cNvCxnSpPr>
              <a:cxnSpLocks/>
            </p:cNvCxnSpPr>
            <p:nvPr/>
          </p:nvCxnSpPr>
          <p:spPr>
            <a:xfrm>
              <a:off x="9462690" y="534288"/>
              <a:ext cx="50800" cy="0"/>
            </a:xfrm>
            <a:prstGeom prst="lin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직선 연결선 101">
              <a:extLst>
                <a:ext uri="{FF2B5EF4-FFF2-40B4-BE49-F238E27FC236}">
                  <a16:creationId xmlns:a16="http://schemas.microsoft.com/office/drawing/2014/main" id="{8EC97E7F-E77D-4600-BF68-99179BA77D5C}"/>
                </a:ext>
              </a:extLst>
            </p:cNvPr>
            <p:cNvCxnSpPr>
              <a:cxnSpLocks/>
            </p:cNvCxnSpPr>
            <p:nvPr/>
          </p:nvCxnSpPr>
          <p:spPr>
            <a:xfrm>
              <a:off x="9597767" y="534288"/>
              <a:ext cx="94025" cy="0"/>
            </a:xfrm>
            <a:prstGeom prst="lin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연결선 102">
              <a:extLst>
                <a:ext uri="{FF2B5EF4-FFF2-40B4-BE49-F238E27FC236}">
                  <a16:creationId xmlns:a16="http://schemas.microsoft.com/office/drawing/2014/main" id="{55089160-3DFC-45FA-BDF6-020C5610E273}"/>
                </a:ext>
              </a:extLst>
            </p:cNvPr>
            <p:cNvCxnSpPr>
              <a:cxnSpLocks/>
            </p:cNvCxnSpPr>
            <p:nvPr/>
          </p:nvCxnSpPr>
          <p:spPr>
            <a:xfrm>
              <a:off x="9776066" y="534288"/>
              <a:ext cx="50800" cy="0"/>
            </a:xfrm>
            <a:prstGeom prst="lin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2" name="Object 43">
            <a:extLst>
              <a:ext uri="{FF2B5EF4-FFF2-40B4-BE49-F238E27FC236}">
                <a16:creationId xmlns:a16="http://schemas.microsoft.com/office/drawing/2014/main" id="{8A88F61B-041F-4B4B-81E4-07A67AA0F7CF}"/>
              </a:ext>
            </a:extLst>
          </p:cNvPr>
          <p:cNvSpPr txBox="1"/>
          <p:nvPr/>
        </p:nvSpPr>
        <p:spPr>
          <a:xfrm>
            <a:off x="1009302" y="495300"/>
            <a:ext cx="588720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0" cap="none" spc="-100" normalizeH="0" baseline="0" noProof="0" dirty="0">
                <a:ln>
                  <a:noFill/>
                </a:ln>
                <a:solidFill>
                  <a:srgbClr val="787878"/>
                </a:solidFill>
                <a:effectLst/>
                <a:uLnTx/>
                <a:uFillTx/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+mn-cs"/>
              </a:rPr>
              <a:t>2. PM</a:t>
            </a:r>
            <a:r>
              <a:rPr kumimoji="0" lang="ko-KR" altLang="en-US" sz="2000" b="0" i="0" u="none" strike="noStrike" kern="0" cap="none" spc="-100" normalizeH="0" baseline="0" noProof="0" dirty="0">
                <a:ln>
                  <a:noFill/>
                </a:ln>
                <a:solidFill>
                  <a:srgbClr val="787878"/>
                </a:solidFill>
                <a:effectLst/>
                <a:uLnTx/>
                <a:uFillTx/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+mn-cs"/>
              </a:rPr>
              <a:t>과 다른 차종 차이</a:t>
            </a:r>
            <a:endParaRPr kumimoji="0" lang="en-US" sz="2000" b="0" i="0" u="none" strike="noStrike" kern="0" cap="none" spc="-100" normalizeH="0" baseline="0" noProof="0" dirty="0">
              <a:ln>
                <a:noFill/>
              </a:ln>
              <a:solidFill>
                <a:srgbClr val="787878"/>
              </a:solidFill>
              <a:effectLst/>
              <a:uLnTx/>
              <a:uFillTx/>
              <a:latin typeface="여기어때 잘난체 OTF" panose="020B0600000101010101" pitchFamily="34" charset="-127"/>
              <a:ea typeface="여기어때 잘난체 OTF" panose="020B0600000101010101" pitchFamily="34" charset="-127"/>
              <a:cs typeface="+mn-cs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32F6F57-08CB-484F-9995-10A11BC57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8538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1" name="그룹 1011"/>
          <p:cNvGrpSpPr/>
          <p:nvPr/>
        </p:nvGrpSpPr>
        <p:grpSpPr>
          <a:xfrm>
            <a:off x="977358" y="1678192"/>
            <a:ext cx="16330999" cy="55418"/>
            <a:chOff x="977358" y="1220958"/>
            <a:chExt cx="16330999" cy="55418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77358" y="1220958"/>
              <a:ext cx="16330999" cy="55418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977358" y="9202882"/>
            <a:ext cx="16330999" cy="55418"/>
            <a:chOff x="977358" y="9073658"/>
            <a:chExt cx="16330999" cy="55418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77358" y="9073658"/>
              <a:ext cx="16330999" cy="55418"/>
            </a:xfrm>
            <a:prstGeom prst="rect">
              <a:avLst/>
            </a:prstGeom>
          </p:spPr>
        </p:pic>
      </p:grpSp>
      <p:sp>
        <p:nvSpPr>
          <p:cNvPr id="50" name="Object 50"/>
          <p:cNvSpPr txBox="1"/>
          <p:nvPr/>
        </p:nvSpPr>
        <p:spPr>
          <a:xfrm>
            <a:off x="13868400" y="9410700"/>
            <a:ext cx="354157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0" cap="none" spc="-100" normalizeH="0" baseline="0" noProof="0" dirty="0">
                <a:ln>
                  <a:noFill/>
                </a:ln>
                <a:solidFill>
                  <a:srgbClr val="9E9E9E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-Core Dream 4 Regular" pitchFamily="34" charset="0"/>
              </a:rPr>
              <a:t>도로교통공단 서울지부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pic>
        <p:nvPicPr>
          <p:cNvPr id="44" name="그림 43" descr="텍스트이(가) 표시된 사진&#10;&#10;자동 생성된 설명">
            <a:extLst>
              <a:ext uri="{FF2B5EF4-FFF2-40B4-BE49-F238E27FC236}">
                <a16:creationId xmlns:a16="http://schemas.microsoft.com/office/drawing/2014/main" id="{3C32C3C7-B828-4DA8-933A-AF7F5C935D4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06" t="37395" r="606" b="37554"/>
          <a:stretch/>
        </p:blipFill>
        <p:spPr>
          <a:xfrm>
            <a:off x="838200" y="9234666"/>
            <a:ext cx="2002044" cy="709434"/>
          </a:xfrm>
          <a:prstGeom prst="rect">
            <a:avLst/>
          </a:prstGeom>
        </p:spPr>
      </p:pic>
      <p:sp>
        <p:nvSpPr>
          <p:cNvPr id="32" name="제목 1">
            <a:extLst>
              <a:ext uri="{FF2B5EF4-FFF2-40B4-BE49-F238E27FC236}">
                <a16:creationId xmlns:a16="http://schemas.microsoft.com/office/drawing/2014/main" id="{2A6BBE6F-5791-42CD-8D87-D2F2E711CDE6}"/>
              </a:ext>
            </a:extLst>
          </p:cNvPr>
          <p:cNvSpPr txBox="1">
            <a:spLocks/>
          </p:cNvSpPr>
          <p:nvPr/>
        </p:nvSpPr>
        <p:spPr>
          <a:xfrm>
            <a:off x="1066800" y="1790700"/>
            <a:ext cx="10590317" cy="9132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R="0" lvl="0" indent="0" fontAlgn="auto" latinLnBrk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80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j-cs"/>
              </a:defRPr>
            </a:lvl1pPr>
          </a:lstStyle>
          <a:p>
            <a:r>
              <a:rPr lang="ko-KR" altLang="en-US" dirty="0"/>
              <a:t>최종 모형 결과 해석</a:t>
            </a:r>
          </a:p>
        </p:txBody>
      </p:sp>
      <p:sp>
        <p:nvSpPr>
          <p:cNvPr id="70" name="부제목 2">
            <a:extLst>
              <a:ext uri="{FF2B5EF4-FFF2-40B4-BE49-F238E27FC236}">
                <a16:creationId xmlns:a16="http://schemas.microsoft.com/office/drawing/2014/main" id="{8B5F2672-7736-4B98-87B9-E5540208E058}"/>
              </a:ext>
            </a:extLst>
          </p:cNvPr>
          <p:cNvSpPr txBox="1">
            <a:spLocks/>
          </p:cNvSpPr>
          <p:nvPr/>
        </p:nvSpPr>
        <p:spPr>
          <a:xfrm>
            <a:off x="2393766" y="7734300"/>
            <a:ext cx="5324392" cy="166743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20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밤</a:t>
            </a:r>
            <a:r>
              <a:rPr kumimoji="0" lang="en-US" altLang="ko-KR" sz="20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(night)</a:t>
            </a:r>
            <a:r>
              <a:rPr kumimoji="0" lang="ko-KR" altLang="en-US" sz="20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과 도로 복잡도</a:t>
            </a:r>
            <a:r>
              <a:rPr kumimoji="0" lang="en-US" altLang="ko-KR" sz="20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(road num)</a:t>
            </a:r>
            <a:r>
              <a:rPr kumimoji="0" lang="ko-KR" altLang="en-US" sz="20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의 상호작용</a:t>
            </a:r>
            <a:endParaRPr kumimoji="0" lang="en-US" altLang="ko-KR" sz="2000" b="0" i="0" u="none" strike="noStrike" kern="1200" cap="none" spc="-1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228600" marR="0" lvl="0" indent="-228600" algn="l" defTabSz="914400" rtl="0" eaLnBrk="1" fontAlgn="auto" latinLnBrk="1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8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낮에는 도로가 복잡할수록 </a:t>
            </a:r>
            <a:r>
              <a:rPr kumimoji="0" lang="en-US" altLang="ko-KR" sz="18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PM </a:t>
            </a:r>
            <a:r>
              <a:rPr kumimoji="0" lang="ko-KR" altLang="en-US" sz="18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사고 비율이 높음</a:t>
            </a:r>
            <a:endParaRPr kumimoji="0" lang="en-US" altLang="ko-KR" sz="1800" b="0" i="0" u="none" strike="noStrike" kern="1200" cap="none" spc="-1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228600" marR="0" lvl="0" indent="-228600" algn="l" defTabSz="914400" rtl="0" eaLnBrk="1" fontAlgn="auto" latinLnBrk="1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8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밤에는 도로가 복잡할수록</a:t>
            </a:r>
            <a:r>
              <a:rPr kumimoji="0" lang="en-US" altLang="ko-KR" sz="18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PM </a:t>
            </a:r>
            <a:r>
              <a:rPr kumimoji="0" lang="ko-KR" altLang="en-US" sz="18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사고 비율이 낮음 </a:t>
            </a:r>
            <a:endParaRPr kumimoji="0" lang="en-US" altLang="ko-KR" sz="1800" b="0" i="0" u="none" strike="noStrike" kern="1200" cap="none" spc="-1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71" name="부제목 2">
            <a:extLst>
              <a:ext uri="{FF2B5EF4-FFF2-40B4-BE49-F238E27FC236}">
                <a16:creationId xmlns:a16="http://schemas.microsoft.com/office/drawing/2014/main" id="{3491546B-CD53-4059-BB12-284D5EEDA952}"/>
              </a:ext>
            </a:extLst>
          </p:cNvPr>
          <p:cNvSpPr txBox="1">
            <a:spLocks/>
          </p:cNvSpPr>
          <p:nvPr/>
        </p:nvSpPr>
        <p:spPr>
          <a:xfrm>
            <a:off x="11412263" y="7808346"/>
            <a:ext cx="4591794" cy="1145154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20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교차로 차수</a:t>
            </a:r>
            <a:endParaRPr kumimoji="0" lang="en-US" altLang="ko-KR" sz="2000" b="0" i="0" u="none" strike="noStrike" kern="1200" cap="none" spc="-1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228600" marR="0" lvl="0" indent="-228600" algn="l" defTabSz="914400" rtl="0" eaLnBrk="1" fontAlgn="auto" latinLnBrk="1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8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교차로의 차수가 높을수록 이륜차 비율 높음 </a:t>
            </a:r>
            <a:endParaRPr kumimoji="0" lang="en-US" altLang="ko-KR" sz="1800" b="0" i="0" u="none" strike="noStrike" kern="1200" cap="none" spc="-1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7D5C05B6-A3EA-41E2-A688-31749EEC7131}"/>
              </a:ext>
            </a:extLst>
          </p:cNvPr>
          <p:cNvGrpSpPr/>
          <p:nvPr/>
        </p:nvGrpSpPr>
        <p:grpSpPr>
          <a:xfrm>
            <a:off x="1638979" y="2877905"/>
            <a:ext cx="6871567" cy="3456108"/>
            <a:chOff x="1295400" y="2705100"/>
            <a:chExt cx="7558724" cy="3801719"/>
          </a:xfrm>
        </p:grpSpPr>
        <p:pic>
          <p:nvPicPr>
            <p:cNvPr id="67" name="그림 66">
              <a:extLst>
                <a:ext uri="{FF2B5EF4-FFF2-40B4-BE49-F238E27FC236}">
                  <a16:creationId xmlns:a16="http://schemas.microsoft.com/office/drawing/2014/main" id="{D7E236B0-2EBE-41E9-BCF6-01B689F466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034" r="22945" b="45516"/>
            <a:stretch/>
          </p:blipFill>
          <p:spPr>
            <a:xfrm>
              <a:off x="1295400" y="3466975"/>
              <a:ext cx="3835739" cy="3010079"/>
            </a:xfrm>
            <a:prstGeom prst="rect">
              <a:avLst/>
            </a:prstGeom>
          </p:spPr>
        </p:pic>
        <p:pic>
          <p:nvPicPr>
            <p:cNvPr id="68" name="그래픽 67">
              <a:extLst>
                <a:ext uri="{FF2B5EF4-FFF2-40B4-BE49-F238E27FC236}">
                  <a16:creationId xmlns:a16="http://schemas.microsoft.com/office/drawing/2014/main" id="{AC97891C-8224-41A3-A39D-AA0D9618388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09171" y="3538137"/>
              <a:ext cx="1738011" cy="1540190"/>
            </a:xfrm>
            <a:prstGeom prst="rect">
              <a:avLst/>
            </a:prstGeom>
          </p:spPr>
        </p:pic>
        <p:sp>
          <p:nvSpPr>
            <p:cNvPr id="69" name="부제목 2">
              <a:extLst>
                <a:ext uri="{FF2B5EF4-FFF2-40B4-BE49-F238E27FC236}">
                  <a16:creationId xmlns:a16="http://schemas.microsoft.com/office/drawing/2014/main" id="{5346AE0A-619E-4755-B26E-F0C7A83B995B}"/>
                </a:ext>
              </a:extLst>
            </p:cNvPr>
            <p:cNvSpPr txBox="1">
              <a:spLocks/>
            </p:cNvSpPr>
            <p:nvPr/>
          </p:nvSpPr>
          <p:spPr>
            <a:xfrm>
              <a:off x="2532921" y="3609251"/>
              <a:ext cx="4576219" cy="1504269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28600" marR="0" lvl="0" indent="-228600" algn="l" defTabSz="914400" rtl="0" eaLnBrk="1" fontAlgn="auto" latinLnBrk="1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kumimoji="0" lang="en-US" altLang="ko-KR" sz="1700" b="0" i="0" u="none" strike="noStrike" kern="1200" cap="none" spc="-10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+mn-cs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D74B3900-598E-4C89-865A-55AF1BCCE75B}"/>
                </a:ext>
              </a:extLst>
            </p:cNvPr>
            <p:cNvSpPr/>
            <p:nvPr/>
          </p:nvSpPr>
          <p:spPr>
            <a:xfrm>
              <a:off x="1309730" y="2705498"/>
              <a:ext cx="7515317" cy="3801321"/>
            </a:xfrm>
            <a:prstGeom prst="rect">
              <a:avLst/>
            </a:prstGeom>
            <a:noFill/>
            <a:ln w="3810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+mn-cs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A1A0312F-E3F9-455A-995C-FAFF99B83835}"/>
                </a:ext>
              </a:extLst>
            </p:cNvPr>
            <p:cNvSpPr/>
            <p:nvPr/>
          </p:nvSpPr>
          <p:spPr>
            <a:xfrm>
              <a:off x="5055962" y="2705100"/>
              <a:ext cx="3757658" cy="3801321"/>
            </a:xfrm>
            <a:prstGeom prst="rect">
              <a:avLst/>
            </a:prstGeom>
            <a:solidFill>
              <a:schemeClr val="tx1"/>
            </a:solidFill>
            <a:ln w="3810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+mn-cs"/>
              </a:endParaRPr>
            </a:p>
          </p:txBody>
        </p:sp>
        <p:pic>
          <p:nvPicPr>
            <p:cNvPr id="74" name="그래픽 73" descr="스쿠터 단색으로 채워진">
              <a:extLst>
                <a:ext uri="{FF2B5EF4-FFF2-40B4-BE49-F238E27FC236}">
                  <a16:creationId xmlns:a16="http://schemas.microsoft.com/office/drawing/2014/main" id="{9D75B58C-70C0-4801-9443-DF455E2A2D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l="5642" t="24107" r="3754" b="21732"/>
            <a:stretch/>
          </p:blipFill>
          <p:spPr>
            <a:xfrm>
              <a:off x="1524000" y="4541946"/>
              <a:ext cx="956965" cy="657123"/>
            </a:xfrm>
            <a:prstGeom prst="rect">
              <a:avLst/>
            </a:prstGeom>
          </p:spPr>
        </p:pic>
        <p:pic>
          <p:nvPicPr>
            <p:cNvPr id="75" name="그림 74">
              <a:extLst>
                <a:ext uri="{FF2B5EF4-FFF2-40B4-BE49-F238E27FC236}">
                  <a16:creationId xmlns:a16="http://schemas.microsoft.com/office/drawing/2014/main" id="{7B5DE237-C615-4CF3-9C62-4EB85FF900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colorTemperature colorTemp="5080"/>
                      </a14:imgEffect>
                      <a14:imgEffect>
                        <a14:saturation sat="1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034" r="22945" b="45516"/>
            <a:stretch/>
          </p:blipFill>
          <p:spPr>
            <a:xfrm>
              <a:off x="5018472" y="3478908"/>
              <a:ext cx="3788951" cy="3010079"/>
            </a:xfrm>
            <a:prstGeom prst="rect">
              <a:avLst/>
            </a:prstGeom>
            <a:noFill/>
          </p:spPr>
        </p:pic>
        <p:pic>
          <p:nvPicPr>
            <p:cNvPr id="76" name="그래픽 75" descr="스쿠터 단색으로 채워진">
              <a:extLst>
                <a:ext uri="{FF2B5EF4-FFF2-40B4-BE49-F238E27FC236}">
                  <a16:creationId xmlns:a16="http://schemas.microsoft.com/office/drawing/2014/main" id="{60019792-BB28-495B-A3EB-6454B6151A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 l="5642" t="24107" r="3754" b="21732"/>
            <a:stretch/>
          </p:blipFill>
          <p:spPr>
            <a:xfrm>
              <a:off x="6451111" y="3711653"/>
              <a:ext cx="2403013" cy="1574915"/>
            </a:xfrm>
            <a:prstGeom prst="rect">
              <a:avLst/>
            </a:prstGeom>
          </p:spPr>
        </p:pic>
        <p:pic>
          <p:nvPicPr>
            <p:cNvPr id="77" name="그래픽 76" descr="세발자전거 단색으로 채워진">
              <a:extLst>
                <a:ext uri="{FF2B5EF4-FFF2-40B4-BE49-F238E27FC236}">
                  <a16:creationId xmlns:a16="http://schemas.microsoft.com/office/drawing/2014/main" id="{6B0EB2D9-2AD3-4832-94F9-1AAF1328AE6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rcRect l="4569" t="13113" r="5666" b="14998"/>
            <a:stretch/>
          </p:blipFill>
          <p:spPr>
            <a:xfrm>
              <a:off x="5651526" y="3872148"/>
              <a:ext cx="1797883" cy="1343774"/>
            </a:xfrm>
            <a:prstGeom prst="rect">
              <a:avLst/>
            </a:prstGeom>
          </p:spPr>
        </p:pic>
        <p:pic>
          <p:nvPicPr>
            <p:cNvPr id="92" name="그래픽 91" descr="세발자전거 단색으로 채워진">
              <a:extLst>
                <a:ext uri="{FF2B5EF4-FFF2-40B4-BE49-F238E27FC236}">
                  <a16:creationId xmlns:a16="http://schemas.microsoft.com/office/drawing/2014/main" id="{972061C5-AA24-4239-821E-62AC0CE310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rcRect l="4569" t="13113" r="5666" b="14998"/>
            <a:stretch/>
          </p:blipFill>
          <p:spPr>
            <a:xfrm>
              <a:off x="2438400" y="4439910"/>
              <a:ext cx="922557" cy="738818"/>
            </a:xfrm>
            <a:prstGeom prst="rect">
              <a:avLst/>
            </a:prstGeom>
          </p:spPr>
        </p:pic>
        <p:pic>
          <p:nvPicPr>
            <p:cNvPr id="101" name="그래픽 100">
              <a:extLst>
                <a:ext uri="{FF2B5EF4-FFF2-40B4-BE49-F238E27FC236}">
                  <a16:creationId xmlns:a16="http://schemas.microsoft.com/office/drawing/2014/main" id="{E71A40F2-8514-443B-92FC-7874CE680AF7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5198249" y="4416038"/>
              <a:ext cx="796903" cy="706200"/>
            </a:xfrm>
            <a:prstGeom prst="rect">
              <a:avLst/>
            </a:prstGeom>
          </p:spPr>
        </p:pic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D80CF036-F84D-40DC-BF99-C7E4F131EB73}"/>
              </a:ext>
            </a:extLst>
          </p:cNvPr>
          <p:cNvGrpSpPr/>
          <p:nvPr/>
        </p:nvGrpSpPr>
        <p:grpSpPr>
          <a:xfrm>
            <a:off x="10930126" y="2664136"/>
            <a:ext cx="5556070" cy="3957870"/>
            <a:chOff x="10652323" y="2466243"/>
            <a:chExt cx="6111677" cy="4353657"/>
          </a:xfrm>
        </p:grpSpPr>
        <p:pic>
          <p:nvPicPr>
            <p:cNvPr id="78" name="그림 77">
              <a:extLst>
                <a:ext uri="{FF2B5EF4-FFF2-40B4-BE49-F238E27FC236}">
                  <a16:creationId xmlns:a16="http://schemas.microsoft.com/office/drawing/2014/main" id="{62E5E24B-7BC0-46AE-9C5F-529EDCD9E2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0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915" t="20261" r="20370" b="34092"/>
            <a:stretch/>
          </p:blipFill>
          <p:spPr>
            <a:xfrm>
              <a:off x="10652323" y="2466243"/>
              <a:ext cx="6111677" cy="4353657"/>
            </a:xfrm>
            <a:prstGeom prst="rect">
              <a:avLst/>
            </a:prstGeom>
          </p:spPr>
        </p:pic>
        <p:sp>
          <p:nvSpPr>
            <p:cNvPr id="81" name="부제목 2">
              <a:extLst>
                <a:ext uri="{FF2B5EF4-FFF2-40B4-BE49-F238E27FC236}">
                  <a16:creationId xmlns:a16="http://schemas.microsoft.com/office/drawing/2014/main" id="{40EABB57-2FC6-4AF1-90F7-E0C0C5C420B5}"/>
                </a:ext>
              </a:extLst>
            </p:cNvPr>
            <p:cNvSpPr txBox="1">
              <a:spLocks/>
            </p:cNvSpPr>
            <p:nvPr/>
          </p:nvSpPr>
          <p:spPr>
            <a:xfrm>
              <a:off x="10970047" y="3681527"/>
              <a:ext cx="4707225" cy="1543260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28600" marR="0" lvl="0" indent="-228600" algn="l" defTabSz="914400" rtl="0" eaLnBrk="1" fontAlgn="auto" latinLnBrk="1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kumimoji="0" lang="en-US" altLang="ko-KR" sz="1700" b="0" i="0" u="none" strike="noStrike" kern="1200" cap="none" spc="-10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+mn-cs"/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A83FC5FB-1F30-4A02-AEB2-03A7E414BB4C}"/>
                </a:ext>
              </a:extLst>
            </p:cNvPr>
            <p:cNvSpPr/>
            <p:nvPr/>
          </p:nvSpPr>
          <p:spPr>
            <a:xfrm>
              <a:off x="10652323" y="2640174"/>
              <a:ext cx="6111677" cy="3906088"/>
            </a:xfrm>
            <a:prstGeom prst="rect">
              <a:avLst/>
            </a:prstGeom>
            <a:noFill/>
            <a:ln w="3810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+mn-cs"/>
              </a:endParaRPr>
            </a:p>
          </p:txBody>
        </p:sp>
        <p:pic>
          <p:nvPicPr>
            <p:cNvPr id="89" name="그래픽 88" descr="스쿠터 단색으로 채워진">
              <a:extLst>
                <a:ext uri="{FF2B5EF4-FFF2-40B4-BE49-F238E27FC236}">
                  <a16:creationId xmlns:a16="http://schemas.microsoft.com/office/drawing/2014/main" id="{F8D254B8-7419-45BC-8CB8-58FE0A40EB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rcRect l="5642" t="24107" r="3754" b="21732"/>
            <a:stretch/>
          </p:blipFill>
          <p:spPr>
            <a:xfrm>
              <a:off x="13562157" y="3332061"/>
              <a:ext cx="2653697" cy="1739211"/>
            </a:xfrm>
            <a:prstGeom prst="rect">
              <a:avLst/>
            </a:prstGeom>
          </p:spPr>
        </p:pic>
        <p:pic>
          <p:nvPicPr>
            <p:cNvPr id="90" name="그래픽 89" descr="세발자전거 단색으로 채워진">
              <a:extLst>
                <a:ext uri="{FF2B5EF4-FFF2-40B4-BE49-F238E27FC236}">
                  <a16:creationId xmlns:a16="http://schemas.microsoft.com/office/drawing/2014/main" id="{B9E123CC-E079-4D65-9AB3-C3AB18E3AAE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rcRect l="4569" t="13113" r="5666" b="14998"/>
            <a:stretch/>
          </p:blipFill>
          <p:spPr>
            <a:xfrm>
              <a:off x="12427020" y="4128866"/>
              <a:ext cx="1097648" cy="781622"/>
            </a:xfrm>
            <a:prstGeom prst="rect">
              <a:avLst/>
            </a:prstGeom>
          </p:spPr>
        </p:pic>
        <p:pic>
          <p:nvPicPr>
            <p:cNvPr id="102" name="그래픽 101">
              <a:extLst>
                <a:ext uri="{FF2B5EF4-FFF2-40B4-BE49-F238E27FC236}">
                  <a16:creationId xmlns:a16="http://schemas.microsoft.com/office/drawing/2014/main" id="{A8721214-5FD7-4EA8-81B1-10C237B9AE21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11503508" y="4158720"/>
              <a:ext cx="796903" cy="706199"/>
            </a:xfrm>
            <a:prstGeom prst="rect">
              <a:avLst/>
            </a:prstGeom>
          </p:spPr>
        </p:pic>
      </p:grpSp>
      <p:graphicFrame>
        <p:nvGraphicFramePr>
          <p:cNvPr id="103" name="표 102">
            <a:extLst>
              <a:ext uri="{FF2B5EF4-FFF2-40B4-BE49-F238E27FC236}">
                <a16:creationId xmlns:a16="http://schemas.microsoft.com/office/drawing/2014/main" id="{82A95FC8-140E-4B6D-B14E-1BABE88096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5998936"/>
              </p:ext>
            </p:extLst>
          </p:nvPr>
        </p:nvGraphicFramePr>
        <p:xfrm>
          <a:off x="2820591" y="6896100"/>
          <a:ext cx="4395761" cy="744865"/>
        </p:xfrm>
        <a:graphic>
          <a:graphicData uri="http://schemas.openxmlformats.org/drawingml/2006/table">
            <a:tbl>
              <a:tblPr>
                <a:tableStyleId>{85BE263C-DBD7-4A20-BB59-AAB30ACAA65A}</a:tableStyleId>
              </a:tblPr>
              <a:tblGrid>
                <a:gridCol w="1771889">
                  <a:extLst>
                    <a:ext uri="{9D8B030D-6E8A-4147-A177-3AD203B41FA5}">
                      <a16:colId xmlns:a16="http://schemas.microsoft.com/office/drawing/2014/main" val="2192693206"/>
                    </a:ext>
                  </a:extLst>
                </a:gridCol>
                <a:gridCol w="874624">
                  <a:extLst>
                    <a:ext uri="{9D8B030D-6E8A-4147-A177-3AD203B41FA5}">
                      <a16:colId xmlns:a16="http://schemas.microsoft.com/office/drawing/2014/main" val="4084074798"/>
                    </a:ext>
                  </a:extLst>
                </a:gridCol>
                <a:gridCol w="874624">
                  <a:extLst>
                    <a:ext uri="{9D8B030D-6E8A-4147-A177-3AD203B41FA5}">
                      <a16:colId xmlns:a16="http://schemas.microsoft.com/office/drawing/2014/main" val="2209518509"/>
                    </a:ext>
                  </a:extLst>
                </a:gridCol>
                <a:gridCol w="874624">
                  <a:extLst>
                    <a:ext uri="{9D8B030D-6E8A-4147-A177-3AD203B41FA5}">
                      <a16:colId xmlns:a16="http://schemas.microsoft.com/office/drawing/2014/main" val="528480302"/>
                    </a:ext>
                  </a:extLst>
                </a:gridCol>
              </a:tblGrid>
              <a:tr h="170634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600" b="1" kern="1200" dirty="0">
                          <a:solidFill>
                            <a:schemeClr val="bg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j-cs"/>
                        </a:rPr>
                        <a:t>변수</a:t>
                      </a:r>
                    </a:p>
                  </a:txBody>
                  <a:tcPr marL="7621" marR="7621" marT="57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D19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600" b="1" kern="1200" dirty="0">
                          <a:solidFill>
                            <a:schemeClr val="bg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j-cs"/>
                        </a:rPr>
                        <a:t>자전거</a:t>
                      </a:r>
                    </a:p>
                  </a:txBody>
                  <a:tcPr marL="7621" marR="7621" marT="57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D19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1600" b="1" kern="1200" dirty="0">
                          <a:solidFill>
                            <a:schemeClr val="bg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j-cs"/>
                        </a:rPr>
                        <a:t>PM</a:t>
                      </a:r>
                    </a:p>
                  </a:txBody>
                  <a:tcPr marL="7621" marR="7621" marT="57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D19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600" b="1" kern="1200" dirty="0">
                          <a:solidFill>
                            <a:schemeClr val="bg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j-cs"/>
                        </a:rPr>
                        <a:t>이륜차</a:t>
                      </a:r>
                    </a:p>
                  </a:txBody>
                  <a:tcPr marL="7621" marR="7621" marT="57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D1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0498658"/>
                  </a:ext>
                </a:extLst>
              </a:tr>
              <a:tr h="240590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j-cs"/>
                        </a:rPr>
                        <a:t>도로 복잡도</a:t>
                      </a:r>
                      <a:r>
                        <a:rPr lang="en-US" sz="1600" b="1" kern="1200" dirty="0">
                          <a:solidFill>
                            <a:schemeClr val="tx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j-cs"/>
                        </a:rPr>
                        <a:t>*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j-cs"/>
                        </a:rPr>
                        <a:t>야간</a:t>
                      </a:r>
                      <a:endParaRPr lang="en-US" sz="1600" b="1" kern="1200" dirty="0">
                        <a:solidFill>
                          <a:schemeClr val="tx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  <a:cs typeface="+mj-cs"/>
                      </a:endParaRPr>
                    </a:p>
                  </a:txBody>
                  <a:tcPr marL="7621" marR="7621" marT="57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ctr">
                        <a:lnSpc>
                          <a:spcPct val="150000"/>
                        </a:lnSpc>
                      </a:pPr>
                      <a:r>
                        <a:rPr lang="en-US" altLang="ko-KR" sz="1600" kern="1200" dirty="0">
                          <a:solidFill>
                            <a:schemeClr val="tx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j-cs"/>
                        </a:rPr>
                        <a:t>1.1842</a:t>
                      </a:r>
                    </a:p>
                  </a:txBody>
                  <a:tcPr marL="10142" marR="10142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ctr">
                        <a:lnSpc>
                          <a:spcPct val="150000"/>
                        </a:lnSpc>
                      </a:pPr>
                      <a:r>
                        <a:rPr lang="en-US" altLang="ko-KR" sz="1600" kern="1200" dirty="0">
                          <a:solidFill>
                            <a:schemeClr val="tx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j-cs"/>
                        </a:rPr>
                        <a:t>-2.8283</a:t>
                      </a:r>
                    </a:p>
                  </a:txBody>
                  <a:tcPr marL="10142" marR="10142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ctr">
                        <a:lnSpc>
                          <a:spcPct val="150000"/>
                        </a:lnSpc>
                      </a:pPr>
                      <a:r>
                        <a:rPr lang="en-US" altLang="ko-KR" sz="1600" kern="1200" dirty="0">
                          <a:solidFill>
                            <a:schemeClr val="tx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j-cs"/>
                        </a:rPr>
                        <a:t>1.6441</a:t>
                      </a:r>
                    </a:p>
                  </a:txBody>
                  <a:tcPr marL="10142" marR="10142" marT="762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209298795"/>
                  </a:ext>
                </a:extLst>
              </a:tr>
            </a:tbl>
          </a:graphicData>
        </a:graphic>
      </p:graphicFrame>
      <p:graphicFrame>
        <p:nvGraphicFramePr>
          <p:cNvPr id="104" name="표 103">
            <a:extLst>
              <a:ext uri="{FF2B5EF4-FFF2-40B4-BE49-F238E27FC236}">
                <a16:creationId xmlns:a16="http://schemas.microsoft.com/office/drawing/2014/main" id="{6108D344-DEE8-468B-AA37-F50E2A3C5B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0246100"/>
              </p:ext>
            </p:extLst>
          </p:nvPr>
        </p:nvGraphicFramePr>
        <p:xfrm>
          <a:off x="11710087" y="6896100"/>
          <a:ext cx="3996147" cy="744865"/>
        </p:xfrm>
        <a:graphic>
          <a:graphicData uri="http://schemas.openxmlformats.org/drawingml/2006/table">
            <a:tbl>
              <a:tblPr>
                <a:tableStyleId>{85BE263C-DBD7-4A20-BB59-AAB30ACAA65A}</a:tableStyleId>
              </a:tblPr>
              <a:tblGrid>
                <a:gridCol w="1610808">
                  <a:extLst>
                    <a:ext uri="{9D8B030D-6E8A-4147-A177-3AD203B41FA5}">
                      <a16:colId xmlns:a16="http://schemas.microsoft.com/office/drawing/2014/main" val="2192693206"/>
                    </a:ext>
                  </a:extLst>
                </a:gridCol>
                <a:gridCol w="795113">
                  <a:extLst>
                    <a:ext uri="{9D8B030D-6E8A-4147-A177-3AD203B41FA5}">
                      <a16:colId xmlns:a16="http://schemas.microsoft.com/office/drawing/2014/main" val="4084074798"/>
                    </a:ext>
                  </a:extLst>
                </a:gridCol>
                <a:gridCol w="795113">
                  <a:extLst>
                    <a:ext uri="{9D8B030D-6E8A-4147-A177-3AD203B41FA5}">
                      <a16:colId xmlns:a16="http://schemas.microsoft.com/office/drawing/2014/main" val="2209518509"/>
                    </a:ext>
                  </a:extLst>
                </a:gridCol>
                <a:gridCol w="795113">
                  <a:extLst>
                    <a:ext uri="{9D8B030D-6E8A-4147-A177-3AD203B41FA5}">
                      <a16:colId xmlns:a16="http://schemas.microsoft.com/office/drawing/2014/main" val="528480302"/>
                    </a:ext>
                  </a:extLst>
                </a:gridCol>
              </a:tblGrid>
              <a:tr h="170634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600" b="1" kern="1200" dirty="0">
                          <a:solidFill>
                            <a:schemeClr val="bg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j-cs"/>
                        </a:rPr>
                        <a:t>변수</a:t>
                      </a:r>
                    </a:p>
                  </a:txBody>
                  <a:tcPr marL="6928" marR="6928" marT="57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D19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600" b="1" kern="1200" dirty="0">
                          <a:solidFill>
                            <a:schemeClr val="bg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j-cs"/>
                        </a:rPr>
                        <a:t>자전거</a:t>
                      </a:r>
                    </a:p>
                  </a:txBody>
                  <a:tcPr marL="6928" marR="6928" marT="57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D19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1600" b="1" kern="1200" dirty="0">
                          <a:solidFill>
                            <a:schemeClr val="bg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j-cs"/>
                        </a:rPr>
                        <a:t>PM</a:t>
                      </a:r>
                    </a:p>
                  </a:txBody>
                  <a:tcPr marL="6928" marR="6928" marT="57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D19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600" b="1" kern="1200" dirty="0">
                          <a:solidFill>
                            <a:schemeClr val="bg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j-cs"/>
                        </a:rPr>
                        <a:t>이륜차</a:t>
                      </a:r>
                    </a:p>
                  </a:txBody>
                  <a:tcPr marL="6928" marR="6928" marT="57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D1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0498658"/>
                  </a:ext>
                </a:extLst>
              </a:tr>
              <a:tr h="240590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j-cs"/>
                        </a:rPr>
                        <a:t>교차로형태</a:t>
                      </a:r>
                      <a:endParaRPr lang="en-US" sz="1600" b="1" kern="1200" dirty="0">
                        <a:solidFill>
                          <a:schemeClr val="tx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  <a:cs typeface="+mj-cs"/>
                      </a:endParaRPr>
                    </a:p>
                  </a:txBody>
                  <a:tcPr marL="6928" marR="6928" marT="57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ctr">
                        <a:lnSpc>
                          <a:spcPct val="150000"/>
                        </a:lnSpc>
                      </a:pPr>
                      <a:r>
                        <a:rPr lang="en-US" altLang="ko-KR" sz="1600" kern="1200" dirty="0">
                          <a:solidFill>
                            <a:schemeClr val="tx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j-cs"/>
                        </a:rPr>
                        <a:t>-0.3834</a:t>
                      </a:r>
                    </a:p>
                  </a:txBody>
                  <a:tcPr marL="9220" marR="92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ctr">
                        <a:lnSpc>
                          <a:spcPct val="150000"/>
                        </a:lnSpc>
                      </a:pPr>
                      <a:r>
                        <a:rPr lang="en-US" altLang="ko-KR" sz="1600" kern="1200" dirty="0">
                          <a:solidFill>
                            <a:schemeClr val="tx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j-cs"/>
                        </a:rPr>
                        <a:t>-0.1316</a:t>
                      </a:r>
                    </a:p>
                  </a:txBody>
                  <a:tcPr marL="9220" marR="92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ctr">
                        <a:lnSpc>
                          <a:spcPct val="150000"/>
                        </a:lnSpc>
                      </a:pPr>
                      <a:r>
                        <a:rPr lang="en-US" altLang="ko-KR" sz="1600" kern="1200" dirty="0">
                          <a:solidFill>
                            <a:schemeClr val="tx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j-cs"/>
                        </a:rPr>
                        <a:t>0.5150</a:t>
                      </a:r>
                    </a:p>
                  </a:txBody>
                  <a:tcPr marL="9220" marR="9220" marT="762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209298795"/>
                  </a:ext>
                </a:extLst>
              </a:tr>
            </a:tbl>
          </a:graphicData>
        </a:graphic>
      </p:graphicFrame>
      <p:sp>
        <p:nvSpPr>
          <p:cNvPr id="33" name="Object 42">
            <a:extLst>
              <a:ext uri="{FF2B5EF4-FFF2-40B4-BE49-F238E27FC236}">
                <a16:creationId xmlns:a16="http://schemas.microsoft.com/office/drawing/2014/main" id="{3131B677-AD99-44D0-9D6A-74922CA6A1C3}"/>
              </a:ext>
            </a:extLst>
          </p:cNvPr>
          <p:cNvSpPr txBox="1"/>
          <p:nvPr/>
        </p:nvSpPr>
        <p:spPr>
          <a:xfrm>
            <a:off x="991126" y="837069"/>
            <a:ext cx="15531093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4000">
                <a:solidFill>
                  <a:srgbClr val="35363A"/>
                </a:solidFill>
                <a:latin typeface="Jalnan OTF" pitchFamily="34" charset="0"/>
                <a:cs typeface="Jalnan OTF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분석 내용 및 결과 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: 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차량 종류 예측 모델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34" name="Object 43">
            <a:extLst>
              <a:ext uri="{FF2B5EF4-FFF2-40B4-BE49-F238E27FC236}">
                <a16:creationId xmlns:a16="http://schemas.microsoft.com/office/drawing/2014/main" id="{63811AD8-0137-4BFD-8168-F589B8955216}"/>
              </a:ext>
            </a:extLst>
          </p:cNvPr>
          <p:cNvSpPr txBox="1"/>
          <p:nvPr/>
        </p:nvSpPr>
        <p:spPr>
          <a:xfrm>
            <a:off x="1009302" y="495300"/>
            <a:ext cx="588720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0" cap="none" spc="-100" normalizeH="0" baseline="0" noProof="0" dirty="0">
                <a:ln>
                  <a:noFill/>
                </a:ln>
                <a:solidFill>
                  <a:srgbClr val="787878"/>
                </a:solidFill>
                <a:effectLst/>
                <a:uLnTx/>
                <a:uFillTx/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+mn-cs"/>
              </a:rPr>
              <a:t>2. PM</a:t>
            </a:r>
            <a:r>
              <a:rPr kumimoji="0" lang="ko-KR" altLang="en-US" sz="2000" b="0" i="0" u="none" strike="noStrike" kern="0" cap="none" spc="-100" normalizeH="0" baseline="0" noProof="0" dirty="0">
                <a:ln>
                  <a:noFill/>
                </a:ln>
                <a:solidFill>
                  <a:srgbClr val="787878"/>
                </a:solidFill>
                <a:effectLst/>
                <a:uLnTx/>
                <a:uFillTx/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+mn-cs"/>
              </a:rPr>
              <a:t>과 다른 차종 차이</a:t>
            </a:r>
            <a:endParaRPr kumimoji="0" lang="en-US" sz="2000" b="0" i="0" u="none" strike="noStrike" kern="0" cap="none" spc="-100" normalizeH="0" baseline="0" noProof="0" dirty="0">
              <a:ln>
                <a:noFill/>
              </a:ln>
              <a:solidFill>
                <a:srgbClr val="787878"/>
              </a:solidFill>
              <a:effectLst/>
              <a:uLnTx/>
              <a:uFillTx/>
              <a:latin typeface="여기어때 잘난체 OTF" panose="020B0600000101010101" pitchFamily="34" charset="-127"/>
              <a:ea typeface="여기어때 잘난체 OTF" panose="020B0600000101010101" pitchFamily="34" charset="-127"/>
              <a:cs typeface="+mn-cs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6B9649D-F585-4CE5-A417-D17D8FC6D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32073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1" name="그룹 1011"/>
          <p:cNvGrpSpPr/>
          <p:nvPr/>
        </p:nvGrpSpPr>
        <p:grpSpPr>
          <a:xfrm>
            <a:off x="977358" y="1678192"/>
            <a:ext cx="16330999" cy="55418"/>
            <a:chOff x="977358" y="1220958"/>
            <a:chExt cx="16330999" cy="55418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77358" y="1220958"/>
              <a:ext cx="16330999" cy="55418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977358" y="9202882"/>
            <a:ext cx="16330999" cy="55418"/>
            <a:chOff x="977358" y="9073658"/>
            <a:chExt cx="16330999" cy="55418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77358" y="9073658"/>
              <a:ext cx="16330999" cy="55418"/>
            </a:xfrm>
            <a:prstGeom prst="rect">
              <a:avLst/>
            </a:prstGeom>
          </p:spPr>
        </p:pic>
      </p:grpSp>
      <p:sp>
        <p:nvSpPr>
          <p:cNvPr id="50" name="Object 50"/>
          <p:cNvSpPr txBox="1"/>
          <p:nvPr/>
        </p:nvSpPr>
        <p:spPr>
          <a:xfrm>
            <a:off x="13868400" y="9410700"/>
            <a:ext cx="354157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0" cap="none" spc="-100" normalizeH="0" baseline="0" noProof="0" dirty="0">
                <a:ln>
                  <a:noFill/>
                </a:ln>
                <a:solidFill>
                  <a:srgbClr val="9E9E9E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-Core Dream 4 Regular" pitchFamily="34" charset="0"/>
              </a:rPr>
              <a:t>도로교통공단 서울지부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pic>
        <p:nvPicPr>
          <p:cNvPr id="44" name="그림 43" descr="텍스트이(가) 표시된 사진&#10;&#10;자동 생성된 설명">
            <a:extLst>
              <a:ext uri="{FF2B5EF4-FFF2-40B4-BE49-F238E27FC236}">
                <a16:creationId xmlns:a16="http://schemas.microsoft.com/office/drawing/2014/main" id="{3C32C3C7-B828-4DA8-933A-AF7F5C935D4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06" t="37395" r="606" b="37554"/>
          <a:stretch/>
        </p:blipFill>
        <p:spPr>
          <a:xfrm>
            <a:off x="838200" y="9234666"/>
            <a:ext cx="2002044" cy="709434"/>
          </a:xfrm>
          <a:prstGeom prst="rect">
            <a:avLst/>
          </a:prstGeom>
        </p:spPr>
      </p:pic>
      <p:sp>
        <p:nvSpPr>
          <p:cNvPr id="32" name="제목 1">
            <a:extLst>
              <a:ext uri="{FF2B5EF4-FFF2-40B4-BE49-F238E27FC236}">
                <a16:creationId xmlns:a16="http://schemas.microsoft.com/office/drawing/2014/main" id="{2A6BBE6F-5791-42CD-8D87-D2F2E711CDE6}"/>
              </a:ext>
            </a:extLst>
          </p:cNvPr>
          <p:cNvSpPr txBox="1">
            <a:spLocks/>
          </p:cNvSpPr>
          <p:nvPr/>
        </p:nvSpPr>
        <p:spPr>
          <a:xfrm>
            <a:off x="1066800" y="1790700"/>
            <a:ext cx="10590317" cy="9132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R="0" lvl="0" indent="0" fontAlgn="auto" latinLnBrk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80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j-cs"/>
              </a:defRPr>
            </a:lvl1pPr>
          </a:lstStyle>
          <a:p>
            <a:r>
              <a:rPr lang="ko-KR" altLang="en-US" dirty="0"/>
              <a:t>최종 모형 결과 해석</a:t>
            </a:r>
          </a:p>
        </p:txBody>
      </p:sp>
      <p:sp>
        <p:nvSpPr>
          <p:cNvPr id="56" name="부제목 2">
            <a:extLst>
              <a:ext uri="{FF2B5EF4-FFF2-40B4-BE49-F238E27FC236}">
                <a16:creationId xmlns:a16="http://schemas.microsoft.com/office/drawing/2014/main" id="{06DAD811-C77C-4B19-AF15-B83766CD1762}"/>
              </a:ext>
            </a:extLst>
          </p:cNvPr>
          <p:cNvSpPr txBox="1">
            <a:spLocks/>
          </p:cNvSpPr>
          <p:nvPr/>
        </p:nvSpPr>
        <p:spPr>
          <a:xfrm>
            <a:off x="2177286" y="7214731"/>
            <a:ext cx="13931141" cy="2377177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2000" b="1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[</a:t>
            </a:r>
            <a:r>
              <a:rPr kumimoji="0" lang="ko-KR" altLang="en-US" sz="2000" b="1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평지 도로</a:t>
            </a:r>
            <a:r>
              <a:rPr kumimoji="0" lang="en-US" altLang="ko-KR" sz="2000" b="1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]  </a:t>
            </a:r>
            <a:r>
              <a:rPr kumimoji="0" lang="ko-KR" altLang="en-US" sz="20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경사도가 </a:t>
            </a:r>
            <a:r>
              <a:rPr kumimoji="0" lang="en-US" altLang="ko-KR" sz="20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0-2 % </a:t>
            </a:r>
            <a:r>
              <a:rPr kumimoji="0" lang="ko-KR" altLang="en-US" sz="20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정도의 평지 도로에서는 </a:t>
            </a:r>
            <a:r>
              <a:rPr kumimoji="0" lang="en-US" altLang="ko-KR" sz="20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PM</a:t>
            </a:r>
            <a:r>
              <a:rPr kumimoji="0" lang="ko-KR" altLang="en-US" sz="20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의 사고 비율이 자전거보다 높고</a:t>
            </a:r>
            <a:r>
              <a:rPr kumimoji="0" lang="en-US" altLang="ko-KR" sz="20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kumimoji="0" lang="ko-KR" altLang="en-US" sz="20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이륜차보다 낮다</a:t>
            </a:r>
            <a:r>
              <a:rPr kumimoji="0" lang="en-US" altLang="ko-KR" sz="20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2000" b="1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[</a:t>
            </a:r>
            <a:r>
              <a:rPr kumimoji="0" lang="ko-KR" altLang="en-US" sz="2000" b="1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일반 경사 도로</a:t>
            </a:r>
            <a:r>
              <a:rPr kumimoji="0" lang="en-US" altLang="ko-KR" sz="2000" b="1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] </a:t>
            </a:r>
            <a:r>
              <a:rPr kumimoji="0" lang="ko-KR" altLang="en-US" sz="20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경사도가 </a:t>
            </a:r>
            <a:r>
              <a:rPr kumimoji="0" lang="en-US" altLang="ko-KR" sz="20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2-30 % </a:t>
            </a:r>
            <a:r>
              <a:rPr kumimoji="0" lang="ko-KR" altLang="en-US" sz="20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정도의 일반 경사도로는 </a:t>
            </a:r>
            <a:r>
              <a:rPr kumimoji="0" lang="en-US" altLang="ko-KR" sz="20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PM</a:t>
            </a:r>
            <a:r>
              <a:rPr kumimoji="0" lang="ko-KR" altLang="en-US" sz="20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의 사고 비율이 자전거보다 높고</a:t>
            </a:r>
            <a:r>
              <a:rPr kumimoji="0" lang="en-US" altLang="ko-KR" sz="20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kumimoji="0" lang="ko-KR" altLang="en-US" sz="20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이륜차보다 낮다</a:t>
            </a:r>
            <a:r>
              <a:rPr kumimoji="0" lang="en-US" altLang="ko-KR" sz="20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2000" b="1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[</a:t>
            </a:r>
            <a:r>
              <a:rPr kumimoji="0" lang="ko-KR" altLang="en-US" sz="2000" b="1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급경사로</a:t>
            </a:r>
            <a:r>
              <a:rPr kumimoji="0" lang="en-US" altLang="ko-KR" sz="2000" b="1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]</a:t>
            </a:r>
            <a:r>
              <a:rPr kumimoji="0" lang="en-US" altLang="ko-KR" sz="20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kumimoji="0" lang="ko-KR" altLang="en-US" sz="20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경사도가 </a:t>
            </a:r>
            <a:r>
              <a:rPr kumimoji="0" lang="en-US" altLang="ko-KR" sz="20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30-100 % </a:t>
            </a:r>
            <a:r>
              <a:rPr kumimoji="0" lang="ko-KR" altLang="en-US" sz="20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정도의 급경사로 </a:t>
            </a:r>
            <a:r>
              <a:rPr kumimoji="0" lang="en-US" altLang="ko-KR" sz="20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(ex. </a:t>
            </a:r>
            <a:r>
              <a:rPr kumimoji="0" lang="ko-KR" altLang="en-US" sz="20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산간 지역</a:t>
            </a:r>
            <a:r>
              <a:rPr kumimoji="0" lang="en-US" altLang="ko-KR" sz="20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  <a:r>
              <a:rPr kumimoji="0" lang="ko-KR" altLang="en-US" sz="20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의 사고 빈도수가 매우 적은 편인데</a:t>
            </a:r>
            <a:r>
              <a:rPr kumimoji="0" lang="en-US" altLang="ko-KR" sz="20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PM</a:t>
            </a:r>
            <a:r>
              <a:rPr kumimoji="0" lang="ko-KR" altLang="en-US" sz="20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의 사고 비율이 가장 낮다</a:t>
            </a:r>
            <a:r>
              <a:rPr kumimoji="0" lang="en-US" altLang="ko-KR" sz="20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  <a:p>
            <a:pPr marL="228600" marR="0" lvl="0" indent="-228600" algn="l" defTabSz="914400" rtl="0" eaLnBrk="1" fontAlgn="auto" latinLnBrk="1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2000" b="0" i="0" u="none" strike="noStrike" kern="1200" cap="none" spc="-1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graphicFrame>
        <p:nvGraphicFramePr>
          <p:cNvPr id="63" name="표 58">
            <a:extLst>
              <a:ext uri="{FF2B5EF4-FFF2-40B4-BE49-F238E27FC236}">
                <a16:creationId xmlns:a16="http://schemas.microsoft.com/office/drawing/2014/main" id="{B25E5041-EF07-4D27-954A-81F87092DE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2476625"/>
              </p:ext>
            </p:extLst>
          </p:nvPr>
        </p:nvGraphicFramePr>
        <p:xfrm>
          <a:off x="12024857" y="4108985"/>
          <a:ext cx="4746790" cy="2593848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1134754">
                  <a:extLst>
                    <a:ext uri="{9D8B030D-6E8A-4147-A177-3AD203B41FA5}">
                      <a16:colId xmlns:a16="http://schemas.microsoft.com/office/drawing/2014/main" val="1361519785"/>
                    </a:ext>
                  </a:extLst>
                </a:gridCol>
                <a:gridCol w="981198">
                  <a:extLst>
                    <a:ext uri="{9D8B030D-6E8A-4147-A177-3AD203B41FA5}">
                      <a16:colId xmlns:a16="http://schemas.microsoft.com/office/drawing/2014/main" val="702368018"/>
                    </a:ext>
                  </a:extLst>
                </a:gridCol>
                <a:gridCol w="975960">
                  <a:extLst>
                    <a:ext uri="{9D8B030D-6E8A-4147-A177-3AD203B41FA5}">
                      <a16:colId xmlns:a16="http://schemas.microsoft.com/office/drawing/2014/main" val="1548493816"/>
                    </a:ext>
                  </a:extLst>
                </a:gridCol>
                <a:gridCol w="705521">
                  <a:extLst>
                    <a:ext uri="{9D8B030D-6E8A-4147-A177-3AD203B41FA5}">
                      <a16:colId xmlns:a16="http://schemas.microsoft.com/office/drawing/2014/main" val="228379347"/>
                    </a:ext>
                  </a:extLst>
                </a:gridCol>
                <a:gridCol w="949357">
                  <a:extLst>
                    <a:ext uri="{9D8B030D-6E8A-4147-A177-3AD203B41FA5}">
                      <a16:colId xmlns:a16="http://schemas.microsoft.com/office/drawing/2014/main" val="2747538696"/>
                    </a:ext>
                  </a:extLst>
                </a:gridCol>
              </a:tblGrid>
              <a:tr h="321219"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600" b="1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경사도</a:t>
                      </a:r>
                      <a:r>
                        <a:rPr lang="en-US" altLang="ko-KR" sz="1600" b="1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(%)</a:t>
                      </a:r>
                      <a:endParaRPr lang="ko-KR" altLang="en-US" sz="1600" b="1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100584" marR="100584" marT="41564" marB="41564">
                    <a:solidFill>
                      <a:srgbClr val="22CC8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경사도</a:t>
                      </a:r>
                      <a:r>
                        <a:rPr lang="en-US" altLang="ko-KR" sz="1200" dirty="0"/>
                        <a:t>(%)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r>
                        <a:rPr lang="ko-KR" altLang="en-US" sz="1600" b="1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자전거</a:t>
                      </a:r>
                    </a:p>
                  </a:txBody>
                  <a:tcPr marL="133877" marR="133877" marT="50292" marB="50292">
                    <a:solidFill>
                      <a:srgbClr val="22CC88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r>
                        <a:rPr lang="en-US" altLang="ko-KR" sz="1600" b="1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PM</a:t>
                      </a:r>
                      <a:endParaRPr lang="ko-KR" altLang="en-US" sz="1600" b="1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133877" marR="133877" marT="50292" marB="50292">
                    <a:solidFill>
                      <a:srgbClr val="22CC88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r>
                        <a:rPr lang="ko-KR" altLang="en-US" sz="1600" b="1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이륜차</a:t>
                      </a:r>
                    </a:p>
                  </a:txBody>
                  <a:tcPr marL="133877" marR="133877" marT="50292" marB="50292">
                    <a:solidFill>
                      <a:srgbClr val="22CC8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5742858"/>
                  </a:ext>
                </a:extLst>
              </a:tr>
              <a:tr h="34205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600" b="1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평지</a:t>
                      </a:r>
                    </a:p>
                  </a:txBody>
                  <a:tcPr marL="133877" marR="133877" marT="50292" marB="50292"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r>
                        <a:rPr lang="en-US" altLang="ko-KR" sz="16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0-2</a:t>
                      </a:r>
                      <a:endParaRPr lang="ko-KR" altLang="en-US" sz="1600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133877" marR="133877" marT="50292" marB="50292"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endParaRPr lang="ko-KR" altLang="en-US" sz="1800" b="1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133877" marR="133877" marT="50292" marB="50292"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endParaRPr lang="ko-KR" altLang="en-US" sz="1800" b="1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133877" marR="133877" marT="50292" marB="50292"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800" b="1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↑</a:t>
                      </a:r>
                    </a:p>
                  </a:txBody>
                  <a:tcPr marL="133877" marR="133877" marT="50292" marB="50292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92079847"/>
                  </a:ext>
                </a:extLst>
              </a:tr>
              <a:tr h="342054">
                <a:tc rowSpan="3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600" b="1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일반</a:t>
                      </a:r>
                      <a:endParaRPr lang="en-US" altLang="ko-KR" sz="1600" b="1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  <a:p>
                      <a:pPr algn="ctr" latinLnBrk="1"/>
                      <a:r>
                        <a:rPr lang="ko-KR" altLang="en-US" sz="1600" b="1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경사로</a:t>
                      </a:r>
                    </a:p>
                  </a:txBody>
                  <a:tcPr marL="100584" marR="100584" marT="41564" marB="41564"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r>
                        <a:rPr lang="en-US" altLang="ko-KR" sz="16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2-7</a:t>
                      </a:r>
                      <a:endParaRPr lang="ko-KR" altLang="en-US" sz="1600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133877" marR="133877" marT="50292" marB="50292"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800" b="1" spc="-1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↓</a:t>
                      </a:r>
                      <a:endParaRPr lang="ko-KR" altLang="en-US" sz="1800" b="1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133877" marR="133877" marT="50292" marB="50292"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endParaRPr lang="ko-KR" altLang="en-US" sz="1800" b="1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133877" marR="133877" marT="50292" marB="50292"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800" b="1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133877" marR="133877" marT="50292" marB="50292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74289679"/>
                  </a:ext>
                </a:extLst>
              </a:tr>
              <a:tr h="342054"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r>
                        <a:rPr lang="en-US" altLang="ko-KR" sz="16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7-15</a:t>
                      </a:r>
                      <a:endParaRPr lang="ko-KR" altLang="en-US" sz="1600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133877" marR="133877" marT="50292" marB="50292"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800" b="1" spc="-1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↓</a:t>
                      </a:r>
                      <a:endParaRPr lang="ko-KR" altLang="en-US" sz="1800" b="1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133877" marR="133877" marT="50292" marB="50292"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endParaRPr lang="ko-KR" altLang="en-US" sz="1800" b="1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133877" marR="133877" marT="50292" marB="50292"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800" b="1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133877" marR="133877" marT="50292" marB="50292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30958918"/>
                  </a:ext>
                </a:extLst>
              </a:tr>
              <a:tr h="342054"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r>
                        <a:rPr lang="en-US" altLang="ko-KR" sz="16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15-30</a:t>
                      </a:r>
                      <a:endParaRPr lang="ko-KR" altLang="en-US" sz="1600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133877" marR="133877" marT="50292" marB="50292"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800" b="1" spc="-1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↓</a:t>
                      </a:r>
                      <a:endParaRPr lang="ko-KR" altLang="en-US" sz="1800" b="1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133877" marR="133877" marT="50292" marB="50292"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endParaRPr lang="ko-KR" altLang="en-US" sz="1800" b="1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133877" marR="133877" marT="50292" marB="50292"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800" b="1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133877" marR="133877" marT="50292" marB="50292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8481210"/>
                  </a:ext>
                </a:extLst>
              </a:tr>
              <a:tr h="342054">
                <a:tc row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600" b="1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급경사로</a:t>
                      </a:r>
                    </a:p>
                  </a:txBody>
                  <a:tcPr marL="100584" marR="100584" marT="41564" marB="41564"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r>
                        <a:rPr lang="en-US" altLang="ko-KR" sz="16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30-60</a:t>
                      </a:r>
                      <a:endParaRPr lang="ko-KR" altLang="en-US" sz="1600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133877" marR="133877" marT="50292" marB="50292"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800" b="1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133877" marR="133877" marT="50292" marB="50292"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800" b="1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133877" marR="133877" marT="50292" marB="50292"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800" b="1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↑</a:t>
                      </a:r>
                    </a:p>
                  </a:txBody>
                  <a:tcPr marL="133877" marR="133877" marT="50292" marB="50292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38531501"/>
                  </a:ext>
                </a:extLst>
              </a:tr>
              <a:tr h="34205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r>
                        <a:rPr lang="en-US" altLang="ko-KR" sz="16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60-100</a:t>
                      </a:r>
                      <a:endParaRPr lang="ko-KR" altLang="en-US" sz="1600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133877" marR="133877" marT="50292" marB="50292"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800" b="1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133877" marR="133877" marT="50292" marB="50292"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800" b="1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-</a:t>
                      </a:r>
                      <a:endParaRPr lang="ko-KR" altLang="en-US" sz="1800" b="1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133877" marR="133877" marT="50292" marB="50292"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↑</a:t>
                      </a:r>
                    </a:p>
                  </a:txBody>
                  <a:tcPr marL="133877" marR="133877" marT="50292" marB="50292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123176"/>
                  </a:ext>
                </a:extLst>
              </a:tr>
            </a:tbl>
          </a:graphicData>
        </a:graphic>
      </p:graphicFrame>
      <p:pic>
        <p:nvPicPr>
          <p:cNvPr id="54" name="그래픽 53" descr="세발자전거 단색으로 채워진">
            <a:extLst>
              <a:ext uri="{FF2B5EF4-FFF2-40B4-BE49-F238E27FC236}">
                <a16:creationId xmlns:a16="http://schemas.microsoft.com/office/drawing/2014/main" id="{05903DF1-5483-407D-8831-10EFAF84090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4569" t="13113" r="5666" b="14998"/>
          <a:stretch/>
        </p:blipFill>
        <p:spPr>
          <a:xfrm>
            <a:off x="1521350" y="5982595"/>
            <a:ext cx="1025110" cy="820948"/>
          </a:xfrm>
          <a:prstGeom prst="rect">
            <a:avLst/>
          </a:prstGeom>
        </p:spPr>
      </p:pic>
      <p:pic>
        <p:nvPicPr>
          <p:cNvPr id="55" name="그래픽 54" descr="스쿠터 단색으로 채워진">
            <a:extLst>
              <a:ext uri="{FF2B5EF4-FFF2-40B4-BE49-F238E27FC236}">
                <a16:creationId xmlns:a16="http://schemas.microsoft.com/office/drawing/2014/main" id="{BDE70319-6621-44DB-8600-1B268E7DFF5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5642" t="24107" r="3754" b="21732"/>
          <a:stretch/>
        </p:blipFill>
        <p:spPr>
          <a:xfrm rot="18442701">
            <a:off x="10086102" y="2950610"/>
            <a:ext cx="1055524" cy="630973"/>
          </a:xfrm>
          <a:prstGeom prst="rect">
            <a:avLst/>
          </a:prstGeom>
        </p:spPr>
      </p:pic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78B0AC4C-43A7-4555-AF2D-7B5CC6B86E18}"/>
              </a:ext>
            </a:extLst>
          </p:cNvPr>
          <p:cNvCxnSpPr>
            <a:cxnSpLocks/>
          </p:cNvCxnSpPr>
          <p:nvPr/>
        </p:nvCxnSpPr>
        <p:spPr>
          <a:xfrm>
            <a:off x="1447800" y="6756493"/>
            <a:ext cx="4204553" cy="0"/>
          </a:xfrm>
          <a:prstGeom prst="line">
            <a:avLst/>
          </a:prstGeom>
          <a:noFill/>
          <a:ln w="38100" cap="flat" cmpd="sng" algn="ctr">
            <a:solidFill>
              <a:sysClr val="windowText" lastClr="000000">
                <a:alpha val="74000"/>
              </a:sysClr>
            </a:solidFill>
            <a:prstDash val="solid"/>
            <a:miter lim="800000"/>
          </a:ln>
          <a:effectLst/>
        </p:spPr>
      </p:cxn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0673DE6C-7162-4105-B5CE-0C6074992451}"/>
              </a:ext>
            </a:extLst>
          </p:cNvPr>
          <p:cNvCxnSpPr>
            <a:cxnSpLocks/>
          </p:cNvCxnSpPr>
          <p:nvPr/>
        </p:nvCxnSpPr>
        <p:spPr>
          <a:xfrm rot="21090769" flipV="1">
            <a:off x="5548374" y="5445707"/>
            <a:ext cx="4132324" cy="1012288"/>
          </a:xfrm>
          <a:prstGeom prst="line">
            <a:avLst/>
          </a:prstGeom>
          <a:noFill/>
          <a:ln w="38100" cap="flat" cmpd="sng" algn="ctr">
            <a:solidFill>
              <a:sysClr val="windowText" lastClr="000000">
                <a:alpha val="74000"/>
              </a:sysClr>
            </a:solidFill>
            <a:prstDash val="solid"/>
            <a:miter lim="800000"/>
          </a:ln>
          <a:effectLst/>
        </p:spPr>
      </p:cxn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42CCAC71-DA00-4F98-A099-F0FD0FD4183C}"/>
              </a:ext>
            </a:extLst>
          </p:cNvPr>
          <p:cNvCxnSpPr>
            <a:cxnSpLocks/>
          </p:cNvCxnSpPr>
          <p:nvPr/>
        </p:nvCxnSpPr>
        <p:spPr>
          <a:xfrm flipV="1">
            <a:off x="9567755" y="2630007"/>
            <a:ext cx="1833341" cy="2523761"/>
          </a:xfrm>
          <a:prstGeom prst="line">
            <a:avLst/>
          </a:prstGeom>
          <a:noFill/>
          <a:ln w="38100" cap="flat" cmpd="sng" algn="ctr">
            <a:solidFill>
              <a:sysClr val="windowText" lastClr="000000">
                <a:alpha val="74000"/>
              </a:sysClr>
            </a:solidFill>
            <a:prstDash val="solid"/>
            <a:miter lim="800000"/>
          </a:ln>
          <a:effectLst/>
        </p:spPr>
      </p:cxnSp>
      <p:pic>
        <p:nvPicPr>
          <p:cNvPr id="60" name="그래픽 59" descr="세발자전거 단색으로 채워진">
            <a:extLst>
              <a:ext uri="{FF2B5EF4-FFF2-40B4-BE49-F238E27FC236}">
                <a16:creationId xmlns:a16="http://schemas.microsoft.com/office/drawing/2014/main" id="{0EE6564A-841B-475A-8881-782F5D11096E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4569" t="13113" r="5666" b="14998"/>
          <a:stretch/>
        </p:blipFill>
        <p:spPr>
          <a:xfrm rot="18270163">
            <a:off x="9934502" y="3710916"/>
            <a:ext cx="556594" cy="445744"/>
          </a:xfrm>
          <a:prstGeom prst="rect">
            <a:avLst/>
          </a:prstGeom>
        </p:spPr>
      </p:pic>
      <p:pic>
        <p:nvPicPr>
          <p:cNvPr id="61" name="그래픽 60" descr="세발자전거 단색으로 채워진">
            <a:extLst>
              <a:ext uri="{FF2B5EF4-FFF2-40B4-BE49-F238E27FC236}">
                <a16:creationId xmlns:a16="http://schemas.microsoft.com/office/drawing/2014/main" id="{5B0E4FC2-6E5A-4465-8F17-8FC98B4260EC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 l="4569" t="13113" r="5666" b="14998"/>
          <a:stretch/>
        </p:blipFill>
        <p:spPr>
          <a:xfrm rot="20367303">
            <a:off x="6121479" y="5737462"/>
            <a:ext cx="815926" cy="653425"/>
          </a:xfrm>
          <a:prstGeom prst="rect">
            <a:avLst/>
          </a:prstGeom>
        </p:spPr>
      </p:pic>
      <p:pic>
        <p:nvPicPr>
          <p:cNvPr id="62" name="그래픽 61">
            <a:extLst>
              <a:ext uri="{FF2B5EF4-FFF2-40B4-BE49-F238E27FC236}">
                <a16:creationId xmlns:a16="http://schemas.microsoft.com/office/drawing/2014/main" id="{CE4DA7A3-BF10-403B-904D-B2E597EE8AE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095449" y="5380711"/>
            <a:ext cx="1524744" cy="1351195"/>
          </a:xfrm>
          <a:prstGeom prst="rect">
            <a:avLst/>
          </a:prstGeom>
        </p:spPr>
      </p:pic>
      <p:pic>
        <p:nvPicPr>
          <p:cNvPr id="66" name="그래픽 65" descr="스쿠터 단색으로 채워진">
            <a:extLst>
              <a:ext uri="{FF2B5EF4-FFF2-40B4-BE49-F238E27FC236}">
                <a16:creationId xmlns:a16="http://schemas.microsoft.com/office/drawing/2014/main" id="{84EA6F23-5254-433F-A0F3-526E791689F3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 l="5642" t="24107" r="3754" b="21732"/>
          <a:stretch/>
        </p:blipFill>
        <p:spPr>
          <a:xfrm>
            <a:off x="2007159" y="5135432"/>
            <a:ext cx="3060374" cy="1829437"/>
          </a:xfrm>
          <a:prstGeom prst="rect">
            <a:avLst/>
          </a:prstGeom>
        </p:spPr>
      </p:pic>
      <p:pic>
        <p:nvPicPr>
          <p:cNvPr id="79" name="그래픽 78">
            <a:extLst>
              <a:ext uri="{FF2B5EF4-FFF2-40B4-BE49-F238E27FC236}">
                <a16:creationId xmlns:a16="http://schemas.microsoft.com/office/drawing/2014/main" id="{6960B8C5-9D0A-4DD4-AB17-16E4BF0BC49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 rot="20252669">
            <a:off x="7637262" y="4345254"/>
            <a:ext cx="1416563" cy="1255327"/>
          </a:xfrm>
          <a:prstGeom prst="rect">
            <a:avLst/>
          </a:prstGeom>
        </p:spPr>
      </p:pic>
      <p:pic>
        <p:nvPicPr>
          <p:cNvPr id="80" name="그래픽 79" descr="스쿠터 단색으로 채워진">
            <a:extLst>
              <a:ext uri="{FF2B5EF4-FFF2-40B4-BE49-F238E27FC236}">
                <a16:creationId xmlns:a16="http://schemas.microsoft.com/office/drawing/2014/main" id="{74184D67-7289-48AF-80A5-9D24FC5CED96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rcRect l="5642" t="24107" r="3754" b="21732"/>
          <a:stretch/>
        </p:blipFill>
        <p:spPr>
          <a:xfrm rot="20270110">
            <a:off x="6393934" y="4810347"/>
            <a:ext cx="2164174" cy="1293704"/>
          </a:xfrm>
          <a:prstGeom prst="rect">
            <a:avLst/>
          </a:prstGeom>
        </p:spPr>
      </p:pic>
      <p:pic>
        <p:nvPicPr>
          <p:cNvPr id="82" name="그래픽 81">
            <a:extLst>
              <a:ext uri="{FF2B5EF4-FFF2-40B4-BE49-F238E27FC236}">
                <a16:creationId xmlns:a16="http://schemas.microsoft.com/office/drawing/2014/main" id="{9CE79478-4C8D-40CD-8C9B-C645FB743041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 rot="18142505">
            <a:off x="9635697" y="4130999"/>
            <a:ext cx="503616" cy="446294"/>
          </a:xfrm>
          <a:prstGeom prst="rect">
            <a:avLst/>
          </a:prstGeom>
        </p:spPr>
      </p:pic>
      <p:sp>
        <p:nvSpPr>
          <p:cNvPr id="25" name="Object 42">
            <a:extLst>
              <a:ext uri="{FF2B5EF4-FFF2-40B4-BE49-F238E27FC236}">
                <a16:creationId xmlns:a16="http://schemas.microsoft.com/office/drawing/2014/main" id="{E455B288-6A16-4738-9D75-62934555BABD}"/>
              </a:ext>
            </a:extLst>
          </p:cNvPr>
          <p:cNvSpPr txBox="1"/>
          <p:nvPr/>
        </p:nvSpPr>
        <p:spPr>
          <a:xfrm>
            <a:off x="991126" y="837069"/>
            <a:ext cx="15531093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4000">
                <a:solidFill>
                  <a:srgbClr val="35363A"/>
                </a:solidFill>
                <a:latin typeface="Jalnan OTF" pitchFamily="34" charset="0"/>
                <a:cs typeface="Jalnan OTF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분석 내용 및 결과 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: 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차량 종류 예측 모델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26" name="Object 43">
            <a:extLst>
              <a:ext uri="{FF2B5EF4-FFF2-40B4-BE49-F238E27FC236}">
                <a16:creationId xmlns:a16="http://schemas.microsoft.com/office/drawing/2014/main" id="{474D2805-3AAC-43F9-9606-3331FBE5509B}"/>
              </a:ext>
            </a:extLst>
          </p:cNvPr>
          <p:cNvSpPr txBox="1"/>
          <p:nvPr/>
        </p:nvSpPr>
        <p:spPr>
          <a:xfrm>
            <a:off x="1009302" y="495300"/>
            <a:ext cx="588720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0" cap="none" spc="-100" normalizeH="0" baseline="0" noProof="0" dirty="0">
                <a:ln>
                  <a:noFill/>
                </a:ln>
                <a:solidFill>
                  <a:srgbClr val="787878"/>
                </a:solidFill>
                <a:effectLst/>
                <a:uLnTx/>
                <a:uFillTx/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+mn-cs"/>
              </a:rPr>
              <a:t>2. PM</a:t>
            </a:r>
            <a:r>
              <a:rPr kumimoji="0" lang="ko-KR" altLang="en-US" sz="2000" b="0" i="0" u="none" strike="noStrike" kern="0" cap="none" spc="-100" normalizeH="0" baseline="0" noProof="0" dirty="0">
                <a:ln>
                  <a:noFill/>
                </a:ln>
                <a:solidFill>
                  <a:srgbClr val="787878"/>
                </a:solidFill>
                <a:effectLst/>
                <a:uLnTx/>
                <a:uFillTx/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+mn-cs"/>
              </a:rPr>
              <a:t>과 다른 차종 차이</a:t>
            </a:r>
            <a:endParaRPr kumimoji="0" lang="en-US" sz="2000" b="0" i="0" u="none" strike="noStrike" kern="0" cap="none" spc="-100" normalizeH="0" baseline="0" noProof="0" dirty="0">
              <a:ln>
                <a:noFill/>
              </a:ln>
              <a:solidFill>
                <a:srgbClr val="787878"/>
              </a:solidFill>
              <a:effectLst/>
              <a:uLnTx/>
              <a:uFillTx/>
              <a:latin typeface="여기어때 잘난체 OTF" panose="020B0600000101010101" pitchFamily="34" charset="-127"/>
              <a:ea typeface="여기어때 잘난체 OTF" panose="020B0600000101010101" pitchFamily="34" charset="-127"/>
              <a:cs typeface="+mn-cs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62647E0-8679-4FF1-87C9-E205E6D523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83258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1" name="그룹 1011"/>
          <p:cNvGrpSpPr/>
          <p:nvPr/>
        </p:nvGrpSpPr>
        <p:grpSpPr>
          <a:xfrm>
            <a:off x="977358" y="1678192"/>
            <a:ext cx="16330999" cy="55418"/>
            <a:chOff x="977358" y="1220958"/>
            <a:chExt cx="16330999" cy="55418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77358" y="1220958"/>
              <a:ext cx="16330999" cy="55418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977358" y="9202882"/>
            <a:ext cx="16330999" cy="55418"/>
            <a:chOff x="977358" y="9073658"/>
            <a:chExt cx="16330999" cy="55418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77358" y="9073658"/>
              <a:ext cx="16330999" cy="55418"/>
            </a:xfrm>
            <a:prstGeom prst="rect">
              <a:avLst/>
            </a:prstGeom>
          </p:spPr>
        </p:pic>
      </p:grpSp>
      <p:sp>
        <p:nvSpPr>
          <p:cNvPr id="50" name="Object 50"/>
          <p:cNvSpPr txBox="1"/>
          <p:nvPr/>
        </p:nvSpPr>
        <p:spPr>
          <a:xfrm>
            <a:off x="13868400" y="9410700"/>
            <a:ext cx="354157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0" cap="none" spc="-100" normalizeH="0" baseline="0" noProof="0" dirty="0">
                <a:ln>
                  <a:noFill/>
                </a:ln>
                <a:solidFill>
                  <a:srgbClr val="9E9E9E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-Core Dream 4 Regular" pitchFamily="34" charset="0"/>
              </a:rPr>
              <a:t>도로교통공단 서울지부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pic>
        <p:nvPicPr>
          <p:cNvPr id="44" name="그림 43" descr="텍스트이(가) 표시된 사진&#10;&#10;자동 생성된 설명">
            <a:extLst>
              <a:ext uri="{FF2B5EF4-FFF2-40B4-BE49-F238E27FC236}">
                <a16:creationId xmlns:a16="http://schemas.microsoft.com/office/drawing/2014/main" id="{3C32C3C7-B828-4DA8-933A-AF7F5C935D4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06" t="37395" r="606" b="37554"/>
          <a:stretch/>
        </p:blipFill>
        <p:spPr>
          <a:xfrm>
            <a:off x="838200" y="9234666"/>
            <a:ext cx="2002044" cy="709434"/>
          </a:xfrm>
          <a:prstGeom prst="rect">
            <a:avLst/>
          </a:prstGeom>
        </p:spPr>
      </p:pic>
      <p:sp>
        <p:nvSpPr>
          <p:cNvPr id="32" name="제목 1">
            <a:extLst>
              <a:ext uri="{FF2B5EF4-FFF2-40B4-BE49-F238E27FC236}">
                <a16:creationId xmlns:a16="http://schemas.microsoft.com/office/drawing/2014/main" id="{2A6BBE6F-5791-42CD-8D87-D2F2E711CDE6}"/>
              </a:ext>
            </a:extLst>
          </p:cNvPr>
          <p:cNvSpPr txBox="1">
            <a:spLocks/>
          </p:cNvSpPr>
          <p:nvPr/>
        </p:nvSpPr>
        <p:spPr>
          <a:xfrm>
            <a:off x="1066800" y="1790700"/>
            <a:ext cx="10590317" cy="9132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R="0" lvl="0" indent="0" fontAlgn="auto" latinLnBrk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80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j-cs"/>
              </a:defRPr>
            </a:lvl1pPr>
          </a:lstStyle>
          <a:p>
            <a:r>
              <a:rPr lang="ko-KR" altLang="en-US" dirty="0"/>
              <a:t>최종 모형 결과 해석</a:t>
            </a:r>
          </a:p>
        </p:txBody>
      </p:sp>
      <p:sp>
        <p:nvSpPr>
          <p:cNvPr id="83" name="부제목 2">
            <a:extLst>
              <a:ext uri="{FF2B5EF4-FFF2-40B4-BE49-F238E27FC236}">
                <a16:creationId xmlns:a16="http://schemas.microsoft.com/office/drawing/2014/main" id="{1076D91C-F6E2-4DA1-8887-D2FA68B99A47}"/>
              </a:ext>
            </a:extLst>
          </p:cNvPr>
          <p:cNvSpPr txBox="1">
            <a:spLocks/>
          </p:cNvSpPr>
          <p:nvPr/>
        </p:nvSpPr>
        <p:spPr>
          <a:xfrm>
            <a:off x="5562600" y="3184996"/>
            <a:ext cx="9986796" cy="1425104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kumimoji="0" lang="en-US" altLang="ko-KR" sz="2000" b="1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[</a:t>
            </a:r>
            <a:r>
              <a:rPr kumimoji="0" lang="ko-KR" altLang="en-US" sz="2000" b="1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사고유형</a:t>
            </a:r>
            <a:r>
              <a:rPr kumimoji="0" lang="en-US" altLang="ko-KR" sz="2000" b="1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]  </a:t>
            </a:r>
            <a:r>
              <a:rPr kumimoji="0" lang="ko-KR" altLang="en-US" sz="20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추돌 </a:t>
            </a:r>
            <a:r>
              <a:rPr kumimoji="0" lang="en-US" altLang="ko-KR" sz="20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/ </a:t>
            </a:r>
            <a:r>
              <a:rPr kumimoji="0" lang="ko-KR" altLang="en-US" sz="20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후진 중 충돌 사고는 </a:t>
            </a:r>
            <a:r>
              <a:rPr kumimoji="0" lang="en-US" altLang="ko-KR" sz="20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PM</a:t>
            </a:r>
            <a:r>
              <a:rPr kumimoji="0" lang="ko-KR" altLang="en-US" sz="20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사고 비율</a:t>
            </a:r>
            <a:r>
              <a:rPr lang="ko-KR" altLang="en-US" sz="2000" spc="-10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이</a:t>
            </a:r>
            <a:r>
              <a:rPr kumimoji="0" lang="ko-KR" altLang="en-US" sz="20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가장 낮음 </a:t>
            </a:r>
            <a:endParaRPr kumimoji="0" lang="en-US" altLang="ko-KR" sz="2000" b="0" i="0" u="none" strike="noStrike" kern="1200" cap="none" spc="-1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kumimoji="0" lang="en-US" altLang="ko-KR" sz="2000" b="1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[</a:t>
            </a:r>
            <a:r>
              <a:rPr kumimoji="0" lang="ko-KR" altLang="en-US" sz="2000" b="1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행동유형</a:t>
            </a:r>
            <a:r>
              <a:rPr kumimoji="0" lang="en-US" altLang="ko-KR" sz="2000" b="1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]  </a:t>
            </a:r>
            <a:r>
              <a:rPr kumimoji="0" lang="ko-KR" altLang="en-US" sz="20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직진이나 앞지르기 중이 아닌 상황에서는 </a:t>
            </a:r>
            <a:r>
              <a:rPr kumimoji="0" lang="en-US" altLang="ko-KR" sz="20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PM</a:t>
            </a:r>
            <a:r>
              <a:rPr kumimoji="0" lang="ko-KR" altLang="en-US" sz="20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사고 비율이 가장 낮음</a:t>
            </a:r>
            <a:endParaRPr kumimoji="0" lang="en-US" altLang="ko-KR" sz="2000" b="0" i="0" u="none" strike="noStrike" kern="1200" cap="none" spc="-1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kumimoji="0" lang="en-US" altLang="ko-KR" sz="2000" b="1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[</a:t>
            </a:r>
            <a:r>
              <a:rPr kumimoji="0" lang="ko-KR" altLang="en-US" sz="2000" b="1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법규위반</a:t>
            </a:r>
            <a:r>
              <a:rPr kumimoji="0" lang="en-US" altLang="ko-KR" sz="2000" b="1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]  </a:t>
            </a:r>
            <a:r>
              <a:rPr kumimoji="0" lang="ko-KR" altLang="en-US" sz="20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안전거리 미확보</a:t>
            </a:r>
            <a:r>
              <a:rPr kumimoji="0" lang="en-US" altLang="ko-KR" sz="20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kumimoji="0" lang="ko-KR" altLang="en-US" sz="20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신호위반</a:t>
            </a:r>
            <a:r>
              <a:rPr kumimoji="0" lang="en-US" altLang="ko-KR" sz="20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kumimoji="0" lang="ko-KR" altLang="en-US" sz="20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과속인 경우에는 </a:t>
            </a:r>
            <a:r>
              <a:rPr kumimoji="0" lang="en-US" altLang="ko-KR" sz="20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PM</a:t>
            </a:r>
            <a:r>
              <a:rPr kumimoji="0" lang="ko-KR" altLang="en-US" sz="20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사고 비율이 이륜차보다 낮음</a:t>
            </a:r>
            <a:endParaRPr kumimoji="0" lang="en-US" altLang="ko-KR" sz="2000" b="0" i="0" u="none" strike="noStrike" kern="1200" cap="none" spc="-1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graphicFrame>
        <p:nvGraphicFramePr>
          <p:cNvPr id="84" name="표 6">
            <a:extLst>
              <a:ext uri="{FF2B5EF4-FFF2-40B4-BE49-F238E27FC236}">
                <a16:creationId xmlns:a16="http://schemas.microsoft.com/office/drawing/2014/main" id="{729D5B2E-A145-4C28-91CC-F6BDADC626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6269701"/>
              </p:ext>
            </p:extLst>
          </p:nvPr>
        </p:nvGraphicFramePr>
        <p:xfrm>
          <a:off x="3701199" y="5520430"/>
          <a:ext cx="10883315" cy="2910967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102599">
                  <a:extLst>
                    <a:ext uri="{9D8B030D-6E8A-4147-A177-3AD203B41FA5}">
                      <a16:colId xmlns:a16="http://schemas.microsoft.com/office/drawing/2014/main" val="1009751123"/>
                    </a:ext>
                  </a:extLst>
                </a:gridCol>
                <a:gridCol w="2718206">
                  <a:extLst>
                    <a:ext uri="{9D8B030D-6E8A-4147-A177-3AD203B41FA5}">
                      <a16:colId xmlns:a16="http://schemas.microsoft.com/office/drawing/2014/main" val="1497799179"/>
                    </a:ext>
                  </a:extLst>
                </a:gridCol>
                <a:gridCol w="3511053">
                  <a:extLst>
                    <a:ext uri="{9D8B030D-6E8A-4147-A177-3AD203B41FA5}">
                      <a16:colId xmlns:a16="http://schemas.microsoft.com/office/drawing/2014/main" val="2370187111"/>
                    </a:ext>
                  </a:extLst>
                </a:gridCol>
                <a:gridCol w="3551457">
                  <a:extLst>
                    <a:ext uri="{9D8B030D-6E8A-4147-A177-3AD203B41FA5}">
                      <a16:colId xmlns:a16="http://schemas.microsoft.com/office/drawing/2014/main" val="1692597324"/>
                    </a:ext>
                  </a:extLst>
                </a:gridCol>
              </a:tblGrid>
              <a:tr h="5801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값</a:t>
                      </a:r>
                    </a:p>
                  </a:txBody>
                  <a:tcPr marL="110642" marR="110642" marT="50292" marB="50292" anchor="ctr">
                    <a:solidFill>
                      <a:srgbClr val="38D19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사고유형</a:t>
                      </a:r>
                    </a:p>
                  </a:txBody>
                  <a:tcPr marL="110642" marR="110642" marT="50292" marB="50292" anchor="ctr">
                    <a:solidFill>
                      <a:srgbClr val="38D19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행동유형</a:t>
                      </a:r>
                    </a:p>
                  </a:txBody>
                  <a:tcPr marL="110642" marR="110642" marT="50292" marB="50292" anchor="ctr">
                    <a:solidFill>
                      <a:srgbClr val="38D19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법규위반</a:t>
                      </a:r>
                    </a:p>
                  </a:txBody>
                  <a:tcPr marL="110642" marR="110642" marT="50292" marB="50292" anchor="ctr">
                    <a:solidFill>
                      <a:srgbClr val="38D1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0441460"/>
                  </a:ext>
                </a:extLst>
              </a:tr>
              <a:tr h="7626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b="1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1.0</a:t>
                      </a:r>
                      <a:endParaRPr lang="ko-KR" altLang="en-US" sz="2200" b="1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110642" marR="110642" marT="50292" marB="50292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추돌</a:t>
                      </a:r>
                      <a:r>
                        <a:rPr lang="en-US" altLang="ko-KR" sz="18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, </a:t>
                      </a:r>
                      <a:r>
                        <a:rPr lang="ko-KR" altLang="en-US" sz="18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후진 중 충돌</a:t>
                      </a:r>
                    </a:p>
                  </a:txBody>
                  <a:tcPr marL="110642" marR="110642" marT="50292" marB="50292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주행 중 대기</a:t>
                      </a:r>
                      <a:r>
                        <a:rPr lang="en-US" altLang="ko-KR" sz="18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, </a:t>
                      </a:r>
                      <a:r>
                        <a:rPr lang="ko-KR" altLang="en-US" sz="18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주 정차 중</a:t>
                      </a:r>
                      <a:r>
                        <a:rPr lang="en-US" altLang="ko-KR" sz="18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, </a:t>
                      </a:r>
                    </a:p>
                    <a:p>
                      <a:pPr latinLnBrk="1"/>
                      <a:r>
                        <a:rPr lang="en-US" altLang="ko-KR" sz="18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U</a:t>
                      </a:r>
                      <a:r>
                        <a:rPr lang="ko-KR" altLang="en-US" sz="18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턴 중</a:t>
                      </a:r>
                      <a:r>
                        <a:rPr lang="en-US" altLang="ko-KR" sz="18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, </a:t>
                      </a:r>
                      <a:r>
                        <a:rPr lang="ko-KR" altLang="en-US" sz="18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진로변경 중</a:t>
                      </a:r>
                    </a:p>
                  </a:txBody>
                  <a:tcPr marL="110642" marR="110642" marT="50292" marB="50292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안전거리 미확보</a:t>
                      </a:r>
                      <a:r>
                        <a:rPr lang="en-US" altLang="ko-KR" sz="18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, </a:t>
                      </a:r>
                    </a:p>
                    <a:p>
                      <a:pPr latinLnBrk="1"/>
                      <a:r>
                        <a:rPr lang="ko-KR" altLang="en-US" sz="18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신호위반</a:t>
                      </a:r>
                      <a:r>
                        <a:rPr lang="en-US" altLang="ko-KR" sz="18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, </a:t>
                      </a:r>
                      <a:r>
                        <a:rPr lang="ko-KR" altLang="en-US" sz="18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과속</a:t>
                      </a:r>
                    </a:p>
                  </a:txBody>
                  <a:tcPr marL="110642" marR="110642" marT="50292" marB="50292" anchor="ctr"/>
                </a:tc>
                <a:extLst>
                  <a:ext uri="{0D108BD9-81ED-4DB2-BD59-A6C34878D82A}">
                    <a16:rowId xmlns:a16="http://schemas.microsoft.com/office/drawing/2014/main" val="4284443058"/>
                  </a:ext>
                </a:extLst>
              </a:tr>
              <a:tr h="6622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b="1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0.5</a:t>
                      </a:r>
                      <a:endParaRPr lang="ko-KR" altLang="en-US" sz="2200" b="1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110642" marR="110642" marT="50292" marB="50292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110642" marR="110642" marT="50292" marB="50292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우회전 중</a:t>
                      </a:r>
                      <a:r>
                        <a:rPr lang="en-US" altLang="ko-KR" sz="18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, </a:t>
                      </a:r>
                      <a:r>
                        <a:rPr lang="ko-KR" altLang="en-US" sz="18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좌회전 중</a:t>
                      </a:r>
                      <a:r>
                        <a:rPr lang="en-US" altLang="ko-KR" sz="18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, </a:t>
                      </a:r>
                      <a:r>
                        <a:rPr lang="ko-KR" altLang="en-US" sz="18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기타</a:t>
                      </a:r>
                    </a:p>
                  </a:txBody>
                  <a:tcPr marL="110642" marR="110642" marT="50292" marB="50292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교차로 통행방법위반</a:t>
                      </a:r>
                    </a:p>
                  </a:txBody>
                  <a:tcPr marL="110642" marR="110642" marT="50292" marB="50292" anchor="ctr"/>
                </a:tc>
                <a:extLst>
                  <a:ext uri="{0D108BD9-81ED-4DB2-BD59-A6C34878D82A}">
                    <a16:rowId xmlns:a16="http://schemas.microsoft.com/office/drawing/2014/main" val="3586288632"/>
                  </a:ext>
                </a:extLst>
              </a:tr>
              <a:tr h="9059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b="1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0.0</a:t>
                      </a:r>
                      <a:endParaRPr lang="ko-KR" altLang="en-US" sz="2200" b="1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110642" marR="110642" marT="50292" marB="50292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정면충돌</a:t>
                      </a:r>
                      <a:r>
                        <a:rPr lang="en-US" altLang="ko-KR" sz="18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, </a:t>
                      </a:r>
                      <a:r>
                        <a:rPr lang="ko-KR" altLang="en-US" sz="18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측면충돌</a:t>
                      </a:r>
                      <a:r>
                        <a:rPr lang="en-US" altLang="ko-KR" sz="18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, </a:t>
                      </a:r>
                    </a:p>
                    <a:p>
                      <a:pPr latinLnBrk="1"/>
                      <a:r>
                        <a:rPr lang="ko-KR" altLang="en-US" sz="18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기타</a:t>
                      </a:r>
                      <a:r>
                        <a:rPr lang="en-US" altLang="ko-KR" sz="18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 </a:t>
                      </a:r>
                      <a:endParaRPr lang="ko-KR" altLang="en-US" sz="1800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110642" marR="110642" marT="50292" marB="50292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직진 중</a:t>
                      </a:r>
                      <a:r>
                        <a:rPr lang="en-US" altLang="ko-KR" sz="18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, </a:t>
                      </a:r>
                      <a:r>
                        <a:rPr lang="ko-KR" altLang="en-US" sz="18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앞지르기 중</a:t>
                      </a:r>
                      <a:r>
                        <a:rPr lang="en-US" altLang="ko-KR" sz="18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, </a:t>
                      </a:r>
                    </a:p>
                    <a:p>
                      <a:pPr latinLnBrk="1"/>
                      <a:r>
                        <a:rPr lang="ko-KR" altLang="en-US" sz="18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불명</a:t>
                      </a:r>
                      <a:r>
                        <a:rPr lang="en-US" altLang="ko-KR" sz="18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, </a:t>
                      </a:r>
                      <a:r>
                        <a:rPr lang="ko-KR" altLang="en-US" sz="18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좌우회전 중</a:t>
                      </a:r>
                    </a:p>
                  </a:txBody>
                  <a:tcPr marL="110642" marR="110642" marT="50292" marB="50292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기타</a:t>
                      </a:r>
                      <a:r>
                        <a:rPr lang="en-US" altLang="ko-KR" sz="18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, </a:t>
                      </a:r>
                      <a:r>
                        <a:rPr lang="ko-KR" altLang="en-US" sz="18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중앙선 침범</a:t>
                      </a:r>
                      <a:r>
                        <a:rPr lang="en-US" altLang="ko-KR" sz="18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, </a:t>
                      </a:r>
                    </a:p>
                    <a:p>
                      <a:pPr latinLnBrk="1"/>
                      <a:r>
                        <a:rPr lang="ko-KR" altLang="en-US" sz="18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안전운전 의무 불이행</a:t>
                      </a:r>
                    </a:p>
                  </a:txBody>
                  <a:tcPr marL="110642" marR="110642" marT="50292" marB="50292" anchor="ctr"/>
                </a:tc>
                <a:extLst>
                  <a:ext uri="{0D108BD9-81ED-4DB2-BD59-A6C34878D82A}">
                    <a16:rowId xmlns:a16="http://schemas.microsoft.com/office/drawing/2014/main" val="3714332849"/>
                  </a:ext>
                </a:extLst>
              </a:tr>
            </a:tbl>
          </a:graphicData>
        </a:graphic>
      </p:graphicFrame>
      <p:pic>
        <p:nvPicPr>
          <p:cNvPr id="85" name="그래픽 84">
            <a:extLst>
              <a:ext uri="{FF2B5EF4-FFF2-40B4-BE49-F238E27FC236}">
                <a16:creationId xmlns:a16="http://schemas.microsoft.com/office/drawing/2014/main" id="{51C3ECEA-E288-435E-8EDD-49D9F93074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048000" y="3183304"/>
            <a:ext cx="1867067" cy="1654555"/>
          </a:xfrm>
          <a:prstGeom prst="rect">
            <a:avLst/>
          </a:prstGeom>
        </p:spPr>
      </p:pic>
      <p:sp>
        <p:nvSpPr>
          <p:cNvPr id="14" name="Object 42">
            <a:extLst>
              <a:ext uri="{FF2B5EF4-FFF2-40B4-BE49-F238E27FC236}">
                <a16:creationId xmlns:a16="http://schemas.microsoft.com/office/drawing/2014/main" id="{9436C062-70BB-43B4-A5EC-7CCD50DAD957}"/>
              </a:ext>
            </a:extLst>
          </p:cNvPr>
          <p:cNvSpPr txBox="1"/>
          <p:nvPr/>
        </p:nvSpPr>
        <p:spPr>
          <a:xfrm>
            <a:off x="991126" y="837069"/>
            <a:ext cx="15531093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4000">
                <a:solidFill>
                  <a:srgbClr val="35363A"/>
                </a:solidFill>
                <a:latin typeface="Jalnan OTF" pitchFamily="34" charset="0"/>
                <a:cs typeface="Jalnan OTF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분석 내용 및 결과 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: 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차량 종류 예측 모델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15" name="Object 43">
            <a:extLst>
              <a:ext uri="{FF2B5EF4-FFF2-40B4-BE49-F238E27FC236}">
                <a16:creationId xmlns:a16="http://schemas.microsoft.com/office/drawing/2014/main" id="{618A6778-5465-41B1-87AB-23D51BCD6076}"/>
              </a:ext>
            </a:extLst>
          </p:cNvPr>
          <p:cNvSpPr txBox="1"/>
          <p:nvPr/>
        </p:nvSpPr>
        <p:spPr>
          <a:xfrm>
            <a:off x="1009302" y="495300"/>
            <a:ext cx="588720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0" cap="none" spc="-100" normalizeH="0" baseline="0" noProof="0" dirty="0">
                <a:ln>
                  <a:noFill/>
                </a:ln>
                <a:solidFill>
                  <a:srgbClr val="787878"/>
                </a:solidFill>
                <a:effectLst/>
                <a:uLnTx/>
                <a:uFillTx/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+mn-cs"/>
              </a:rPr>
              <a:t>2. PM</a:t>
            </a:r>
            <a:r>
              <a:rPr kumimoji="0" lang="ko-KR" altLang="en-US" sz="2000" b="0" i="0" u="none" strike="noStrike" kern="0" cap="none" spc="-100" normalizeH="0" baseline="0" noProof="0" dirty="0">
                <a:ln>
                  <a:noFill/>
                </a:ln>
                <a:solidFill>
                  <a:srgbClr val="787878"/>
                </a:solidFill>
                <a:effectLst/>
                <a:uLnTx/>
                <a:uFillTx/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+mn-cs"/>
              </a:rPr>
              <a:t>과 다른 차종 차이</a:t>
            </a:r>
            <a:endParaRPr kumimoji="0" lang="en-US" sz="2000" b="0" i="0" u="none" strike="noStrike" kern="0" cap="none" spc="-100" normalizeH="0" baseline="0" noProof="0" dirty="0">
              <a:ln>
                <a:noFill/>
              </a:ln>
              <a:solidFill>
                <a:srgbClr val="787878"/>
              </a:solidFill>
              <a:effectLst/>
              <a:uLnTx/>
              <a:uFillTx/>
              <a:latin typeface="여기어때 잘난체 OTF" panose="020B0600000101010101" pitchFamily="34" charset="-127"/>
              <a:ea typeface="여기어때 잘난체 OTF" panose="020B0600000101010101" pitchFamily="34" charset="-127"/>
              <a:cs typeface="+mn-cs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4EC5CF6-4BBB-4380-9D3F-089761B28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05531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 descr="다시 뒤집힌 전동킥보드법... 16세 미만은 못 탄다 - 여성신문">
            <a:extLst>
              <a:ext uri="{FF2B5EF4-FFF2-40B4-BE49-F238E27FC236}">
                <a16:creationId xmlns:a16="http://schemas.microsoft.com/office/drawing/2014/main" id="{EA36019B-E352-4441-A588-B706364292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3042674"/>
            <a:ext cx="7784750" cy="5189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11" name="그룹 1011"/>
          <p:cNvGrpSpPr/>
          <p:nvPr/>
        </p:nvGrpSpPr>
        <p:grpSpPr>
          <a:xfrm>
            <a:off x="977358" y="1678192"/>
            <a:ext cx="16330999" cy="55418"/>
            <a:chOff x="977358" y="1220958"/>
            <a:chExt cx="16330999" cy="55418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77358" y="1220958"/>
              <a:ext cx="16330999" cy="55418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977358" y="9202882"/>
            <a:ext cx="16330999" cy="55418"/>
            <a:chOff x="977358" y="9073658"/>
            <a:chExt cx="16330999" cy="55418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77358" y="9073658"/>
              <a:ext cx="16330999" cy="55418"/>
            </a:xfrm>
            <a:prstGeom prst="rect">
              <a:avLst/>
            </a:prstGeom>
          </p:spPr>
        </p:pic>
      </p:grpSp>
      <p:sp>
        <p:nvSpPr>
          <p:cNvPr id="50" name="Object 50"/>
          <p:cNvSpPr txBox="1"/>
          <p:nvPr/>
        </p:nvSpPr>
        <p:spPr>
          <a:xfrm>
            <a:off x="13868400" y="9410700"/>
            <a:ext cx="354157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0" cap="none" spc="-100" normalizeH="0" baseline="0" noProof="0" dirty="0">
                <a:ln>
                  <a:noFill/>
                </a:ln>
                <a:solidFill>
                  <a:srgbClr val="9E9E9E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-Core Dream 4 Regular" pitchFamily="34" charset="0"/>
              </a:rPr>
              <a:t>도로교통공단 서울지부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pic>
        <p:nvPicPr>
          <p:cNvPr id="44" name="그림 43" descr="텍스트이(가) 표시된 사진&#10;&#10;자동 생성된 설명">
            <a:extLst>
              <a:ext uri="{FF2B5EF4-FFF2-40B4-BE49-F238E27FC236}">
                <a16:creationId xmlns:a16="http://schemas.microsoft.com/office/drawing/2014/main" id="{3C32C3C7-B828-4DA8-933A-AF7F5C935D49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06" t="37395" r="606" b="37554"/>
          <a:stretch/>
        </p:blipFill>
        <p:spPr>
          <a:xfrm>
            <a:off x="838200" y="9234666"/>
            <a:ext cx="2002044" cy="709434"/>
          </a:xfrm>
          <a:prstGeom prst="rect">
            <a:avLst/>
          </a:prstGeom>
        </p:spPr>
      </p:pic>
      <p:sp>
        <p:nvSpPr>
          <p:cNvPr id="32" name="제목 1">
            <a:extLst>
              <a:ext uri="{FF2B5EF4-FFF2-40B4-BE49-F238E27FC236}">
                <a16:creationId xmlns:a16="http://schemas.microsoft.com/office/drawing/2014/main" id="{2A6BBE6F-5791-42CD-8D87-D2F2E711CDE6}"/>
              </a:ext>
            </a:extLst>
          </p:cNvPr>
          <p:cNvSpPr txBox="1">
            <a:spLocks/>
          </p:cNvSpPr>
          <p:nvPr/>
        </p:nvSpPr>
        <p:spPr>
          <a:xfrm>
            <a:off x="1066800" y="1790700"/>
            <a:ext cx="10590317" cy="9132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R="0" lvl="0" indent="0" fontAlgn="auto" latinLnBrk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80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j-cs"/>
              </a:rPr>
              <a:t>최종 모형 결과 해석</a:t>
            </a:r>
          </a:p>
        </p:txBody>
      </p:sp>
      <p:sp>
        <p:nvSpPr>
          <p:cNvPr id="83" name="부제목 2">
            <a:extLst>
              <a:ext uri="{FF2B5EF4-FFF2-40B4-BE49-F238E27FC236}">
                <a16:creationId xmlns:a16="http://schemas.microsoft.com/office/drawing/2014/main" id="{1076D91C-F6E2-4DA1-8887-D2FA68B99A47}"/>
              </a:ext>
            </a:extLst>
          </p:cNvPr>
          <p:cNvSpPr txBox="1">
            <a:spLocks/>
          </p:cNvSpPr>
          <p:nvPr/>
        </p:nvSpPr>
        <p:spPr>
          <a:xfrm>
            <a:off x="9372600" y="2856384"/>
            <a:ext cx="7620000" cy="1425104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1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24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나이</a:t>
            </a:r>
            <a:r>
              <a:rPr kumimoji="0" lang="en-US" altLang="ko-KR" sz="24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, </a:t>
            </a:r>
            <a:r>
              <a:rPr kumimoji="0" lang="ko-KR" altLang="en-US" sz="24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보호장구 착용과 같은 법적인 규제와 관련된 변수들은 다른 차종과 </a:t>
            </a:r>
            <a:r>
              <a:rPr kumimoji="0" lang="en-US" altLang="ko-KR" sz="24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PM</a:t>
            </a:r>
            <a:r>
              <a:rPr kumimoji="0" lang="ko-KR" altLang="en-US" sz="24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간의 뚜렷한 차이를 보임</a:t>
            </a:r>
            <a:endParaRPr kumimoji="0" lang="en-US" altLang="ko-KR" sz="2400" b="0" i="0" u="none" strike="noStrike" kern="1200" cap="none" spc="-1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  <a:p>
            <a:pPr marL="228600" marR="0" lvl="0" indent="-228600" algn="l" defTabSz="914400" rtl="0" eaLnBrk="1" fontAlgn="auto" latinLnBrk="1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2400" b="0" i="0" u="none" strike="noStrike" kern="1200" cap="none" spc="-1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  <a:p>
            <a:pPr marL="228600" marR="0" lvl="0" indent="-228600" algn="l" defTabSz="914400" rtl="0" eaLnBrk="1" fontAlgn="auto" latinLnBrk="1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24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이를 제외한 다른 주행관련 변수들로 분류 모델을 만들어보았을 때</a:t>
            </a:r>
            <a:r>
              <a:rPr kumimoji="0" lang="en-US" altLang="ko-KR" sz="24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, </a:t>
            </a:r>
            <a:r>
              <a:rPr kumimoji="0" lang="ko-KR" altLang="en-US" sz="2400" b="0" i="0" u="none" strike="noStrike" kern="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평지에서</a:t>
            </a:r>
            <a:r>
              <a:rPr kumimoji="0" lang="en-US" altLang="ko-KR" sz="2400" b="0" i="0" u="none" strike="noStrike" kern="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, </a:t>
            </a:r>
            <a:r>
              <a:rPr kumimoji="0" lang="ko-KR" altLang="en-US" sz="2400" b="0" i="0" u="none" strike="noStrike" kern="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낮 시간대에 도로가 복잡할수록</a:t>
            </a:r>
            <a:r>
              <a:rPr kumimoji="0" lang="en-US" altLang="ko-KR" sz="2400" b="0" i="0" u="none" strike="noStrike" kern="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, </a:t>
            </a:r>
            <a:r>
              <a:rPr kumimoji="0" lang="ko-KR" altLang="en-US" sz="2400" b="0" i="0" u="none" strike="noStrike" kern="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지하철 역 주변이나 가로수 주변에서 </a:t>
            </a:r>
            <a:r>
              <a:rPr kumimoji="0" lang="en-US" altLang="ko-KR" sz="2400" b="0" i="0" u="none" strike="noStrike" kern="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PM</a:t>
            </a:r>
            <a:r>
              <a:rPr kumimoji="0" lang="ko-KR" altLang="en-US" sz="24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사고 많음</a:t>
            </a:r>
            <a:endParaRPr kumimoji="0" lang="en-US" altLang="ko-KR" sz="2400" b="0" i="0" u="none" strike="noStrike" kern="1200" cap="none" spc="-1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  <a:p>
            <a:pPr marL="228600" marR="0" lvl="0" indent="-228600" algn="l" defTabSz="914400" rtl="0" eaLnBrk="1" fontAlgn="auto" latinLnBrk="1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2400" b="0" i="0" u="none" strike="noStrike" kern="1200" cap="none" spc="-1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  <a:p>
            <a:pPr marL="228600" marR="0" lvl="0" indent="-228600" algn="l" defTabSz="914400" rtl="0" eaLnBrk="1" fontAlgn="auto" latinLnBrk="1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24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해당 지역들에 </a:t>
            </a:r>
            <a:r>
              <a:rPr kumimoji="0" lang="ko-KR" altLang="en-US" sz="2400" b="1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주행 위반 탐지 프로그램을 개발</a:t>
            </a:r>
            <a:r>
              <a:rPr kumimoji="0" lang="en-US" altLang="ko-KR" sz="24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, </a:t>
            </a:r>
            <a:r>
              <a:rPr kumimoji="0" lang="ko-KR" altLang="en-US" sz="24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설치하여 사고를 줄이고자 함</a:t>
            </a:r>
            <a:r>
              <a:rPr kumimoji="0" lang="en-US" altLang="ko-KR" sz="24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 </a:t>
            </a:r>
            <a:br>
              <a:rPr kumimoji="0" lang="en-US" altLang="ko-KR" sz="24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</a:br>
            <a:endParaRPr kumimoji="0" lang="en-US" altLang="ko-KR" sz="2400" b="0" i="0" u="none" strike="noStrike" kern="1200" cap="none" spc="-1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14" name="Object 42">
            <a:extLst>
              <a:ext uri="{FF2B5EF4-FFF2-40B4-BE49-F238E27FC236}">
                <a16:creationId xmlns:a16="http://schemas.microsoft.com/office/drawing/2014/main" id="{8EE56DC1-AC79-4245-AD22-5077CD146A28}"/>
              </a:ext>
            </a:extLst>
          </p:cNvPr>
          <p:cNvSpPr txBox="1"/>
          <p:nvPr/>
        </p:nvSpPr>
        <p:spPr>
          <a:xfrm>
            <a:off x="991126" y="837069"/>
            <a:ext cx="15531093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4000">
                <a:solidFill>
                  <a:srgbClr val="35363A"/>
                </a:solidFill>
                <a:latin typeface="Jalnan OTF" pitchFamily="34" charset="0"/>
                <a:cs typeface="Jalnan OTF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분석 내용 및 결과 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: 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차량 종류 예측 모델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15" name="Object 43">
            <a:extLst>
              <a:ext uri="{FF2B5EF4-FFF2-40B4-BE49-F238E27FC236}">
                <a16:creationId xmlns:a16="http://schemas.microsoft.com/office/drawing/2014/main" id="{56E63D23-2FDA-4685-9ED6-B2EA4288C69B}"/>
              </a:ext>
            </a:extLst>
          </p:cNvPr>
          <p:cNvSpPr txBox="1"/>
          <p:nvPr/>
        </p:nvSpPr>
        <p:spPr>
          <a:xfrm>
            <a:off x="1009302" y="495300"/>
            <a:ext cx="588720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0" cap="none" spc="-100" normalizeH="0" baseline="0" noProof="0" dirty="0">
                <a:ln>
                  <a:noFill/>
                </a:ln>
                <a:solidFill>
                  <a:srgbClr val="787878"/>
                </a:solidFill>
                <a:effectLst/>
                <a:uLnTx/>
                <a:uFillTx/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+mn-cs"/>
              </a:rPr>
              <a:t>2. PM</a:t>
            </a:r>
            <a:r>
              <a:rPr kumimoji="0" lang="ko-KR" altLang="en-US" sz="2000" b="0" i="0" u="none" strike="noStrike" kern="0" cap="none" spc="-100" normalizeH="0" baseline="0" noProof="0" dirty="0">
                <a:ln>
                  <a:noFill/>
                </a:ln>
                <a:solidFill>
                  <a:srgbClr val="787878"/>
                </a:solidFill>
                <a:effectLst/>
                <a:uLnTx/>
                <a:uFillTx/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+mn-cs"/>
              </a:rPr>
              <a:t>과 다른 차종 차이</a:t>
            </a:r>
            <a:endParaRPr kumimoji="0" lang="en-US" sz="2000" b="0" i="0" u="none" strike="noStrike" kern="0" cap="none" spc="-100" normalizeH="0" baseline="0" noProof="0" dirty="0">
              <a:ln>
                <a:noFill/>
              </a:ln>
              <a:solidFill>
                <a:srgbClr val="787878"/>
              </a:solidFill>
              <a:effectLst/>
              <a:uLnTx/>
              <a:uFillTx/>
              <a:latin typeface="여기어때 잘난체 OTF" panose="020B0600000101010101" pitchFamily="34" charset="-127"/>
              <a:ea typeface="여기어때 잘난체 OTF" panose="020B0600000101010101" pitchFamily="34" charset="-127"/>
              <a:cs typeface="+mn-cs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CC8C291-ACC7-4B1F-898B-6A673192D8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393E5F-521B-4CAD-9D3A-AE923D912DCE}" type="slidenum"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5393894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CC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4" name="그룹 1004"/>
          <p:cNvGrpSpPr/>
          <p:nvPr/>
        </p:nvGrpSpPr>
        <p:grpSpPr>
          <a:xfrm>
            <a:off x="977358" y="1220958"/>
            <a:ext cx="16330999" cy="55418"/>
            <a:chOff x="977358" y="1220958"/>
            <a:chExt cx="16330999" cy="5541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77358" y="1220958"/>
              <a:ext cx="16330999" cy="5541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77358" y="9073658"/>
            <a:ext cx="16330999" cy="55418"/>
            <a:chOff x="977358" y="9073658"/>
            <a:chExt cx="16330999" cy="5541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77358" y="9073658"/>
              <a:ext cx="16330999" cy="55418"/>
            </a:xfrm>
            <a:prstGeom prst="rect">
              <a:avLst/>
            </a:prstGeom>
          </p:spPr>
        </p:pic>
      </p:grpSp>
      <p:sp>
        <p:nvSpPr>
          <p:cNvPr id="22" name="Object 50">
            <a:extLst>
              <a:ext uri="{FF2B5EF4-FFF2-40B4-BE49-F238E27FC236}">
                <a16:creationId xmlns:a16="http://schemas.microsoft.com/office/drawing/2014/main" id="{7EAB113C-6E2B-4BBF-BAA3-368A4B35E291}"/>
              </a:ext>
            </a:extLst>
          </p:cNvPr>
          <p:cNvSpPr txBox="1"/>
          <p:nvPr/>
        </p:nvSpPr>
        <p:spPr>
          <a:xfrm>
            <a:off x="13868400" y="9410700"/>
            <a:ext cx="354157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0" cap="none" spc="-1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-Core Dream 4 Regular" pitchFamily="34" charset="0"/>
              </a:rPr>
              <a:t>도로교통공단 서울지부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pic>
        <p:nvPicPr>
          <p:cNvPr id="24" name="그림 23" descr="텍스트이(가) 표시된 사진&#10;&#10;자동 생성된 설명">
            <a:extLst>
              <a:ext uri="{FF2B5EF4-FFF2-40B4-BE49-F238E27FC236}">
                <a16:creationId xmlns:a16="http://schemas.microsoft.com/office/drawing/2014/main" id="{3FE07ED3-F77F-4D8E-A726-23043C6F5AF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biLevel thresh="25000"/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06" t="37395" r="606" b="37554"/>
          <a:stretch/>
        </p:blipFill>
        <p:spPr>
          <a:xfrm>
            <a:off x="838200" y="9234666"/>
            <a:ext cx="2002044" cy="709434"/>
          </a:xfrm>
          <a:prstGeom prst="rect">
            <a:avLst/>
          </a:prstGeom>
        </p:spPr>
      </p:pic>
      <p:sp>
        <p:nvSpPr>
          <p:cNvPr id="40" name="Object 2">
            <a:extLst>
              <a:ext uri="{FF2B5EF4-FFF2-40B4-BE49-F238E27FC236}">
                <a16:creationId xmlns:a16="http://schemas.microsoft.com/office/drawing/2014/main" id="{353E2DD2-CF32-46AC-AE32-F75E41247BF5}"/>
              </a:ext>
            </a:extLst>
          </p:cNvPr>
          <p:cNvSpPr txBox="1"/>
          <p:nvPr/>
        </p:nvSpPr>
        <p:spPr>
          <a:xfrm>
            <a:off x="991127" y="513160"/>
            <a:ext cx="3781067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Jalnan OTF" pitchFamily="34" charset="0"/>
                <a:ea typeface="+mn-ea"/>
                <a:cs typeface="Jalnan OTF" pitchFamily="34" charset="0"/>
              </a:rPr>
              <a:t>INDEX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42" name="그룹 1008">
            <a:extLst>
              <a:ext uri="{FF2B5EF4-FFF2-40B4-BE49-F238E27FC236}">
                <a16:creationId xmlns:a16="http://schemas.microsoft.com/office/drawing/2014/main" id="{C4F48BC8-C551-4642-B0D3-FD747DF5420B}"/>
              </a:ext>
            </a:extLst>
          </p:cNvPr>
          <p:cNvGrpSpPr/>
          <p:nvPr/>
        </p:nvGrpSpPr>
        <p:grpSpPr>
          <a:xfrm>
            <a:off x="977358" y="1220958"/>
            <a:ext cx="16330999" cy="55418"/>
            <a:chOff x="977358" y="1220958"/>
            <a:chExt cx="16330999" cy="55418"/>
          </a:xfrm>
        </p:grpSpPr>
        <p:pic>
          <p:nvPicPr>
            <p:cNvPr id="43" name="Object 31">
              <a:extLst>
                <a:ext uri="{FF2B5EF4-FFF2-40B4-BE49-F238E27FC236}">
                  <a16:creationId xmlns:a16="http://schemas.microsoft.com/office/drawing/2014/main" id="{511682F1-A422-4B69-849A-1B34C7689C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77358" y="1220958"/>
              <a:ext cx="16330999" cy="55418"/>
            </a:xfrm>
            <a:prstGeom prst="rect">
              <a:avLst/>
            </a:prstGeom>
          </p:spPr>
        </p:pic>
      </p:grpSp>
      <p:grpSp>
        <p:nvGrpSpPr>
          <p:cNvPr id="44" name="그룹 1009">
            <a:extLst>
              <a:ext uri="{FF2B5EF4-FFF2-40B4-BE49-F238E27FC236}">
                <a16:creationId xmlns:a16="http://schemas.microsoft.com/office/drawing/2014/main" id="{1145DED7-C2E7-4FA7-A320-A4741827A739}"/>
              </a:ext>
            </a:extLst>
          </p:cNvPr>
          <p:cNvGrpSpPr/>
          <p:nvPr/>
        </p:nvGrpSpPr>
        <p:grpSpPr>
          <a:xfrm>
            <a:off x="977358" y="9073658"/>
            <a:ext cx="16330999" cy="55418"/>
            <a:chOff x="977358" y="9073658"/>
            <a:chExt cx="16330999" cy="55418"/>
          </a:xfrm>
        </p:grpSpPr>
        <p:pic>
          <p:nvPicPr>
            <p:cNvPr id="45" name="Object 34">
              <a:extLst>
                <a:ext uri="{FF2B5EF4-FFF2-40B4-BE49-F238E27FC236}">
                  <a16:creationId xmlns:a16="http://schemas.microsoft.com/office/drawing/2014/main" id="{977CE386-FFDE-4B2E-8033-3720FE624F3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77358" y="9073658"/>
              <a:ext cx="16330999" cy="55418"/>
            </a:xfrm>
            <a:prstGeom prst="rect">
              <a:avLst/>
            </a:prstGeom>
          </p:spPr>
        </p:pic>
      </p:grpSp>
      <p:grpSp>
        <p:nvGrpSpPr>
          <p:cNvPr id="38" name="그룹 1001">
            <a:extLst>
              <a:ext uri="{FF2B5EF4-FFF2-40B4-BE49-F238E27FC236}">
                <a16:creationId xmlns:a16="http://schemas.microsoft.com/office/drawing/2014/main" id="{600A7DF4-35D5-4BC6-BA31-C4BC25286CCA}"/>
              </a:ext>
            </a:extLst>
          </p:cNvPr>
          <p:cNvGrpSpPr/>
          <p:nvPr/>
        </p:nvGrpSpPr>
        <p:grpSpPr>
          <a:xfrm>
            <a:off x="15240000" y="1866900"/>
            <a:ext cx="1679980" cy="1505243"/>
            <a:chOff x="2040576" y="3287341"/>
            <a:chExt cx="4838633" cy="4335360"/>
          </a:xfrm>
        </p:grpSpPr>
        <p:grpSp>
          <p:nvGrpSpPr>
            <p:cNvPr id="39" name="그룹 1002">
              <a:extLst>
                <a:ext uri="{FF2B5EF4-FFF2-40B4-BE49-F238E27FC236}">
                  <a16:creationId xmlns:a16="http://schemas.microsoft.com/office/drawing/2014/main" id="{551619F7-0F81-411C-BAA7-A0AB930B68A6}"/>
                </a:ext>
              </a:extLst>
            </p:cNvPr>
            <p:cNvGrpSpPr/>
            <p:nvPr/>
          </p:nvGrpSpPr>
          <p:grpSpPr>
            <a:xfrm>
              <a:off x="2040576" y="4938176"/>
              <a:ext cx="2684525" cy="2684525"/>
              <a:chOff x="2040576" y="4938176"/>
              <a:chExt cx="2684525" cy="2684525"/>
            </a:xfrm>
          </p:grpSpPr>
          <p:pic>
            <p:nvPicPr>
              <p:cNvPr id="51" name="Object 4">
                <a:extLst>
                  <a:ext uri="{FF2B5EF4-FFF2-40B4-BE49-F238E27FC236}">
                    <a16:creationId xmlns:a16="http://schemas.microsoft.com/office/drawing/2014/main" id="{DB789093-6C1A-4A73-A36E-0773A14749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biLevel thresh="25000"/>
              </a:blip>
              <a:stretch>
                <a:fillRect/>
              </a:stretch>
            </p:blipFill>
            <p:spPr>
              <a:xfrm>
                <a:off x="2040576" y="4938176"/>
                <a:ext cx="2684525" cy="2684525"/>
              </a:xfrm>
              <a:prstGeom prst="rect">
                <a:avLst/>
              </a:prstGeom>
            </p:spPr>
          </p:pic>
        </p:grpSp>
        <p:grpSp>
          <p:nvGrpSpPr>
            <p:cNvPr id="41" name="그룹 1003">
              <a:extLst>
                <a:ext uri="{FF2B5EF4-FFF2-40B4-BE49-F238E27FC236}">
                  <a16:creationId xmlns:a16="http://schemas.microsoft.com/office/drawing/2014/main" id="{B3E5B8B6-DE27-44F1-90C1-90DFF262F6F2}"/>
                </a:ext>
              </a:extLst>
            </p:cNvPr>
            <p:cNvGrpSpPr/>
            <p:nvPr/>
          </p:nvGrpSpPr>
          <p:grpSpPr>
            <a:xfrm>
              <a:off x="3131992" y="3287341"/>
              <a:ext cx="2684525" cy="2684525"/>
              <a:chOff x="3131992" y="3287341"/>
              <a:chExt cx="2684525" cy="2684525"/>
            </a:xfrm>
          </p:grpSpPr>
          <p:pic>
            <p:nvPicPr>
              <p:cNvPr id="50" name="Object 7">
                <a:extLst>
                  <a:ext uri="{FF2B5EF4-FFF2-40B4-BE49-F238E27FC236}">
                    <a16:creationId xmlns:a16="http://schemas.microsoft.com/office/drawing/2014/main" id="{6BB65325-48FF-45B3-AA55-8F8BFE200E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biLevel thresh="25000"/>
              </a:blip>
              <a:stretch>
                <a:fillRect/>
              </a:stretch>
            </p:blipFill>
            <p:spPr>
              <a:xfrm>
                <a:off x="3131992" y="3287341"/>
                <a:ext cx="2684525" cy="2684525"/>
              </a:xfrm>
              <a:prstGeom prst="rect">
                <a:avLst/>
              </a:prstGeom>
            </p:spPr>
          </p:pic>
        </p:grpSp>
        <p:grpSp>
          <p:nvGrpSpPr>
            <p:cNvPr id="46" name="그룹 1004">
              <a:extLst>
                <a:ext uri="{FF2B5EF4-FFF2-40B4-BE49-F238E27FC236}">
                  <a16:creationId xmlns:a16="http://schemas.microsoft.com/office/drawing/2014/main" id="{B7793FBE-77C9-4C59-B0FA-36E52FB09590}"/>
                </a:ext>
              </a:extLst>
            </p:cNvPr>
            <p:cNvGrpSpPr/>
            <p:nvPr/>
          </p:nvGrpSpPr>
          <p:grpSpPr>
            <a:xfrm>
              <a:off x="4194684" y="4938176"/>
              <a:ext cx="2684525" cy="2684525"/>
              <a:chOff x="4194684" y="4938176"/>
              <a:chExt cx="2684525" cy="2684525"/>
            </a:xfrm>
          </p:grpSpPr>
          <p:pic>
            <p:nvPicPr>
              <p:cNvPr id="47" name="Object 10">
                <a:extLst>
                  <a:ext uri="{FF2B5EF4-FFF2-40B4-BE49-F238E27FC236}">
                    <a16:creationId xmlns:a16="http://schemas.microsoft.com/office/drawing/2014/main" id="{AA0AB8FD-7062-4026-802B-083EA29E74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biLevel thresh="25000"/>
              </a:blip>
              <a:stretch>
                <a:fillRect/>
              </a:stretch>
            </p:blipFill>
            <p:spPr>
              <a:xfrm>
                <a:off x="4194684" y="4938176"/>
                <a:ext cx="2684525" cy="2684525"/>
              </a:xfrm>
              <a:prstGeom prst="rect">
                <a:avLst/>
              </a:prstGeom>
            </p:spPr>
          </p:pic>
        </p:grpSp>
      </p:grpSp>
      <p:sp>
        <p:nvSpPr>
          <p:cNvPr id="52" name="Object 4">
            <a:extLst>
              <a:ext uri="{FF2B5EF4-FFF2-40B4-BE49-F238E27FC236}">
                <a16:creationId xmlns:a16="http://schemas.microsoft.com/office/drawing/2014/main" id="{62FD3CB7-3DF4-4CEB-B114-C1A866A34D24}"/>
              </a:ext>
            </a:extLst>
          </p:cNvPr>
          <p:cNvSpPr txBox="1"/>
          <p:nvPr/>
        </p:nvSpPr>
        <p:spPr>
          <a:xfrm>
            <a:off x="977358" y="4276570"/>
            <a:ext cx="3169486" cy="7694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  <a:alpha val="80000"/>
                  </a:prstClr>
                </a:solidFill>
                <a:effectLst/>
                <a:uLnTx/>
                <a:uFillTx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인턴십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  <a:alpha val="80000"/>
                  </a:prstClr>
                </a:solidFill>
                <a:effectLst/>
                <a:uLnTx/>
                <a:uFillTx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  <a:alpha val="80000"/>
                  </a:prstClr>
                </a:solidFill>
                <a:effectLst/>
                <a:uLnTx/>
                <a:uFillTx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개요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  <a:alpha val="80000"/>
                </a:prstClr>
              </a:solidFill>
              <a:effectLst/>
              <a:uLnTx/>
              <a:uFillTx/>
              <a:latin typeface="에스코어 드림 6 Bold" panose="020B0703030302020204" pitchFamily="34" charset="-127"/>
              <a:ea typeface="에스코어 드림 6 Bold" panose="020B0703030302020204" pitchFamily="34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  <a:alpha val="80000"/>
                  </a:prstClr>
                </a:solidFill>
                <a:effectLst/>
                <a:uLnTx/>
                <a:uFillTx/>
                <a:latin typeface="S-Core Dream 3 Light" panose="020B0303030302020204" pitchFamily="34" charset="-127"/>
                <a:ea typeface="S-Core Dream 3 Light" panose="020B0303030302020204" pitchFamily="34" charset="-127"/>
                <a:cs typeface="+mn-cs"/>
              </a:rPr>
              <a:t>과제 목적과 일정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  <a:alpha val="80000"/>
                </a:prstClr>
              </a:solidFill>
              <a:effectLst/>
              <a:uLnTx/>
              <a:uFillTx/>
              <a:latin typeface="S-Core Dream 3 Light" panose="020B0303030302020204" pitchFamily="34" charset="-127"/>
              <a:ea typeface="S-Core Dream 3 Light" panose="020B0303030302020204" pitchFamily="34" charset="-127"/>
              <a:cs typeface="+mn-cs"/>
            </a:endParaRPr>
          </a:p>
        </p:txBody>
      </p:sp>
      <p:sp>
        <p:nvSpPr>
          <p:cNvPr id="55" name="Object 14">
            <a:extLst>
              <a:ext uri="{FF2B5EF4-FFF2-40B4-BE49-F238E27FC236}">
                <a16:creationId xmlns:a16="http://schemas.microsoft.com/office/drawing/2014/main" id="{FD846FC3-753D-4949-9EF0-BC194E76E15B}"/>
              </a:ext>
            </a:extLst>
          </p:cNvPr>
          <p:cNvSpPr txBox="1"/>
          <p:nvPr/>
        </p:nvSpPr>
        <p:spPr>
          <a:xfrm>
            <a:off x="4212056" y="4276570"/>
            <a:ext cx="3169486" cy="7694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  <a:alpha val="80000"/>
                  </a:prstClr>
                </a:solidFill>
                <a:effectLst/>
                <a:uLnTx/>
                <a:uFillTx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S-Core Dream 6 Bold" pitchFamily="34" charset="0"/>
              </a:rPr>
              <a:t>프로젝트 개요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  <a:alpha val="80000"/>
                </a:prstClr>
              </a:solidFill>
              <a:effectLst/>
              <a:uLnTx/>
              <a:uFillTx/>
              <a:latin typeface="에스코어 드림 6 Bold" panose="020B0703030302020204" pitchFamily="34" charset="-127"/>
              <a:ea typeface="에스코어 드림 6 Bold" panose="020B0703030302020204" pitchFamily="34" charset="-127"/>
              <a:cs typeface="S-Core Dream 6 Bold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  <a:alpha val="80000"/>
                  </a:prstClr>
                </a:solidFill>
                <a:effectLst/>
                <a:uLnTx/>
                <a:uFillTx/>
                <a:latin typeface="S-Core Dream 3 Light" panose="020B0303030302020204" pitchFamily="34" charset="-127"/>
                <a:ea typeface="S-Core Dream 3 Light" panose="020B0303030302020204" pitchFamily="34" charset="-127"/>
                <a:cs typeface="+mn-cs"/>
              </a:rPr>
              <a:t>PM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  <a:alpha val="80000"/>
                  </a:prstClr>
                </a:solidFill>
                <a:effectLst/>
                <a:uLnTx/>
                <a:uFillTx/>
                <a:latin typeface="S-Core Dream 3 Light" panose="020B0303030302020204" pitchFamily="34" charset="-127"/>
                <a:ea typeface="S-Core Dream 3 Light" panose="020B0303030302020204" pitchFamily="34" charset="-127"/>
                <a:cs typeface="+mn-cs"/>
              </a:rPr>
              <a:t>의 정의와 현황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  <a:alpha val="80000"/>
                </a:prstClr>
              </a:solidFill>
              <a:effectLst/>
              <a:uLnTx/>
              <a:uFillTx/>
              <a:latin typeface="S-Core Dream 3 Light" panose="020B0303030302020204" pitchFamily="34" charset="-127"/>
              <a:ea typeface="S-Core Dream 3 Light" panose="020B0303030302020204" pitchFamily="34" charset="-127"/>
              <a:cs typeface="+mn-cs"/>
            </a:endParaRPr>
          </a:p>
        </p:txBody>
      </p:sp>
      <p:sp>
        <p:nvSpPr>
          <p:cNvPr id="56" name="Object 15">
            <a:extLst>
              <a:ext uri="{FF2B5EF4-FFF2-40B4-BE49-F238E27FC236}">
                <a16:creationId xmlns:a16="http://schemas.microsoft.com/office/drawing/2014/main" id="{CCFBE6FD-F29B-4D04-A959-4C8D5EFD715B}"/>
              </a:ext>
            </a:extLst>
          </p:cNvPr>
          <p:cNvSpPr txBox="1"/>
          <p:nvPr/>
        </p:nvSpPr>
        <p:spPr>
          <a:xfrm>
            <a:off x="7564856" y="4276571"/>
            <a:ext cx="3169486" cy="7694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  <a:alpha val="80000"/>
                  </a:prstClr>
                </a:solidFill>
                <a:effectLst/>
                <a:uLnTx/>
                <a:uFillTx/>
                <a:latin typeface="S-Core Dream 6 Bold" pitchFamily="34" charset="0"/>
                <a:ea typeface="+mn-ea"/>
                <a:cs typeface="S-Core Dream 6 Bold" pitchFamily="34" charset="0"/>
              </a:rPr>
              <a:t>프로젝트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  <a:alpha val="80000"/>
                  </a:prstClr>
                </a:solidFill>
                <a:effectLst/>
                <a:uLnTx/>
                <a:uFillTx/>
                <a:latin typeface="S-Core Dream 6 Bold" pitchFamily="34" charset="0"/>
                <a:ea typeface="+mn-ea"/>
                <a:cs typeface="S-Core Dream 6 Bold" pitchFamily="34" charset="0"/>
              </a:rPr>
              <a:t> 1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  <a:alpha val="80000"/>
                  </a:prstClr>
                </a:solidFill>
                <a:effectLst/>
                <a:uLnTx/>
                <a:uFillTx/>
                <a:latin typeface="S-Core Dream 3 Light" panose="020B0303030302020204" pitchFamily="34" charset="-127"/>
                <a:ea typeface="S-Core Dream 3 Light" panose="020B0303030302020204" pitchFamily="34" charset="-127"/>
                <a:cs typeface="+mn-cs"/>
              </a:rPr>
              <a:t>PM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  <a:alpha val="80000"/>
                  </a:prstClr>
                </a:solidFill>
                <a:effectLst/>
                <a:uLnTx/>
                <a:uFillTx/>
                <a:latin typeface="S-Core Dream 3 Light" panose="020B0303030302020204" pitchFamily="34" charset="-127"/>
                <a:ea typeface="S-Core Dream 3 Light" panose="020B0303030302020204" pitchFamily="34" charset="-127"/>
                <a:cs typeface="+mn-cs"/>
              </a:rPr>
              <a:t>에 대한 인식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  <a:alpha val="80000"/>
                </a:prstClr>
              </a:solidFill>
              <a:effectLst/>
              <a:uLnTx/>
              <a:uFillTx/>
              <a:latin typeface="S-Core Dream 3 Light" panose="020B0303030302020204" pitchFamily="34" charset="-127"/>
              <a:ea typeface="S-Core Dream 3 Light" panose="020B0303030302020204" pitchFamily="34" charset="-127"/>
              <a:cs typeface="+mn-cs"/>
            </a:endParaRPr>
          </a:p>
        </p:txBody>
      </p:sp>
      <p:sp>
        <p:nvSpPr>
          <p:cNvPr id="57" name="Object 16">
            <a:extLst>
              <a:ext uri="{FF2B5EF4-FFF2-40B4-BE49-F238E27FC236}">
                <a16:creationId xmlns:a16="http://schemas.microsoft.com/office/drawing/2014/main" id="{D18C7EDE-07F9-45CC-BD6B-FF230E0A844E}"/>
              </a:ext>
            </a:extLst>
          </p:cNvPr>
          <p:cNvSpPr txBox="1"/>
          <p:nvPr/>
        </p:nvSpPr>
        <p:spPr>
          <a:xfrm>
            <a:off x="10920114" y="4276571"/>
            <a:ext cx="3169486" cy="7694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  <a:alpha val="80000"/>
                  </a:prstClr>
                </a:solidFill>
                <a:effectLst/>
                <a:uLnTx/>
                <a:uFillTx/>
                <a:latin typeface="S-Core Dream 6 Bold" pitchFamily="34" charset="0"/>
                <a:ea typeface="+mn-ea"/>
                <a:cs typeface="S-Core Dream 6 Bold" pitchFamily="34" charset="0"/>
              </a:rPr>
              <a:t>프로젝트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  <a:alpha val="80000"/>
                  </a:prstClr>
                </a:solidFill>
                <a:effectLst/>
                <a:uLnTx/>
                <a:uFillTx/>
                <a:latin typeface="S-Core Dream 6 Bold" pitchFamily="34" charset="0"/>
                <a:ea typeface="+mn-ea"/>
                <a:cs typeface="S-Core Dream 6 Bold" pitchFamily="34" charset="0"/>
              </a:rPr>
              <a:t> 2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  <a:alpha val="80000"/>
                  </a:prstClr>
                </a:solidFill>
                <a:effectLst/>
                <a:uLnTx/>
                <a:uFillTx/>
                <a:latin typeface="S-Core Dream 3 Light" panose="020B0303030302020204" pitchFamily="34" charset="-127"/>
                <a:ea typeface="S-Core Dream 3 Light" panose="020B0303030302020204" pitchFamily="34" charset="-127"/>
                <a:cs typeface="+mn-cs"/>
              </a:rPr>
              <a:t>PM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  <a:alpha val="80000"/>
                  </a:prstClr>
                </a:solidFill>
                <a:effectLst/>
                <a:uLnTx/>
                <a:uFillTx/>
                <a:latin typeface="S-Core Dream 3 Light" panose="020B0303030302020204" pitchFamily="34" charset="-127"/>
                <a:ea typeface="S-Core Dream 3 Light" panose="020B0303030302020204" pitchFamily="34" charset="-127"/>
                <a:cs typeface="+mn-cs"/>
              </a:rPr>
              <a:t>과 다른 차종 차이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  <a:alpha val="80000"/>
                </a:prstClr>
              </a:solidFill>
              <a:effectLst/>
              <a:uLnTx/>
              <a:uFillTx/>
              <a:latin typeface="S-Core Dream 3 Light" panose="020B0303030302020204" pitchFamily="34" charset="-127"/>
              <a:ea typeface="S-Core Dream 3 Light" panose="020B0303030302020204" pitchFamily="34" charset="-127"/>
              <a:cs typeface="+mn-cs"/>
            </a:endParaRPr>
          </a:p>
        </p:txBody>
      </p:sp>
      <p:sp>
        <p:nvSpPr>
          <p:cNvPr id="59" name="Object 17">
            <a:extLst>
              <a:ext uri="{FF2B5EF4-FFF2-40B4-BE49-F238E27FC236}">
                <a16:creationId xmlns:a16="http://schemas.microsoft.com/office/drawing/2014/main" id="{B634DEE5-730A-470E-B5D6-B618E46BFC49}"/>
              </a:ext>
            </a:extLst>
          </p:cNvPr>
          <p:cNvSpPr txBox="1"/>
          <p:nvPr/>
        </p:nvSpPr>
        <p:spPr>
          <a:xfrm>
            <a:off x="14194256" y="4057134"/>
            <a:ext cx="3169486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프로젝트 </a:t>
            </a: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3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6 Bold" panose="020B0703030302020204" pitchFamily="34" charset="-127"/>
              <a:ea typeface="에스코어 드림 6 Bold" panose="020B0703030302020204" pitchFamily="34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-Core Dream 3 Light" panose="020B0303030302020204" pitchFamily="34" charset="-127"/>
                <a:ea typeface="S-Core Dream 3 Light" panose="020B0303030302020204" pitchFamily="34" charset="-127"/>
                <a:cs typeface="+mn-cs"/>
              </a:rPr>
              <a:t>PM 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-Core Dream 3 Light" panose="020B0303030302020204" pitchFamily="34" charset="-127"/>
                <a:ea typeface="S-Core Dream 3 Light" panose="020B0303030302020204" pitchFamily="34" charset="-127"/>
                <a:cs typeface="+mn-cs"/>
              </a:rPr>
              <a:t>주행 위반 탐지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-Core Dream 3 Light" panose="020B0303030302020204" pitchFamily="34" charset="-127"/>
              <a:ea typeface="S-Core Dream 3 Light" panose="020B0303030302020204" pitchFamily="34" charset="-127"/>
              <a:cs typeface="+mn-cs"/>
            </a:endParaRPr>
          </a:p>
        </p:txBody>
      </p:sp>
      <p:sp>
        <p:nvSpPr>
          <p:cNvPr id="65" name="Object 19">
            <a:extLst>
              <a:ext uri="{FF2B5EF4-FFF2-40B4-BE49-F238E27FC236}">
                <a16:creationId xmlns:a16="http://schemas.microsoft.com/office/drawing/2014/main" id="{8024DDCD-3AA4-4F85-8EAD-BDE951E5AB2A}"/>
              </a:ext>
            </a:extLst>
          </p:cNvPr>
          <p:cNvSpPr txBox="1"/>
          <p:nvPr/>
        </p:nvSpPr>
        <p:spPr>
          <a:xfrm>
            <a:off x="14194256" y="5708108"/>
            <a:ext cx="3255544" cy="11386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1.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프로그램 개발 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2.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프로그램 적용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5A51211-A337-43BB-AF40-D6DBE576030C}"/>
              </a:ext>
            </a:extLst>
          </p:cNvPr>
          <p:cNvSpPr/>
          <p:nvPr/>
        </p:nvSpPr>
        <p:spPr>
          <a:xfrm>
            <a:off x="14243974" y="5298014"/>
            <a:ext cx="2901026" cy="1284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3422533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7D791216-105D-4533-849A-CB39DD9F8232}"/>
              </a:ext>
            </a:extLst>
          </p:cNvPr>
          <p:cNvGrpSpPr/>
          <p:nvPr/>
        </p:nvGrpSpPr>
        <p:grpSpPr>
          <a:xfrm>
            <a:off x="1027181" y="2326753"/>
            <a:ext cx="8155372" cy="4044639"/>
            <a:chOff x="2588828" y="3699658"/>
            <a:chExt cx="10517572" cy="5486400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8E28D857-6258-410E-88B8-E8CFE0BD70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8317" r="839"/>
            <a:stretch/>
          </p:blipFill>
          <p:spPr>
            <a:xfrm>
              <a:off x="7086600" y="3699658"/>
              <a:ext cx="6019800" cy="5486400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74F17AF4-9F54-4508-8B8F-32DC048695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60941"/>
            <a:stretch/>
          </p:blipFill>
          <p:spPr>
            <a:xfrm>
              <a:off x="2588828" y="3699658"/>
              <a:ext cx="4624388" cy="5486400"/>
            </a:xfrm>
            <a:prstGeom prst="rect">
              <a:avLst/>
            </a:prstGeom>
          </p:spPr>
        </p:pic>
      </p:grpSp>
      <p:sp>
        <p:nvSpPr>
          <p:cNvPr id="42" name="Object 42"/>
          <p:cNvSpPr txBox="1"/>
          <p:nvPr/>
        </p:nvSpPr>
        <p:spPr>
          <a:xfrm>
            <a:off x="991126" y="837069"/>
            <a:ext cx="15531093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4000">
                <a:solidFill>
                  <a:srgbClr val="35363A"/>
                </a:solidFill>
                <a:latin typeface="Jalnan OTF" pitchFamily="34" charset="0"/>
                <a:cs typeface="Jalnan OTF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프로그램 개발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1009302" y="495300"/>
            <a:ext cx="588720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0" cap="none" spc="-100" normalizeH="0" baseline="0" noProof="0" dirty="0">
                <a:ln>
                  <a:noFill/>
                </a:ln>
                <a:solidFill>
                  <a:srgbClr val="787878"/>
                </a:solidFill>
                <a:effectLst/>
                <a:uLnTx/>
                <a:uFillTx/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+mn-cs"/>
              </a:rPr>
              <a:t>3. PM</a:t>
            </a:r>
            <a:r>
              <a:rPr kumimoji="0" lang="ko-KR" altLang="en-US" sz="2000" b="0" i="0" u="none" strike="noStrike" kern="0" cap="none" spc="-100" normalizeH="0" baseline="0" noProof="0" dirty="0">
                <a:ln>
                  <a:noFill/>
                </a:ln>
                <a:solidFill>
                  <a:srgbClr val="787878"/>
                </a:solidFill>
                <a:effectLst/>
                <a:uLnTx/>
                <a:uFillTx/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+mn-cs"/>
              </a:rPr>
              <a:t> 주행 위반 탐지</a:t>
            </a:r>
            <a:endParaRPr kumimoji="0" lang="en-US" sz="2000" b="0" i="0" u="none" strike="noStrike" kern="0" cap="none" spc="-100" normalizeH="0" baseline="0" noProof="0" dirty="0">
              <a:ln>
                <a:noFill/>
              </a:ln>
              <a:solidFill>
                <a:srgbClr val="787878"/>
              </a:solidFill>
              <a:effectLst/>
              <a:uLnTx/>
              <a:uFillTx/>
              <a:latin typeface="여기어때 잘난체 OTF" panose="020B0600000101010101" pitchFamily="34" charset="-127"/>
              <a:ea typeface="여기어때 잘난체 OTF" panose="020B0600000101010101" pitchFamily="34" charset="-127"/>
              <a:cs typeface="+mn-cs"/>
            </a:endParaRPr>
          </a:p>
        </p:txBody>
      </p:sp>
      <p:grpSp>
        <p:nvGrpSpPr>
          <p:cNvPr id="1011" name="그룹 1011"/>
          <p:cNvGrpSpPr/>
          <p:nvPr/>
        </p:nvGrpSpPr>
        <p:grpSpPr>
          <a:xfrm>
            <a:off x="977358" y="1678192"/>
            <a:ext cx="16330999" cy="55418"/>
            <a:chOff x="977358" y="1220958"/>
            <a:chExt cx="16330999" cy="55418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77358" y="1220958"/>
              <a:ext cx="16330999" cy="55418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977358" y="9202882"/>
            <a:ext cx="16330999" cy="55418"/>
            <a:chOff x="977358" y="9073658"/>
            <a:chExt cx="16330999" cy="55418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77358" y="9073658"/>
              <a:ext cx="16330999" cy="55418"/>
            </a:xfrm>
            <a:prstGeom prst="rect">
              <a:avLst/>
            </a:prstGeom>
          </p:spPr>
        </p:pic>
      </p:grpSp>
      <p:sp>
        <p:nvSpPr>
          <p:cNvPr id="50" name="Object 50"/>
          <p:cNvSpPr txBox="1"/>
          <p:nvPr/>
        </p:nvSpPr>
        <p:spPr>
          <a:xfrm>
            <a:off x="13868400" y="9410700"/>
            <a:ext cx="354157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0" cap="none" spc="-100" normalizeH="0" baseline="0" noProof="0" dirty="0">
                <a:ln>
                  <a:noFill/>
                </a:ln>
                <a:solidFill>
                  <a:srgbClr val="9E9E9E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-Core Dream 4 Regular" pitchFamily="34" charset="0"/>
              </a:rPr>
              <a:t>도로교통공단 서울지부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pic>
        <p:nvPicPr>
          <p:cNvPr id="44" name="그림 43" descr="텍스트이(가) 표시된 사진&#10;&#10;자동 생성된 설명">
            <a:extLst>
              <a:ext uri="{FF2B5EF4-FFF2-40B4-BE49-F238E27FC236}">
                <a16:creationId xmlns:a16="http://schemas.microsoft.com/office/drawing/2014/main" id="{3C32C3C7-B828-4DA8-933A-AF7F5C935D49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06" t="37395" r="606" b="37554"/>
          <a:stretch/>
        </p:blipFill>
        <p:spPr>
          <a:xfrm>
            <a:off x="838200" y="9234666"/>
            <a:ext cx="2002044" cy="709434"/>
          </a:xfrm>
          <a:prstGeom prst="rect">
            <a:avLst/>
          </a:prstGeom>
        </p:spPr>
      </p:pic>
      <p:sp>
        <p:nvSpPr>
          <p:cNvPr id="32" name="제목 1">
            <a:extLst>
              <a:ext uri="{FF2B5EF4-FFF2-40B4-BE49-F238E27FC236}">
                <a16:creationId xmlns:a16="http://schemas.microsoft.com/office/drawing/2014/main" id="{2A6BBE6F-5791-42CD-8D87-D2F2E711CDE6}"/>
              </a:ext>
            </a:extLst>
          </p:cNvPr>
          <p:cNvSpPr txBox="1">
            <a:spLocks/>
          </p:cNvSpPr>
          <p:nvPr/>
        </p:nvSpPr>
        <p:spPr>
          <a:xfrm>
            <a:off x="1220683" y="1790700"/>
            <a:ext cx="10590317" cy="9132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위반 영역 탐지</a:t>
            </a:r>
            <a:endParaRPr kumimoji="0" lang="ko-KR" altLang="en-US" sz="2800" i="0" u="none" strike="noStrike" kern="120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7" name="Object 12">
            <a:extLst>
              <a:ext uri="{FF2B5EF4-FFF2-40B4-BE49-F238E27FC236}">
                <a16:creationId xmlns:a16="http://schemas.microsoft.com/office/drawing/2014/main" id="{51E472B8-EAE3-4F8B-B163-AA9EE81797F9}"/>
              </a:ext>
            </a:extLst>
          </p:cNvPr>
          <p:cNvSpPr txBox="1"/>
          <p:nvPr/>
        </p:nvSpPr>
        <p:spPr>
          <a:xfrm>
            <a:off x="-39619" y="6026222"/>
            <a:ext cx="9336019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Gmarket Sans Bold" pitchFamily="34" charset="0"/>
              </a:rPr>
              <a:t>'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Gmarket Sans Bold" pitchFamily="34" charset="0"/>
              </a:rPr>
              <a:t>주행 영상 내 객체 탐지 </a:t>
            </a:r>
            <a:r>
              <a:rPr 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Gmarket Sans Bold" pitchFamily="34" charset="0"/>
              </a:rPr>
              <a:t>'</a:t>
            </a:r>
            <a:endParaRPr lang="en-US" sz="1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8" name="Object 13">
            <a:extLst>
              <a:ext uri="{FF2B5EF4-FFF2-40B4-BE49-F238E27FC236}">
                <a16:creationId xmlns:a16="http://schemas.microsoft.com/office/drawing/2014/main" id="{DA8CD964-5D1B-4804-A8CA-2F4004D9A157}"/>
              </a:ext>
            </a:extLst>
          </p:cNvPr>
          <p:cNvSpPr txBox="1"/>
          <p:nvPr/>
        </p:nvSpPr>
        <p:spPr>
          <a:xfrm>
            <a:off x="956170" y="6523792"/>
            <a:ext cx="7423680" cy="67710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사용 모델 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YOLOv5s  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(“ You Look Only Once ”)</a:t>
            </a: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/>
            <a:endParaRPr 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0" name="Object 15">
            <a:extLst>
              <a:ext uri="{FF2B5EF4-FFF2-40B4-BE49-F238E27FC236}">
                <a16:creationId xmlns:a16="http://schemas.microsoft.com/office/drawing/2014/main" id="{690A35AE-1607-4C0A-A3BB-3F7F45C7EADF}"/>
              </a:ext>
            </a:extLst>
          </p:cNvPr>
          <p:cNvSpPr txBox="1"/>
          <p:nvPr/>
        </p:nvSpPr>
        <p:spPr>
          <a:xfrm>
            <a:off x="1318108" y="6896100"/>
            <a:ext cx="6759092" cy="199285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가지 객체를 각각 탐지하는 모델을 구축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800100" lvl="1" indent="-342900">
              <a:lnSpc>
                <a:spcPct val="150000"/>
              </a:lnSpc>
              <a:buAutoNum type="arabicParenR"/>
            </a:pPr>
            <a:r>
              <a:rPr 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Road (</a:t>
            </a: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도로 관련 객체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  <a:endParaRPr lang="en-US" sz="2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800100" lvl="1" indent="-342900">
              <a:lnSpc>
                <a:spcPct val="150000"/>
              </a:lnSpc>
              <a:buFontTx/>
              <a:buAutoNum type="arabicParenR"/>
            </a:pP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Object (</a:t>
            </a: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도로 구조물 및 이동체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</a:p>
          <a:p>
            <a:pPr marL="800100" lvl="1" indent="-342900">
              <a:lnSpc>
                <a:spcPct val="150000"/>
              </a:lnSpc>
              <a:buFontTx/>
              <a:buAutoNum type="arabicParenR"/>
            </a:pP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Helmet (</a:t>
            </a: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안전모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 </a:t>
            </a:r>
            <a:endParaRPr lang="en-US" sz="2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25" name="Picture 2" descr="Main Character vs. Supporting Characters in Story Development">
            <a:extLst>
              <a:ext uri="{FF2B5EF4-FFF2-40B4-BE49-F238E27FC236}">
                <a16:creationId xmlns:a16="http://schemas.microsoft.com/office/drawing/2014/main" id="{81130AEA-1AD1-4E62-91D8-86AD6EF75D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434"/>
          <a:stretch/>
        </p:blipFill>
        <p:spPr bwMode="auto">
          <a:xfrm>
            <a:off x="10928252" y="2476500"/>
            <a:ext cx="4700716" cy="3255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제목 1">
            <a:extLst>
              <a:ext uri="{FF2B5EF4-FFF2-40B4-BE49-F238E27FC236}">
                <a16:creationId xmlns:a16="http://schemas.microsoft.com/office/drawing/2014/main" id="{74DBC822-6FB9-4464-A78B-ECE56DE03333}"/>
              </a:ext>
            </a:extLst>
          </p:cNvPr>
          <p:cNvSpPr txBox="1">
            <a:spLocks/>
          </p:cNvSpPr>
          <p:nvPr/>
        </p:nvSpPr>
        <p:spPr>
          <a:xfrm>
            <a:off x="9829800" y="1790700"/>
            <a:ext cx="10590317" cy="9132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위반 객체 탐지</a:t>
            </a:r>
            <a:endParaRPr kumimoji="0" lang="ko-KR" altLang="en-US" sz="2800" b="0" i="0" u="none" strike="noStrike" kern="120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7" name="Object 15">
            <a:extLst>
              <a:ext uri="{FF2B5EF4-FFF2-40B4-BE49-F238E27FC236}">
                <a16:creationId xmlns:a16="http://schemas.microsoft.com/office/drawing/2014/main" id="{7C480A4E-9AA4-4B11-B8FC-8A390EE64DE2}"/>
              </a:ext>
            </a:extLst>
          </p:cNvPr>
          <p:cNvSpPr txBox="1"/>
          <p:nvPr/>
        </p:nvSpPr>
        <p:spPr>
          <a:xfrm>
            <a:off x="9829800" y="6415072"/>
            <a:ext cx="6858000" cy="299562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Step 1. </a:t>
            </a:r>
            <a:r>
              <a:rPr lang="ko-KR" altLang="en-US" sz="240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탐지된 객체들을 </a:t>
            </a:r>
            <a:r>
              <a:rPr lang="en-US" altLang="ko-KR" sz="240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Tracking</a:t>
            </a:r>
          </a:p>
          <a:p>
            <a:pPr marL="800100" marR="0" lvl="1" indent="-3429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에스코어 드림 3 Light" panose="020B0303030302020204" pitchFamily="34" charset="-127"/>
              <a:buChar char="⁻"/>
              <a:tabLst/>
              <a:defRPr/>
            </a:pP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탐지된 모든 객체 당 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id</a:t>
            </a: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를 부여함</a:t>
            </a:r>
            <a:endParaRPr lang="en-US" altLang="ko-KR" sz="2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Step 2. </a:t>
            </a:r>
            <a:r>
              <a:rPr lang="ko-KR" altLang="en-US" sz="240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영상 내에서 가장 오래 등장한 이동체 선정</a:t>
            </a:r>
            <a:endParaRPr lang="en-US" altLang="ko-KR" sz="2400" dirty="0">
              <a:solidFill>
                <a:prstClr val="black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800100" lvl="1" indent="-342900">
              <a:lnSpc>
                <a:spcPct val="150000"/>
              </a:lnSpc>
              <a:buFont typeface="에스코어 드림 3 Light" panose="020B0303030302020204" pitchFamily="34" charset="-127"/>
              <a:buChar char="⁻"/>
            </a:pP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영상 내에서 움직이면서 가장 오래 등장한 객체를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주인공으로 선정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2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8" name="Object 12">
            <a:extLst>
              <a:ext uri="{FF2B5EF4-FFF2-40B4-BE49-F238E27FC236}">
                <a16:creationId xmlns:a16="http://schemas.microsoft.com/office/drawing/2014/main" id="{4160ADAF-97CC-4601-96B0-37E1AC92D0AC}"/>
              </a:ext>
            </a:extLst>
          </p:cNvPr>
          <p:cNvSpPr txBox="1"/>
          <p:nvPr/>
        </p:nvSpPr>
        <p:spPr>
          <a:xfrm>
            <a:off x="8610600" y="5913022"/>
            <a:ext cx="9336019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Gmarket Sans Bold" pitchFamily="34" charset="0"/>
              </a:rPr>
              <a:t>'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Gmarket Sans Bold" pitchFamily="34" charset="0"/>
              </a:rPr>
              <a:t>주행 영상 내 주인공 탐지 </a:t>
            </a:r>
            <a:r>
              <a:rPr 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Gmarket Sans Bold" pitchFamily="34" charset="0"/>
              </a:rPr>
              <a:t>'</a:t>
            </a:r>
            <a:endParaRPr lang="en-US" sz="1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A2AB570-A8C8-4BD2-94C6-F46DAF8491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23226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1004">
            <a:extLst>
              <a:ext uri="{FF2B5EF4-FFF2-40B4-BE49-F238E27FC236}">
                <a16:creationId xmlns:a16="http://schemas.microsoft.com/office/drawing/2014/main" id="{EABD2612-68FE-434B-B8AB-BEC4AF668D19}"/>
              </a:ext>
            </a:extLst>
          </p:cNvPr>
          <p:cNvGrpSpPr/>
          <p:nvPr/>
        </p:nvGrpSpPr>
        <p:grpSpPr>
          <a:xfrm>
            <a:off x="7230029" y="6526952"/>
            <a:ext cx="1283548" cy="1283548"/>
            <a:chOff x="4194684" y="4938176"/>
            <a:chExt cx="2684525" cy="2684525"/>
          </a:xfrm>
        </p:grpSpPr>
        <p:pic>
          <p:nvPicPr>
            <p:cNvPr id="36" name="Object 10">
              <a:extLst>
                <a:ext uri="{FF2B5EF4-FFF2-40B4-BE49-F238E27FC236}">
                  <a16:creationId xmlns:a16="http://schemas.microsoft.com/office/drawing/2014/main" id="{3DEFCC70-866C-4056-B2BB-338E80242B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94684" y="4938176"/>
              <a:ext cx="2684525" cy="2684525"/>
            </a:xfrm>
            <a:prstGeom prst="rect">
              <a:avLst/>
            </a:prstGeom>
          </p:spPr>
        </p:pic>
      </p:grpSp>
      <p:grpSp>
        <p:nvGrpSpPr>
          <p:cNvPr id="37" name="그룹 1004">
            <a:extLst>
              <a:ext uri="{FF2B5EF4-FFF2-40B4-BE49-F238E27FC236}">
                <a16:creationId xmlns:a16="http://schemas.microsoft.com/office/drawing/2014/main" id="{2CB53D02-3E32-461F-8A3C-B1D4EBA4B59A}"/>
              </a:ext>
            </a:extLst>
          </p:cNvPr>
          <p:cNvGrpSpPr/>
          <p:nvPr/>
        </p:nvGrpSpPr>
        <p:grpSpPr>
          <a:xfrm>
            <a:off x="7229236" y="4717652"/>
            <a:ext cx="1267673" cy="1267673"/>
            <a:chOff x="6085103" y="3279655"/>
            <a:chExt cx="2684525" cy="2684525"/>
          </a:xfrm>
        </p:grpSpPr>
        <p:pic>
          <p:nvPicPr>
            <p:cNvPr id="38" name="Object 13">
              <a:extLst>
                <a:ext uri="{FF2B5EF4-FFF2-40B4-BE49-F238E27FC236}">
                  <a16:creationId xmlns:a16="http://schemas.microsoft.com/office/drawing/2014/main" id="{DBA5208E-70AF-4BB1-A7DE-F9FA026A06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alphaModFix/>
            </a:blip>
            <a:stretch>
              <a:fillRect/>
            </a:stretch>
          </p:blipFill>
          <p:spPr>
            <a:xfrm>
              <a:off x="6085103" y="3279655"/>
              <a:ext cx="2684525" cy="268452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977358" y="1678192"/>
            <a:ext cx="16330999" cy="55418"/>
            <a:chOff x="977358" y="1220958"/>
            <a:chExt cx="16330999" cy="55418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77358" y="1220958"/>
              <a:ext cx="16330999" cy="55418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977358" y="9202882"/>
            <a:ext cx="16330999" cy="55418"/>
            <a:chOff x="977358" y="9073658"/>
            <a:chExt cx="16330999" cy="55418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77358" y="9073658"/>
              <a:ext cx="16330999" cy="55418"/>
            </a:xfrm>
            <a:prstGeom prst="rect">
              <a:avLst/>
            </a:prstGeom>
          </p:spPr>
        </p:pic>
      </p:grpSp>
      <p:sp>
        <p:nvSpPr>
          <p:cNvPr id="50" name="Object 50"/>
          <p:cNvSpPr txBox="1"/>
          <p:nvPr/>
        </p:nvSpPr>
        <p:spPr>
          <a:xfrm>
            <a:off x="13868400" y="9410700"/>
            <a:ext cx="354157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0" cap="none" spc="-100" normalizeH="0" baseline="0" noProof="0" dirty="0">
                <a:ln>
                  <a:noFill/>
                </a:ln>
                <a:solidFill>
                  <a:srgbClr val="9E9E9E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-Core Dream 4 Regular" pitchFamily="34" charset="0"/>
              </a:rPr>
              <a:t>도로교통공단 서울지부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pic>
        <p:nvPicPr>
          <p:cNvPr id="44" name="그림 43" descr="텍스트이(가) 표시된 사진&#10;&#10;자동 생성된 설명">
            <a:extLst>
              <a:ext uri="{FF2B5EF4-FFF2-40B4-BE49-F238E27FC236}">
                <a16:creationId xmlns:a16="http://schemas.microsoft.com/office/drawing/2014/main" id="{3C32C3C7-B828-4DA8-933A-AF7F5C935D49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06" t="37395" r="606" b="37554"/>
          <a:stretch/>
        </p:blipFill>
        <p:spPr>
          <a:xfrm>
            <a:off x="838200" y="9234666"/>
            <a:ext cx="2002044" cy="709434"/>
          </a:xfrm>
          <a:prstGeom prst="rect">
            <a:avLst/>
          </a:prstGeom>
        </p:spPr>
      </p:pic>
      <p:sp>
        <p:nvSpPr>
          <p:cNvPr id="17" name="Object 18">
            <a:extLst>
              <a:ext uri="{FF2B5EF4-FFF2-40B4-BE49-F238E27FC236}">
                <a16:creationId xmlns:a16="http://schemas.microsoft.com/office/drawing/2014/main" id="{08422ABF-7937-4B24-A46F-092970249D7B}"/>
              </a:ext>
            </a:extLst>
          </p:cNvPr>
          <p:cNvSpPr txBox="1"/>
          <p:nvPr/>
        </p:nvSpPr>
        <p:spPr>
          <a:xfrm>
            <a:off x="1480083" y="4677266"/>
            <a:ext cx="6524394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00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Jalnan OTF" pitchFamily="34" charset="0"/>
              </a:defRPr>
            </a:lvl1pPr>
          </a:lstStyle>
          <a:p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Machine learning</a:t>
            </a:r>
          </a:p>
        </p:txBody>
      </p:sp>
      <p:sp>
        <p:nvSpPr>
          <p:cNvPr id="18" name="Object 19">
            <a:extLst>
              <a:ext uri="{FF2B5EF4-FFF2-40B4-BE49-F238E27FC236}">
                <a16:creationId xmlns:a16="http://schemas.microsoft.com/office/drawing/2014/main" id="{F3E5FA9E-C353-42B5-8BE4-0A4A5FB54768}"/>
              </a:ext>
            </a:extLst>
          </p:cNvPr>
          <p:cNvSpPr txBox="1"/>
          <p:nvPr/>
        </p:nvSpPr>
        <p:spPr>
          <a:xfrm>
            <a:off x="1480083" y="6523033"/>
            <a:ext cx="4879576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00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Jalnan OTF" pitchFamily="34" charset="0"/>
              </a:defRPr>
            </a:lvl1pPr>
          </a:lstStyle>
          <a:p>
            <a:r>
              <a:rPr lang="en-US" sz="3200" dirty="0">
                <a:solidFill>
                  <a:srgbClr val="2BBB81"/>
                </a:solidFill>
              </a:rPr>
              <a:t>Rule-based</a:t>
            </a:r>
          </a:p>
        </p:txBody>
      </p:sp>
      <p:sp>
        <p:nvSpPr>
          <p:cNvPr id="22" name="Object 20">
            <a:extLst>
              <a:ext uri="{FF2B5EF4-FFF2-40B4-BE49-F238E27FC236}">
                <a16:creationId xmlns:a16="http://schemas.microsoft.com/office/drawing/2014/main" id="{2AEF960A-35F1-436B-A2B1-B67EF10646CA}"/>
              </a:ext>
            </a:extLst>
          </p:cNvPr>
          <p:cNvSpPr txBox="1"/>
          <p:nvPr/>
        </p:nvSpPr>
        <p:spPr>
          <a:xfrm>
            <a:off x="1538795" y="5520345"/>
            <a:ext cx="7408477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3 Light" panose="020B0303030302020204" pitchFamily="34" charset="-127"/>
                <a:ea typeface="에스코어 드림 3 Light" panose="020B0303030302020204" pitchFamily="34" charset="-127"/>
              </a:defRPr>
            </a:lvl1pPr>
          </a:lstStyle>
          <a:p>
            <a:r>
              <a:rPr 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Data output </a:t>
            </a: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에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근거하여 스스로 규칙을 정함</a:t>
            </a:r>
            <a:endParaRPr lang="en-US" sz="2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3" name="Object 21">
            <a:extLst>
              <a:ext uri="{FF2B5EF4-FFF2-40B4-BE49-F238E27FC236}">
                <a16:creationId xmlns:a16="http://schemas.microsoft.com/office/drawing/2014/main" id="{809E9748-9621-4E80-B0D5-651523F04789}"/>
              </a:ext>
            </a:extLst>
          </p:cNvPr>
          <p:cNvSpPr txBox="1"/>
          <p:nvPr/>
        </p:nvSpPr>
        <p:spPr>
          <a:xfrm>
            <a:off x="1554551" y="7304488"/>
            <a:ext cx="7437049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3 Light" panose="020B0303030302020204" pitchFamily="34" charset="-127"/>
                <a:ea typeface="에스코어 드림 3 Light" panose="020B0303030302020204" pitchFamily="34" charset="-127"/>
              </a:defRPr>
            </a:lvl1pPr>
          </a:lstStyle>
          <a:p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사람들이 사전에 정의한 규칙을 따름</a:t>
            </a:r>
            <a:endParaRPr lang="en-US" sz="2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0" name="Object 34">
            <a:extLst>
              <a:ext uri="{FF2B5EF4-FFF2-40B4-BE49-F238E27FC236}">
                <a16:creationId xmlns:a16="http://schemas.microsoft.com/office/drawing/2014/main" id="{ACDFAAE5-B002-48C9-AD79-F847E65E03E9}"/>
              </a:ext>
            </a:extLst>
          </p:cNvPr>
          <p:cNvSpPr txBox="1"/>
          <p:nvPr/>
        </p:nvSpPr>
        <p:spPr>
          <a:xfrm>
            <a:off x="7037139" y="5159296"/>
            <a:ext cx="1610632" cy="4308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dirty="0">
                <a:solidFill>
                  <a:srgbClr val="FFFFF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Model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34" name="Object 34">
            <a:extLst>
              <a:ext uri="{FF2B5EF4-FFF2-40B4-BE49-F238E27FC236}">
                <a16:creationId xmlns:a16="http://schemas.microsoft.com/office/drawing/2014/main" id="{5A650601-7262-4E35-A600-A87CCE0B19AB}"/>
              </a:ext>
            </a:extLst>
          </p:cNvPr>
          <p:cNvSpPr txBox="1"/>
          <p:nvPr/>
        </p:nvSpPr>
        <p:spPr>
          <a:xfrm>
            <a:off x="7027443" y="6903135"/>
            <a:ext cx="1610632" cy="4308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System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39" name="Object 17">
            <a:extLst>
              <a:ext uri="{FF2B5EF4-FFF2-40B4-BE49-F238E27FC236}">
                <a16:creationId xmlns:a16="http://schemas.microsoft.com/office/drawing/2014/main" id="{F52B77B9-0199-4AEC-8844-2ACA4D99FCD4}"/>
              </a:ext>
            </a:extLst>
          </p:cNvPr>
          <p:cNvSpPr txBox="1"/>
          <p:nvPr/>
        </p:nvSpPr>
        <p:spPr>
          <a:xfrm>
            <a:off x="1329786" y="2019300"/>
            <a:ext cx="13148214" cy="131305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위반 탐지 및 분류를 위해 </a:t>
            </a:r>
            <a:endParaRPr kumimoji="0" lang="en-US" altLang="ko-KR" sz="28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R</a:t>
            </a:r>
            <a:r>
              <a:rPr lang="en-US" altLang="ko-KR" sz="2800" dirty="0">
                <a:solidFill>
                  <a:prstClr val="black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ule-based algorithm </a:t>
            </a:r>
            <a:r>
              <a:rPr lang="ko-KR" altLang="en-US" sz="2800" dirty="0">
                <a:solidFill>
                  <a:prstClr val="black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적용</a:t>
            </a:r>
            <a:endParaRPr kumimoji="0" lang="en-US" sz="28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40" name="Object 17">
            <a:extLst>
              <a:ext uri="{FF2B5EF4-FFF2-40B4-BE49-F238E27FC236}">
                <a16:creationId xmlns:a16="http://schemas.microsoft.com/office/drawing/2014/main" id="{553CB7A7-C7FD-483D-AD1F-9476A7D8CDEB}"/>
              </a:ext>
            </a:extLst>
          </p:cNvPr>
          <p:cNvSpPr txBox="1"/>
          <p:nvPr/>
        </p:nvSpPr>
        <p:spPr>
          <a:xfrm>
            <a:off x="10210800" y="2171700"/>
            <a:ext cx="4953000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defRPr>
            </a:lvl1pPr>
          </a:lstStyle>
          <a:p>
            <a:r>
              <a:rPr lang="en-US" altLang="ko-KR" sz="2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8</a:t>
            </a:r>
            <a:r>
              <a:rPr lang="ko-KR" altLang="en-US" sz="2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가지 위반 탐지 알고리즘 개발</a:t>
            </a:r>
            <a:endParaRPr lang="en-US" sz="28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1D5E5DB-C721-46CC-B653-834A58DE82A9}"/>
              </a:ext>
            </a:extLst>
          </p:cNvPr>
          <p:cNvSpPr txBox="1"/>
          <p:nvPr/>
        </p:nvSpPr>
        <p:spPr>
          <a:xfrm>
            <a:off x="10283525" y="2933700"/>
            <a:ext cx="9144000" cy="66324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240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1) </a:t>
            </a:r>
            <a:r>
              <a:rPr lang="ko-KR" altLang="en-US" sz="240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보행자도로 통행 위반</a:t>
            </a:r>
            <a:endParaRPr lang="en-US" altLang="ko-KR" sz="2400" dirty="0">
              <a:solidFill>
                <a:prstClr val="black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R="0" lvl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240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2) </a:t>
            </a:r>
            <a:r>
              <a:rPr lang="ko-KR" altLang="en-US" sz="240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동승자 탑승 위반</a:t>
            </a:r>
            <a:endParaRPr lang="en-US" altLang="ko-KR" sz="2400" dirty="0">
              <a:solidFill>
                <a:prstClr val="black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R="0" lvl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240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3) </a:t>
            </a:r>
            <a:r>
              <a:rPr lang="ko-KR" altLang="en-US" sz="240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안전모 미착용 위반</a:t>
            </a:r>
            <a:endParaRPr lang="en-US" altLang="ko-KR" sz="2400" dirty="0">
              <a:solidFill>
                <a:prstClr val="black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R="0" lvl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240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4) </a:t>
            </a:r>
            <a:r>
              <a:rPr lang="ko-KR" altLang="en-US" sz="240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무단횡단 위반</a:t>
            </a:r>
            <a:endParaRPr lang="en-US" altLang="ko-KR" sz="2400" dirty="0">
              <a:solidFill>
                <a:prstClr val="black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R="0" lvl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240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5) </a:t>
            </a:r>
            <a:r>
              <a:rPr lang="ko-KR" altLang="en-US" sz="240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횡단보도 주행 위반</a:t>
            </a:r>
            <a:endParaRPr lang="en-US" altLang="ko-KR" sz="2400" dirty="0">
              <a:solidFill>
                <a:prstClr val="black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R="0" lvl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240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6) </a:t>
            </a:r>
            <a:r>
              <a:rPr lang="ko-KR" altLang="en-US" sz="240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신호 위반</a:t>
            </a:r>
            <a:endParaRPr lang="en-US" altLang="ko-KR" sz="2400" dirty="0">
              <a:solidFill>
                <a:prstClr val="black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R="0" lvl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240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7) </a:t>
            </a:r>
            <a:r>
              <a:rPr lang="ko-KR" altLang="en-US" sz="240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교차로 통행방법 위반</a:t>
            </a:r>
            <a:endParaRPr lang="en-US" altLang="ko-KR" sz="2400" dirty="0">
              <a:solidFill>
                <a:prstClr val="black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R="0" lvl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240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8) </a:t>
            </a:r>
            <a:r>
              <a:rPr lang="ko-KR" altLang="en-US" sz="240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정지선 위반</a:t>
            </a:r>
            <a:endParaRPr lang="en-US" altLang="ko-KR" sz="2400" dirty="0">
              <a:solidFill>
                <a:prstClr val="black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R="0" lvl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altLang="ko-KR" sz="2400" dirty="0">
              <a:solidFill>
                <a:prstClr val="black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51" name="Object 42">
            <a:extLst>
              <a:ext uri="{FF2B5EF4-FFF2-40B4-BE49-F238E27FC236}">
                <a16:creationId xmlns:a16="http://schemas.microsoft.com/office/drawing/2014/main" id="{B478C51C-5857-466F-89A0-9625272ACAE6}"/>
              </a:ext>
            </a:extLst>
          </p:cNvPr>
          <p:cNvSpPr txBox="1"/>
          <p:nvPr/>
        </p:nvSpPr>
        <p:spPr>
          <a:xfrm>
            <a:off x="991126" y="837069"/>
            <a:ext cx="15531093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4000">
                <a:solidFill>
                  <a:srgbClr val="35363A"/>
                </a:solidFill>
                <a:latin typeface="Jalnan OTF" pitchFamily="34" charset="0"/>
                <a:cs typeface="Jalnan OTF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프로그램 개발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24" name="Object 43">
            <a:extLst>
              <a:ext uri="{FF2B5EF4-FFF2-40B4-BE49-F238E27FC236}">
                <a16:creationId xmlns:a16="http://schemas.microsoft.com/office/drawing/2014/main" id="{1B9E77A6-D96C-4814-924A-AD6C984C1458}"/>
              </a:ext>
            </a:extLst>
          </p:cNvPr>
          <p:cNvSpPr txBox="1"/>
          <p:nvPr/>
        </p:nvSpPr>
        <p:spPr>
          <a:xfrm>
            <a:off x="1009302" y="495300"/>
            <a:ext cx="588720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0" cap="none" spc="-100" normalizeH="0" baseline="0" noProof="0" dirty="0">
                <a:ln>
                  <a:noFill/>
                </a:ln>
                <a:solidFill>
                  <a:srgbClr val="787878"/>
                </a:solidFill>
                <a:effectLst/>
                <a:uLnTx/>
                <a:uFillTx/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+mn-cs"/>
              </a:rPr>
              <a:t>3. PM</a:t>
            </a:r>
            <a:r>
              <a:rPr kumimoji="0" lang="ko-KR" altLang="en-US" sz="2000" b="0" i="0" u="none" strike="noStrike" kern="0" cap="none" spc="-100" normalizeH="0" baseline="0" noProof="0" dirty="0">
                <a:ln>
                  <a:noFill/>
                </a:ln>
                <a:solidFill>
                  <a:srgbClr val="787878"/>
                </a:solidFill>
                <a:effectLst/>
                <a:uLnTx/>
                <a:uFillTx/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+mn-cs"/>
              </a:rPr>
              <a:t> 주행 위반 탐지</a:t>
            </a:r>
            <a:endParaRPr kumimoji="0" lang="en-US" sz="2000" b="0" i="0" u="none" strike="noStrike" kern="0" cap="none" spc="-100" normalizeH="0" baseline="0" noProof="0" dirty="0">
              <a:ln>
                <a:noFill/>
              </a:ln>
              <a:solidFill>
                <a:srgbClr val="787878"/>
              </a:solidFill>
              <a:effectLst/>
              <a:uLnTx/>
              <a:uFillTx/>
              <a:latin typeface="여기어때 잘난체 OTF" panose="020B0600000101010101" pitchFamily="34" charset="-127"/>
              <a:ea typeface="여기어때 잘난체 OTF" panose="020B0600000101010101" pitchFamily="34" charset="-127"/>
              <a:cs typeface="+mn-cs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9036F01-A220-4B73-AF2E-1EBFA94CF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1195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Object 43"/>
          <p:cNvSpPr txBox="1"/>
          <p:nvPr/>
        </p:nvSpPr>
        <p:spPr>
          <a:xfrm>
            <a:off x="1009302" y="495300"/>
            <a:ext cx="588720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0" cap="none" spc="-100" normalizeH="0" baseline="0" noProof="0" dirty="0">
                <a:ln>
                  <a:noFill/>
                </a:ln>
                <a:solidFill>
                  <a:srgbClr val="787878"/>
                </a:solidFill>
                <a:effectLst/>
                <a:uLnTx/>
                <a:uFillTx/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+mn-cs"/>
              </a:rPr>
              <a:t>인턴십 개요</a:t>
            </a:r>
            <a:endParaRPr kumimoji="0" lang="en-US" sz="2000" b="0" i="0" u="none" strike="noStrike" kern="0" cap="none" spc="-100" normalizeH="0" baseline="0" noProof="0" dirty="0">
              <a:ln>
                <a:noFill/>
              </a:ln>
              <a:solidFill>
                <a:srgbClr val="787878"/>
              </a:solidFill>
              <a:effectLst/>
              <a:uLnTx/>
              <a:uFillTx/>
              <a:latin typeface="여기어때 잘난체 OTF" panose="020B0600000101010101" pitchFamily="34" charset="-127"/>
              <a:ea typeface="여기어때 잘난체 OTF" panose="020B0600000101010101" pitchFamily="34" charset="-127"/>
              <a:cs typeface="+mn-cs"/>
            </a:endParaRPr>
          </a:p>
        </p:txBody>
      </p:sp>
      <p:grpSp>
        <p:nvGrpSpPr>
          <p:cNvPr id="1011" name="그룹 1011"/>
          <p:cNvGrpSpPr/>
          <p:nvPr/>
        </p:nvGrpSpPr>
        <p:grpSpPr>
          <a:xfrm>
            <a:off x="977358" y="1678192"/>
            <a:ext cx="16330999" cy="55418"/>
            <a:chOff x="977358" y="1220958"/>
            <a:chExt cx="16330999" cy="55418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77358" y="1220958"/>
              <a:ext cx="16330999" cy="55418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977358" y="9202882"/>
            <a:ext cx="16330999" cy="55418"/>
            <a:chOff x="977358" y="9073658"/>
            <a:chExt cx="16330999" cy="55418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77358" y="9073658"/>
              <a:ext cx="16330999" cy="55418"/>
            </a:xfrm>
            <a:prstGeom prst="rect">
              <a:avLst/>
            </a:prstGeom>
          </p:spPr>
        </p:pic>
      </p:grpSp>
      <p:sp>
        <p:nvSpPr>
          <p:cNvPr id="50" name="Object 50"/>
          <p:cNvSpPr txBox="1"/>
          <p:nvPr/>
        </p:nvSpPr>
        <p:spPr>
          <a:xfrm>
            <a:off x="13868400" y="9410700"/>
            <a:ext cx="354157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0" cap="none" spc="-100" normalizeH="0" baseline="0" noProof="0" dirty="0">
                <a:ln>
                  <a:noFill/>
                </a:ln>
                <a:solidFill>
                  <a:srgbClr val="9E9E9E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-Core Dream 4 Regular" pitchFamily="34" charset="0"/>
              </a:rPr>
              <a:t>도로교통공단 서울지부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pic>
        <p:nvPicPr>
          <p:cNvPr id="44" name="그림 43" descr="텍스트이(가) 표시된 사진&#10;&#10;자동 생성된 설명">
            <a:extLst>
              <a:ext uri="{FF2B5EF4-FFF2-40B4-BE49-F238E27FC236}">
                <a16:creationId xmlns:a16="http://schemas.microsoft.com/office/drawing/2014/main" id="{3C32C3C7-B828-4DA8-933A-AF7F5C935D4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06" t="37395" r="606" b="37554"/>
          <a:stretch/>
        </p:blipFill>
        <p:spPr>
          <a:xfrm>
            <a:off x="838200" y="9234666"/>
            <a:ext cx="2002044" cy="709434"/>
          </a:xfrm>
          <a:prstGeom prst="rect">
            <a:avLst/>
          </a:prstGeom>
        </p:spPr>
      </p:pic>
      <p:sp>
        <p:nvSpPr>
          <p:cNvPr id="19" name="Object 42">
            <a:extLst>
              <a:ext uri="{FF2B5EF4-FFF2-40B4-BE49-F238E27FC236}">
                <a16:creationId xmlns:a16="http://schemas.microsoft.com/office/drawing/2014/main" id="{CCF59BB6-2CCD-4EDE-962D-5AA129EBF418}"/>
              </a:ext>
            </a:extLst>
          </p:cNvPr>
          <p:cNvSpPr txBox="1"/>
          <p:nvPr/>
        </p:nvSpPr>
        <p:spPr>
          <a:xfrm>
            <a:off x="991127" y="837069"/>
            <a:ext cx="6400273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4000">
                <a:solidFill>
                  <a:srgbClr val="35363A"/>
                </a:solidFill>
                <a:latin typeface="Jalnan OTF" pitchFamily="34" charset="0"/>
                <a:cs typeface="Jalnan OTF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과제 목적 및 계획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37CFB23-24AD-4C75-9E0B-A6BABC55C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4</a:t>
            </a:fld>
            <a:endParaRPr lang="en-US"/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D0753C2B-1EB0-4447-8C76-A484436D76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8615105"/>
              </p:ext>
            </p:extLst>
          </p:nvPr>
        </p:nvGraphicFramePr>
        <p:xfrm>
          <a:off x="1295400" y="2121822"/>
          <a:ext cx="15544293" cy="6831678"/>
        </p:xfrm>
        <a:graphic>
          <a:graphicData uri="http://schemas.openxmlformats.org/drawingml/2006/table">
            <a:tbl>
              <a:tblPr firstRow="1"/>
              <a:tblGrid>
                <a:gridCol w="2657690">
                  <a:extLst>
                    <a:ext uri="{9D8B030D-6E8A-4147-A177-3AD203B41FA5}">
                      <a16:colId xmlns:a16="http://schemas.microsoft.com/office/drawing/2014/main" val="4038941325"/>
                    </a:ext>
                  </a:extLst>
                </a:gridCol>
                <a:gridCol w="4146193">
                  <a:extLst>
                    <a:ext uri="{9D8B030D-6E8A-4147-A177-3AD203B41FA5}">
                      <a16:colId xmlns:a16="http://schemas.microsoft.com/office/drawing/2014/main" val="213066400"/>
                    </a:ext>
                  </a:extLst>
                </a:gridCol>
                <a:gridCol w="416210">
                  <a:extLst>
                    <a:ext uri="{9D8B030D-6E8A-4147-A177-3AD203B41FA5}">
                      <a16:colId xmlns:a16="http://schemas.microsoft.com/office/drawing/2014/main" val="897475593"/>
                    </a:ext>
                  </a:extLst>
                </a:gridCol>
                <a:gridCol w="416210">
                  <a:extLst>
                    <a:ext uri="{9D8B030D-6E8A-4147-A177-3AD203B41FA5}">
                      <a16:colId xmlns:a16="http://schemas.microsoft.com/office/drawing/2014/main" val="3936923653"/>
                    </a:ext>
                  </a:extLst>
                </a:gridCol>
                <a:gridCol w="416210">
                  <a:extLst>
                    <a:ext uri="{9D8B030D-6E8A-4147-A177-3AD203B41FA5}">
                      <a16:colId xmlns:a16="http://schemas.microsoft.com/office/drawing/2014/main" val="3239787055"/>
                    </a:ext>
                  </a:extLst>
                </a:gridCol>
                <a:gridCol w="416210">
                  <a:extLst>
                    <a:ext uri="{9D8B030D-6E8A-4147-A177-3AD203B41FA5}">
                      <a16:colId xmlns:a16="http://schemas.microsoft.com/office/drawing/2014/main" val="4088870097"/>
                    </a:ext>
                  </a:extLst>
                </a:gridCol>
                <a:gridCol w="416210">
                  <a:extLst>
                    <a:ext uri="{9D8B030D-6E8A-4147-A177-3AD203B41FA5}">
                      <a16:colId xmlns:a16="http://schemas.microsoft.com/office/drawing/2014/main" val="347555690"/>
                    </a:ext>
                  </a:extLst>
                </a:gridCol>
                <a:gridCol w="416210">
                  <a:extLst>
                    <a:ext uri="{9D8B030D-6E8A-4147-A177-3AD203B41FA5}">
                      <a16:colId xmlns:a16="http://schemas.microsoft.com/office/drawing/2014/main" val="3736408927"/>
                    </a:ext>
                  </a:extLst>
                </a:gridCol>
                <a:gridCol w="416210">
                  <a:extLst>
                    <a:ext uri="{9D8B030D-6E8A-4147-A177-3AD203B41FA5}">
                      <a16:colId xmlns:a16="http://schemas.microsoft.com/office/drawing/2014/main" val="66744522"/>
                    </a:ext>
                  </a:extLst>
                </a:gridCol>
                <a:gridCol w="416210">
                  <a:extLst>
                    <a:ext uri="{9D8B030D-6E8A-4147-A177-3AD203B41FA5}">
                      <a16:colId xmlns:a16="http://schemas.microsoft.com/office/drawing/2014/main" val="2657915952"/>
                    </a:ext>
                  </a:extLst>
                </a:gridCol>
                <a:gridCol w="416210">
                  <a:extLst>
                    <a:ext uri="{9D8B030D-6E8A-4147-A177-3AD203B41FA5}">
                      <a16:colId xmlns:a16="http://schemas.microsoft.com/office/drawing/2014/main" val="3394234549"/>
                    </a:ext>
                  </a:extLst>
                </a:gridCol>
                <a:gridCol w="416210">
                  <a:extLst>
                    <a:ext uri="{9D8B030D-6E8A-4147-A177-3AD203B41FA5}">
                      <a16:colId xmlns:a16="http://schemas.microsoft.com/office/drawing/2014/main" val="3547812945"/>
                    </a:ext>
                  </a:extLst>
                </a:gridCol>
                <a:gridCol w="416210">
                  <a:extLst>
                    <a:ext uri="{9D8B030D-6E8A-4147-A177-3AD203B41FA5}">
                      <a16:colId xmlns:a16="http://schemas.microsoft.com/office/drawing/2014/main" val="2809648303"/>
                    </a:ext>
                  </a:extLst>
                </a:gridCol>
                <a:gridCol w="416210">
                  <a:extLst>
                    <a:ext uri="{9D8B030D-6E8A-4147-A177-3AD203B41FA5}">
                      <a16:colId xmlns:a16="http://schemas.microsoft.com/office/drawing/2014/main" val="3882637767"/>
                    </a:ext>
                  </a:extLst>
                </a:gridCol>
                <a:gridCol w="416210">
                  <a:extLst>
                    <a:ext uri="{9D8B030D-6E8A-4147-A177-3AD203B41FA5}">
                      <a16:colId xmlns:a16="http://schemas.microsoft.com/office/drawing/2014/main" val="3010842814"/>
                    </a:ext>
                  </a:extLst>
                </a:gridCol>
                <a:gridCol w="416210">
                  <a:extLst>
                    <a:ext uri="{9D8B030D-6E8A-4147-A177-3AD203B41FA5}">
                      <a16:colId xmlns:a16="http://schemas.microsoft.com/office/drawing/2014/main" val="2301774762"/>
                    </a:ext>
                  </a:extLst>
                </a:gridCol>
                <a:gridCol w="416210">
                  <a:extLst>
                    <a:ext uri="{9D8B030D-6E8A-4147-A177-3AD203B41FA5}">
                      <a16:colId xmlns:a16="http://schemas.microsoft.com/office/drawing/2014/main" val="526705254"/>
                    </a:ext>
                  </a:extLst>
                </a:gridCol>
                <a:gridCol w="416210">
                  <a:extLst>
                    <a:ext uri="{9D8B030D-6E8A-4147-A177-3AD203B41FA5}">
                      <a16:colId xmlns:a16="http://schemas.microsoft.com/office/drawing/2014/main" val="4090007301"/>
                    </a:ext>
                  </a:extLst>
                </a:gridCol>
                <a:gridCol w="416210">
                  <a:extLst>
                    <a:ext uri="{9D8B030D-6E8A-4147-A177-3AD203B41FA5}">
                      <a16:colId xmlns:a16="http://schemas.microsoft.com/office/drawing/2014/main" val="3494949891"/>
                    </a:ext>
                  </a:extLst>
                </a:gridCol>
                <a:gridCol w="416210">
                  <a:extLst>
                    <a:ext uri="{9D8B030D-6E8A-4147-A177-3AD203B41FA5}">
                      <a16:colId xmlns:a16="http://schemas.microsoft.com/office/drawing/2014/main" val="4208769504"/>
                    </a:ext>
                  </a:extLst>
                </a:gridCol>
                <a:gridCol w="416210">
                  <a:extLst>
                    <a:ext uri="{9D8B030D-6E8A-4147-A177-3AD203B41FA5}">
                      <a16:colId xmlns:a16="http://schemas.microsoft.com/office/drawing/2014/main" val="4247339687"/>
                    </a:ext>
                  </a:extLst>
                </a:gridCol>
                <a:gridCol w="416210">
                  <a:extLst>
                    <a:ext uri="{9D8B030D-6E8A-4147-A177-3AD203B41FA5}">
                      <a16:colId xmlns:a16="http://schemas.microsoft.com/office/drawing/2014/main" val="3855082203"/>
                    </a:ext>
                  </a:extLst>
                </a:gridCol>
                <a:gridCol w="416210">
                  <a:extLst>
                    <a:ext uri="{9D8B030D-6E8A-4147-A177-3AD203B41FA5}">
                      <a16:colId xmlns:a16="http://schemas.microsoft.com/office/drawing/2014/main" val="2195509023"/>
                    </a:ext>
                  </a:extLst>
                </a:gridCol>
              </a:tblGrid>
              <a:tr h="449031">
                <a:tc rowSpan="2"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900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구분</a:t>
                      </a:r>
                    </a:p>
                  </a:txBody>
                  <a:tcPr marL="100584" marR="100584" marT="50292" marB="50292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900" b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월</a:t>
                      </a:r>
                      <a:endParaRPr lang="ko-KR" altLang="en-US" sz="19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26511" marR="126511" marT="69582" marB="69582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/>
                    </a:solidFill>
                  </a:tcPr>
                </a:tc>
                <a:tc gridSpan="4"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900" b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10</a:t>
                      </a:r>
                      <a:endParaRPr lang="ko-KR" altLang="en-US" sz="19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00584" marR="100584" marT="50292" marB="50292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900" b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11</a:t>
                      </a:r>
                      <a:endParaRPr lang="ko-KR" altLang="en-US" sz="19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00584" marR="100584" marT="50292" marB="50292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900" b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12</a:t>
                      </a:r>
                      <a:endParaRPr lang="ko-KR" altLang="en-US" sz="19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00584" marR="100584" marT="50292" marB="50292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900" b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1</a:t>
                      </a:r>
                      <a:endParaRPr lang="ko-KR" altLang="en-US" sz="19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00584" marR="100584" marT="50292" marB="50292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900" b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2</a:t>
                      </a:r>
                      <a:endParaRPr lang="ko-KR" altLang="en-US" sz="19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00584" marR="100584" marT="50292" marB="50292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0069936"/>
                  </a:ext>
                </a:extLst>
              </a:tr>
              <a:tr h="50688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900" b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주차</a:t>
                      </a:r>
                      <a:endParaRPr lang="ko-KR" altLang="en-US" sz="19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26511" marR="126511" marT="69582" marB="69582" anchor="ctr">
                    <a:lnL w="381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8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900" b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1</a:t>
                      </a:r>
                      <a:endParaRPr lang="ko-KR" altLang="en-US" sz="19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26511" marR="126511" marT="69582" marB="69582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8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900" b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2</a:t>
                      </a:r>
                      <a:endParaRPr lang="ko-KR" altLang="en-US" sz="19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26511" marR="126511" marT="69582" marB="69582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8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900" b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3</a:t>
                      </a:r>
                      <a:endParaRPr lang="ko-KR" altLang="en-US" sz="19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26511" marR="126511" marT="69582" marB="69582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8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900" b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4</a:t>
                      </a:r>
                      <a:endParaRPr lang="ko-KR" altLang="en-US" sz="19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26511" marR="126511" marT="69582" marB="69582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8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900" b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1</a:t>
                      </a:r>
                      <a:endParaRPr lang="ko-KR" altLang="en-US" sz="19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26511" marR="126511" marT="69582" marB="69582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8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900" b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2</a:t>
                      </a:r>
                      <a:endParaRPr lang="ko-KR" altLang="en-US" sz="19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26511" marR="126511" marT="69582" marB="69582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8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900" b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3</a:t>
                      </a:r>
                      <a:endParaRPr lang="ko-KR" altLang="en-US" sz="19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26511" marR="126511" marT="69582" marB="69582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8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900" b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4</a:t>
                      </a:r>
                      <a:endParaRPr lang="ko-KR" altLang="en-US" sz="19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26511" marR="126511" marT="69582" marB="69582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8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900" b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1</a:t>
                      </a:r>
                      <a:endParaRPr lang="ko-KR" altLang="en-US" sz="19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26511" marR="126511" marT="69582" marB="69582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8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900" b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2</a:t>
                      </a:r>
                      <a:endParaRPr lang="ko-KR" altLang="en-US" sz="19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26511" marR="126511" marT="69582" marB="69582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8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900" b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3</a:t>
                      </a:r>
                      <a:endParaRPr lang="ko-KR" altLang="en-US" sz="19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26511" marR="126511" marT="69582" marB="69582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8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900" b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4</a:t>
                      </a:r>
                      <a:endParaRPr lang="ko-KR" altLang="en-US" sz="19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26511" marR="126511" marT="69582" marB="69582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8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900" b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5</a:t>
                      </a:r>
                      <a:endParaRPr lang="ko-KR" altLang="en-US" sz="19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26511" marR="126511" marT="69582" marB="69582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8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900" b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1</a:t>
                      </a:r>
                      <a:endParaRPr lang="ko-KR" altLang="en-US" sz="19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26511" marR="126511" marT="69582" marB="69582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8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900" b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2</a:t>
                      </a:r>
                      <a:endParaRPr lang="ko-KR" altLang="en-US" sz="19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26511" marR="126511" marT="69582" marB="69582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8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900" b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3</a:t>
                      </a:r>
                      <a:endParaRPr lang="ko-KR" altLang="en-US" sz="19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26511" marR="126511" marT="69582" marB="69582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8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900" b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4</a:t>
                      </a:r>
                      <a:endParaRPr lang="ko-KR" altLang="en-US" sz="19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26511" marR="126511" marT="69582" marB="69582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8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900" b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1</a:t>
                      </a:r>
                      <a:endParaRPr lang="ko-KR" altLang="en-US" sz="19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26511" marR="126511" marT="69582" marB="69582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8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900" b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2</a:t>
                      </a:r>
                      <a:endParaRPr lang="ko-KR" altLang="en-US" sz="19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26511" marR="126511" marT="69582" marB="69582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8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900" b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3</a:t>
                      </a:r>
                      <a:endParaRPr lang="ko-KR" altLang="en-US" sz="19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26511" marR="126511" marT="69582" marB="69582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8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900" b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4</a:t>
                      </a:r>
                      <a:endParaRPr lang="ko-KR" altLang="en-US" sz="19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26511" marR="126511" marT="69582" marB="69582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85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9952318"/>
                  </a:ext>
                </a:extLst>
              </a:tr>
              <a:tr h="451982">
                <a:tc rowSpan="3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9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프로젝트 보고서</a:t>
                      </a:r>
                      <a:endParaRPr lang="en-US" altLang="ko-KR" sz="1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algn="ctr" latinLnBrk="1"/>
                      <a:r>
                        <a:rPr lang="ko-KR" altLang="en-US" sz="19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작성</a:t>
                      </a:r>
                    </a:p>
                  </a:txBody>
                  <a:tcPr marL="100584" marR="100584" marT="50292" marB="50292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9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영상 위반 탐지 </a:t>
                      </a:r>
                      <a:r>
                        <a:rPr lang="ko-KR" altLang="en-US" sz="1900" dirty="0" err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해커톤</a:t>
                      </a:r>
                      <a:r>
                        <a:rPr lang="ko-KR" altLang="en-US" sz="19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발표자료 작성</a:t>
                      </a:r>
                    </a:p>
                  </a:txBody>
                  <a:tcPr marL="126511" marR="126511" marT="69582" marB="69582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endParaRPr lang="ko-KR" altLang="en-US" sz="1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26511" marR="126511" marT="69582" marB="69582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endParaRPr lang="ko-KR" altLang="en-US" sz="1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26511" marR="126511" marT="69582" marB="69582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endParaRPr lang="ko-KR" altLang="en-US" sz="1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26511" marR="126511" marT="69582" marB="69582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endParaRPr lang="ko-KR" altLang="en-US" sz="1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26511" marR="126511" marT="69582" marB="69582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+mn-cs"/>
                      </a:endParaRPr>
                    </a:p>
                  </a:txBody>
                  <a:tcPr marL="126511" marR="126511" marT="69582" marB="69582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+mn-cs"/>
                      </a:endParaRPr>
                    </a:p>
                  </a:txBody>
                  <a:tcPr marL="126511" marR="126511" marT="69582" marB="69582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+mn-cs"/>
                      </a:endParaRPr>
                    </a:p>
                  </a:txBody>
                  <a:tcPr marL="126511" marR="126511" marT="69582" marB="69582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+mn-cs"/>
                      </a:endParaRPr>
                    </a:p>
                  </a:txBody>
                  <a:tcPr marL="126511" marR="126511" marT="69582" marB="69582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+mn-cs"/>
                      </a:endParaRPr>
                    </a:p>
                  </a:txBody>
                  <a:tcPr marL="126511" marR="126511" marT="69582" marB="69582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+mn-cs"/>
                      </a:endParaRPr>
                    </a:p>
                  </a:txBody>
                  <a:tcPr marL="126511" marR="126511" marT="69582" marB="69582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+mn-cs"/>
                      </a:endParaRPr>
                    </a:p>
                  </a:txBody>
                  <a:tcPr marL="126511" marR="126511" marT="69582" marB="69582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6D59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+mn-cs"/>
                      </a:endParaRPr>
                    </a:p>
                  </a:txBody>
                  <a:tcPr marL="126511" marR="126511" marT="69582" marB="69582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+mn-cs"/>
                      </a:endParaRPr>
                    </a:p>
                  </a:txBody>
                  <a:tcPr marL="126511" marR="126511" marT="69582" marB="69582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+mn-cs"/>
                      </a:endParaRPr>
                    </a:p>
                  </a:txBody>
                  <a:tcPr marL="126511" marR="126511" marT="69582" marB="69582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+mn-cs"/>
                      </a:endParaRPr>
                    </a:p>
                  </a:txBody>
                  <a:tcPr marL="126511" marR="126511" marT="69582" marB="69582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+mn-cs"/>
                      </a:endParaRPr>
                    </a:p>
                  </a:txBody>
                  <a:tcPr marL="126511" marR="126511" marT="69582" marB="69582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+mn-cs"/>
                      </a:endParaRPr>
                    </a:p>
                  </a:txBody>
                  <a:tcPr marL="126511" marR="126511" marT="69582" marB="69582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+mn-cs"/>
                      </a:endParaRPr>
                    </a:p>
                  </a:txBody>
                  <a:tcPr marL="126511" marR="126511" marT="69582" marB="69582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+mn-cs"/>
                      </a:endParaRPr>
                    </a:p>
                  </a:txBody>
                  <a:tcPr marL="126511" marR="126511" marT="69582" marB="69582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+mn-cs"/>
                      </a:endParaRPr>
                    </a:p>
                  </a:txBody>
                  <a:tcPr marL="126511" marR="126511" marT="69582" marB="69582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+mn-cs"/>
                      </a:endParaRPr>
                    </a:p>
                  </a:txBody>
                  <a:tcPr marL="126511" marR="126511" marT="69582" marB="69582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88999"/>
                  </a:ext>
                </a:extLst>
              </a:tr>
              <a:tr h="451982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ONE 모바일고딕 OTF Regular" panose="00000500000000000000" pitchFamily="50" charset="-127"/>
                        <a:ea typeface="ONE 모바일고딕 OTF Regular" panose="000005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9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중간보고서</a:t>
                      </a:r>
                      <a:r>
                        <a:rPr lang="en-US" altLang="ko-KR" sz="19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(PPT) </a:t>
                      </a:r>
                      <a:r>
                        <a:rPr lang="ko-KR" altLang="en-US" sz="19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작성</a:t>
                      </a:r>
                    </a:p>
                  </a:txBody>
                  <a:tcPr marL="126511" marR="126511" marT="69582" marB="69582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endParaRPr lang="ko-KR" altLang="en-US" sz="1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26511" marR="126511" marT="69582" marB="69582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endParaRPr lang="ko-KR" altLang="en-US" sz="1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26511" marR="126511" marT="69582" marB="69582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endParaRPr lang="ko-KR" altLang="en-US" sz="1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26511" marR="126511" marT="69582" marB="69582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endParaRPr lang="ko-KR" altLang="en-US" sz="1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26511" marR="126511" marT="69582" marB="69582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+mn-cs"/>
                      </a:endParaRPr>
                    </a:p>
                  </a:txBody>
                  <a:tcPr marL="126511" marR="126511" marT="69582" marB="69582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+mn-cs"/>
                      </a:endParaRPr>
                    </a:p>
                  </a:txBody>
                  <a:tcPr marL="126511" marR="126511" marT="69582" marB="69582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+mn-cs"/>
                      </a:endParaRPr>
                    </a:p>
                  </a:txBody>
                  <a:tcPr marL="126511" marR="126511" marT="69582" marB="69582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+mn-cs"/>
                      </a:endParaRPr>
                    </a:p>
                  </a:txBody>
                  <a:tcPr marL="126511" marR="126511" marT="69582" marB="69582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+mn-cs"/>
                      </a:endParaRPr>
                    </a:p>
                  </a:txBody>
                  <a:tcPr marL="126511" marR="126511" marT="69582" marB="69582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+mn-cs"/>
                      </a:endParaRPr>
                    </a:p>
                  </a:txBody>
                  <a:tcPr marL="126511" marR="126511" marT="69582" marB="69582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+mn-cs"/>
                      </a:endParaRPr>
                    </a:p>
                  </a:txBody>
                  <a:tcPr marL="126511" marR="126511" marT="69582" marB="69582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+mn-cs"/>
                      </a:endParaRPr>
                    </a:p>
                  </a:txBody>
                  <a:tcPr marL="126511" marR="126511" marT="69582" marB="69582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6D59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+mn-cs"/>
                      </a:endParaRPr>
                    </a:p>
                  </a:txBody>
                  <a:tcPr marL="126511" marR="126511" marT="69582" marB="69582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+mn-cs"/>
                      </a:endParaRPr>
                    </a:p>
                  </a:txBody>
                  <a:tcPr marL="126511" marR="126511" marT="69582" marB="69582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+mn-cs"/>
                      </a:endParaRPr>
                    </a:p>
                  </a:txBody>
                  <a:tcPr marL="126511" marR="126511" marT="69582" marB="69582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+mn-cs"/>
                      </a:endParaRPr>
                    </a:p>
                  </a:txBody>
                  <a:tcPr marL="126511" marR="126511" marT="69582" marB="69582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+mn-cs"/>
                      </a:endParaRPr>
                    </a:p>
                  </a:txBody>
                  <a:tcPr marL="126511" marR="126511" marT="69582" marB="69582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+mn-cs"/>
                      </a:endParaRPr>
                    </a:p>
                  </a:txBody>
                  <a:tcPr marL="126511" marR="126511" marT="69582" marB="69582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+mn-cs"/>
                      </a:endParaRPr>
                    </a:p>
                  </a:txBody>
                  <a:tcPr marL="126511" marR="126511" marT="69582" marB="69582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+mn-cs"/>
                      </a:endParaRPr>
                    </a:p>
                  </a:txBody>
                  <a:tcPr marL="126511" marR="126511" marT="69582" marB="69582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+mn-cs"/>
                      </a:endParaRPr>
                    </a:p>
                  </a:txBody>
                  <a:tcPr marL="126511" marR="126511" marT="69582" marB="69582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7992904"/>
                  </a:ext>
                </a:extLst>
              </a:tr>
              <a:tr h="451982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ONE 모바일고딕 OTF Regular" panose="00000500000000000000" pitchFamily="50" charset="-127"/>
                        <a:ea typeface="ONE 모바일고딕 OTF Regular" panose="000005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9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최종보고서</a:t>
                      </a:r>
                      <a:r>
                        <a:rPr lang="en-US" altLang="ko-KR" sz="19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</a:t>
                      </a:r>
                      <a:r>
                        <a:rPr lang="ko-KR" altLang="en-US" sz="19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작성</a:t>
                      </a:r>
                    </a:p>
                  </a:txBody>
                  <a:tcPr marL="126511" marR="126511" marT="69582" marB="69582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endParaRPr lang="ko-KR" altLang="en-US" sz="1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26511" marR="126511" marT="69582" marB="69582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endParaRPr lang="ko-KR" altLang="en-US" sz="1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26511" marR="126511" marT="69582" marB="69582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endParaRPr lang="ko-KR" altLang="en-US" sz="1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26511" marR="126511" marT="69582" marB="69582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endParaRPr lang="ko-KR" altLang="en-US" sz="1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26511" marR="126511" marT="69582" marB="69582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+mn-cs"/>
                      </a:endParaRPr>
                    </a:p>
                  </a:txBody>
                  <a:tcPr marL="126511" marR="126511" marT="69582" marB="69582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+mn-cs"/>
                      </a:endParaRPr>
                    </a:p>
                  </a:txBody>
                  <a:tcPr marL="126511" marR="126511" marT="69582" marB="69582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+mn-cs"/>
                      </a:endParaRPr>
                    </a:p>
                  </a:txBody>
                  <a:tcPr marL="126511" marR="126511" marT="69582" marB="69582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+mn-cs"/>
                      </a:endParaRPr>
                    </a:p>
                  </a:txBody>
                  <a:tcPr marL="126511" marR="126511" marT="69582" marB="69582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+mn-cs"/>
                      </a:endParaRPr>
                    </a:p>
                  </a:txBody>
                  <a:tcPr marL="126511" marR="126511" marT="69582" marB="69582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+mn-cs"/>
                      </a:endParaRPr>
                    </a:p>
                  </a:txBody>
                  <a:tcPr marL="126511" marR="126511" marT="69582" marB="69582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+mn-cs"/>
                      </a:endParaRPr>
                    </a:p>
                  </a:txBody>
                  <a:tcPr marL="126511" marR="126511" marT="69582" marB="69582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+mn-cs"/>
                      </a:endParaRPr>
                    </a:p>
                  </a:txBody>
                  <a:tcPr marL="126511" marR="126511" marT="69582" marB="69582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+mn-cs"/>
                      </a:endParaRPr>
                    </a:p>
                  </a:txBody>
                  <a:tcPr marL="126511" marR="126511" marT="69582" marB="69582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+mn-cs"/>
                      </a:endParaRPr>
                    </a:p>
                  </a:txBody>
                  <a:tcPr marL="126511" marR="126511" marT="69582" marB="69582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+mn-cs"/>
                      </a:endParaRPr>
                    </a:p>
                  </a:txBody>
                  <a:tcPr marL="126511" marR="126511" marT="69582" marB="69582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+mn-cs"/>
                      </a:endParaRPr>
                    </a:p>
                  </a:txBody>
                  <a:tcPr marL="126511" marR="126511" marT="69582" marB="69582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+mn-cs"/>
                      </a:endParaRPr>
                    </a:p>
                  </a:txBody>
                  <a:tcPr marL="126511" marR="126511" marT="69582" marB="69582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+mn-cs"/>
                      </a:endParaRPr>
                    </a:p>
                  </a:txBody>
                  <a:tcPr marL="126511" marR="126511" marT="69582" marB="69582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6D59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+mn-cs"/>
                      </a:endParaRPr>
                    </a:p>
                  </a:txBody>
                  <a:tcPr marL="126511" marR="126511" marT="69582" marB="69582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6D59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+mn-cs"/>
                      </a:endParaRPr>
                    </a:p>
                  </a:txBody>
                  <a:tcPr marL="126511" marR="126511" marT="69582" marB="69582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+mn-cs"/>
                      </a:endParaRPr>
                    </a:p>
                  </a:txBody>
                  <a:tcPr marL="126511" marR="126511" marT="69582" marB="69582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5400859"/>
                  </a:ext>
                </a:extLst>
              </a:tr>
              <a:tr h="451982">
                <a:tc rowSpan="4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9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TAAS </a:t>
                      </a:r>
                      <a:r>
                        <a:rPr lang="ko-KR" altLang="en-US" sz="19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사고데이터 기반</a:t>
                      </a:r>
                      <a:endParaRPr lang="en-US" altLang="ko-KR" sz="1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algn="ctr" latinLnBrk="1"/>
                      <a:r>
                        <a:rPr lang="en-US" altLang="ko-KR" sz="19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PM</a:t>
                      </a:r>
                      <a:r>
                        <a:rPr lang="ko-KR" altLang="en-US" sz="19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과 다른 차종 차이 비교 분석</a:t>
                      </a:r>
                    </a:p>
                  </a:txBody>
                  <a:tcPr marL="100584" marR="100584" marT="50292" marB="50292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9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내부 데이터 수령 및 외부데이터 수집</a:t>
                      </a:r>
                    </a:p>
                  </a:txBody>
                  <a:tcPr marL="126511" marR="126511" marT="69582" marB="69582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endParaRPr lang="ko-KR" altLang="en-US" sz="1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26511" marR="126511" marT="69582" marB="69582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6D59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endParaRPr lang="ko-KR" altLang="en-US" sz="1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26511" marR="126511" marT="69582" marB="69582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6D59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endParaRPr lang="ko-KR" altLang="en-US" sz="1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26511" marR="126511" marT="69582" marB="69582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endParaRPr lang="ko-KR" altLang="en-US" sz="1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26511" marR="126511" marT="69582" marB="69582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+mn-cs"/>
                      </a:endParaRPr>
                    </a:p>
                  </a:txBody>
                  <a:tcPr marL="126511" marR="126511" marT="69582" marB="69582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+mn-cs"/>
                      </a:endParaRPr>
                    </a:p>
                  </a:txBody>
                  <a:tcPr marL="126511" marR="126511" marT="69582" marB="69582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+mn-cs"/>
                      </a:endParaRPr>
                    </a:p>
                  </a:txBody>
                  <a:tcPr marL="126511" marR="126511" marT="69582" marB="69582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+mn-cs"/>
                      </a:endParaRPr>
                    </a:p>
                  </a:txBody>
                  <a:tcPr marL="126511" marR="126511" marT="69582" marB="69582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+mn-cs"/>
                      </a:endParaRPr>
                    </a:p>
                  </a:txBody>
                  <a:tcPr marL="126511" marR="126511" marT="69582" marB="69582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+mn-cs"/>
                      </a:endParaRPr>
                    </a:p>
                  </a:txBody>
                  <a:tcPr marL="126511" marR="126511" marT="69582" marB="69582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+mn-cs"/>
                      </a:endParaRPr>
                    </a:p>
                  </a:txBody>
                  <a:tcPr marL="126511" marR="126511" marT="69582" marB="69582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+mn-cs"/>
                      </a:endParaRPr>
                    </a:p>
                  </a:txBody>
                  <a:tcPr marL="126511" marR="126511" marT="69582" marB="69582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+mn-cs"/>
                      </a:endParaRPr>
                    </a:p>
                  </a:txBody>
                  <a:tcPr marL="126511" marR="126511" marT="69582" marB="69582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+mn-cs"/>
                      </a:endParaRPr>
                    </a:p>
                  </a:txBody>
                  <a:tcPr marL="126511" marR="126511" marT="69582" marB="69582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+mn-cs"/>
                      </a:endParaRPr>
                    </a:p>
                  </a:txBody>
                  <a:tcPr marL="126511" marR="126511" marT="69582" marB="69582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+mn-cs"/>
                      </a:endParaRPr>
                    </a:p>
                  </a:txBody>
                  <a:tcPr marL="126511" marR="126511" marT="69582" marB="69582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+mn-cs"/>
                      </a:endParaRPr>
                    </a:p>
                  </a:txBody>
                  <a:tcPr marL="126511" marR="126511" marT="69582" marB="69582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+mn-cs"/>
                      </a:endParaRPr>
                    </a:p>
                  </a:txBody>
                  <a:tcPr marL="126511" marR="126511" marT="69582" marB="69582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+mn-cs"/>
                      </a:endParaRPr>
                    </a:p>
                  </a:txBody>
                  <a:tcPr marL="126511" marR="126511" marT="69582" marB="69582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+mn-cs"/>
                      </a:endParaRPr>
                    </a:p>
                  </a:txBody>
                  <a:tcPr marL="126511" marR="126511" marT="69582" marB="69582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+mn-cs"/>
                      </a:endParaRPr>
                    </a:p>
                  </a:txBody>
                  <a:tcPr marL="126511" marR="126511" marT="69582" marB="69582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5175570"/>
                  </a:ext>
                </a:extLst>
              </a:tr>
              <a:tr h="45198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9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데이터 </a:t>
                      </a:r>
                      <a:r>
                        <a:rPr lang="ko-KR" altLang="en-US" sz="1900" dirty="0" err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전처리</a:t>
                      </a:r>
                      <a:r>
                        <a:rPr lang="ko-KR" altLang="en-US" sz="19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작업</a:t>
                      </a:r>
                    </a:p>
                  </a:txBody>
                  <a:tcPr marL="126511" marR="126511" marT="69582" marB="69582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endParaRPr lang="ko-KR" altLang="en-US" sz="1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26511" marR="126511" marT="69582" marB="69582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6D59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endParaRPr lang="ko-KR" altLang="en-US" sz="1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26511" marR="126511" marT="69582" marB="69582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6D59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endParaRPr lang="ko-KR" altLang="en-US" sz="1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26511" marR="126511" marT="69582" marB="69582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6D59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endParaRPr lang="ko-KR" altLang="en-US" sz="1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26511" marR="126511" marT="69582" marB="69582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6D59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+mn-cs"/>
                      </a:endParaRPr>
                    </a:p>
                  </a:txBody>
                  <a:tcPr marL="126511" marR="126511" marT="69582" marB="69582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6D59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+mn-cs"/>
                      </a:endParaRPr>
                    </a:p>
                  </a:txBody>
                  <a:tcPr marL="126511" marR="126511" marT="69582" marB="69582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6D59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+mn-cs"/>
                      </a:endParaRPr>
                    </a:p>
                  </a:txBody>
                  <a:tcPr marL="126511" marR="126511" marT="69582" marB="69582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+mn-cs"/>
                      </a:endParaRPr>
                    </a:p>
                  </a:txBody>
                  <a:tcPr marL="126511" marR="126511" marT="69582" marB="69582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+mn-cs"/>
                      </a:endParaRPr>
                    </a:p>
                  </a:txBody>
                  <a:tcPr marL="126511" marR="126511" marT="69582" marB="69582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+mn-cs"/>
                      </a:endParaRPr>
                    </a:p>
                  </a:txBody>
                  <a:tcPr marL="126511" marR="126511" marT="69582" marB="69582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+mn-cs"/>
                      </a:endParaRPr>
                    </a:p>
                  </a:txBody>
                  <a:tcPr marL="126511" marR="126511" marT="69582" marB="69582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+mn-cs"/>
                      </a:endParaRPr>
                    </a:p>
                  </a:txBody>
                  <a:tcPr marL="126511" marR="126511" marT="69582" marB="69582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+mn-cs"/>
                      </a:endParaRPr>
                    </a:p>
                  </a:txBody>
                  <a:tcPr marL="126511" marR="126511" marT="69582" marB="69582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+mn-cs"/>
                      </a:endParaRPr>
                    </a:p>
                  </a:txBody>
                  <a:tcPr marL="126511" marR="126511" marT="69582" marB="69582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+mn-cs"/>
                      </a:endParaRPr>
                    </a:p>
                  </a:txBody>
                  <a:tcPr marL="126511" marR="126511" marT="69582" marB="69582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+mn-cs"/>
                      </a:endParaRPr>
                    </a:p>
                  </a:txBody>
                  <a:tcPr marL="126511" marR="126511" marT="69582" marB="69582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+mn-cs"/>
                      </a:endParaRPr>
                    </a:p>
                  </a:txBody>
                  <a:tcPr marL="126511" marR="126511" marT="69582" marB="69582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+mn-cs"/>
                      </a:endParaRPr>
                    </a:p>
                  </a:txBody>
                  <a:tcPr marL="126511" marR="126511" marT="69582" marB="69582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+mn-cs"/>
                      </a:endParaRPr>
                    </a:p>
                  </a:txBody>
                  <a:tcPr marL="126511" marR="126511" marT="69582" marB="69582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+mn-cs"/>
                      </a:endParaRPr>
                    </a:p>
                  </a:txBody>
                  <a:tcPr marL="126511" marR="126511" marT="69582" marB="69582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+mn-cs"/>
                      </a:endParaRPr>
                    </a:p>
                  </a:txBody>
                  <a:tcPr marL="126511" marR="126511" marT="69582" marB="69582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740605"/>
                  </a:ext>
                </a:extLst>
              </a:tr>
              <a:tr h="45198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9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EDA </a:t>
                      </a:r>
                      <a:r>
                        <a:rPr lang="ko-KR" altLang="en-US" sz="19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및 개별요인 분석</a:t>
                      </a:r>
                      <a:endParaRPr lang="ko-KR" altLang="en-US" sz="1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26511" marR="126511" marT="69582" marB="69582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endParaRPr lang="ko-KR" altLang="en-US" sz="1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26511" marR="126511" marT="69582" marB="69582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endParaRPr lang="ko-KR" altLang="en-US" sz="1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26511" marR="126511" marT="69582" marB="69582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endParaRPr lang="ko-KR" altLang="en-US" sz="1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26511" marR="126511" marT="69582" marB="69582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endParaRPr lang="ko-KR" altLang="en-US" sz="1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26511" marR="126511" marT="69582" marB="69582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6D59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+mn-cs"/>
                      </a:endParaRPr>
                    </a:p>
                  </a:txBody>
                  <a:tcPr marL="126511" marR="126511" marT="69582" marB="69582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6D59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+mn-cs"/>
                      </a:endParaRPr>
                    </a:p>
                  </a:txBody>
                  <a:tcPr marL="126511" marR="126511" marT="69582" marB="69582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6D59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+mn-cs"/>
                      </a:endParaRPr>
                    </a:p>
                  </a:txBody>
                  <a:tcPr marL="126511" marR="126511" marT="69582" marB="69582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6D59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+mn-cs"/>
                      </a:endParaRPr>
                    </a:p>
                  </a:txBody>
                  <a:tcPr marL="126511" marR="126511" marT="69582" marB="69582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+mn-cs"/>
                      </a:endParaRPr>
                    </a:p>
                  </a:txBody>
                  <a:tcPr marL="126511" marR="126511" marT="69582" marB="69582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+mn-cs"/>
                      </a:endParaRPr>
                    </a:p>
                  </a:txBody>
                  <a:tcPr marL="126511" marR="126511" marT="69582" marB="69582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+mn-cs"/>
                      </a:endParaRPr>
                    </a:p>
                  </a:txBody>
                  <a:tcPr marL="126511" marR="126511" marT="69582" marB="69582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6D59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+mn-cs"/>
                      </a:endParaRPr>
                    </a:p>
                  </a:txBody>
                  <a:tcPr marL="126511" marR="126511" marT="69582" marB="69582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+mn-cs"/>
                      </a:endParaRPr>
                    </a:p>
                  </a:txBody>
                  <a:tcPr marL="126511" marR="126511" marT="69582" marB="69582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+mn-cs"/>
                      </a:endParaRPr>
                    </a:p>
                  </a:txBody>
                  <a:tcPr marL="126511" marR="126511" marT="69582" marB="69582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+mn-cs"/>
                      </a:endParaRPr>
                    </a:p>
                  </a:txBody>
                  <a:tcPr marL="126511" marR="126511" marT="69582" marB="69582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+mn-cs"/>
                      </a:endParaRPr>
                    </a:p>
                  </a:txBody>
                  <a:tcPr marL="126511" marR="126511" marT="69582" marB="69582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+mn-cs"/>
                      </a:endParaRPr>
                    </a:p>
                  </a:txBody>
                  <a:tcPr marL="126511" marR="126511" marT="69582" marB="69582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+mn-cs"/>
                      </a:endParaRPr>
                    </a:p>
                  </a:txBody>
                  <a:tcPr marL="126511" marR="126511" marT="69582" marB="69582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+mn-cs"/>
                      </a:endParaRPr>
                    </a:p>
                  </a:txBody>
                  <a:tcPr marL="126511" marR="126511" marT="69582" marB="69582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+mn-cs"/>
                      </a:endParaRPr>
                    </a:p>
                  </a:txBody>
                  <a:tcPr marL="126511" marR="126511" marT="69582" marB="69582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+mn-cs"/>
                      </a:endParaRPr>
                    </a:p>
                  </a:txBody>
                  <a:tcPr marL="126511" marR="126511" marT="69582" marB="69582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340488"/>
                  </a:ext>
                </a:extLst>
              </a:tr>
              <a:tr h="45198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9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머신러닝을 활용한 모델링</a:t>
                      </a:r>
                      <a:endParaRPr lang="ko-KR" altLang="en-US" sz="1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26511" marR="126511" marT="69582" marB="69582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endParaRPr lang="ko-KR" altLang="en-US" sz="1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26511" marR="126511" marT="69582" marB="69582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endParaRPr lang="ko-KR" altLang="en-US" sz="1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26511" marR="126511" marT="69582" marB="69582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endParaRPr lang="ko-KR" altLang="en-US" sz="1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26511" marR="126511" marT="69582" marB="69582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endParaRPr lang="ko-KR" altLang="en-US" sz="1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26511" marR="126511" marT="69582" marB="69582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6D59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+mn-cs"/>
                      </a:endParaRPr>
                    </a:p>
                  </a:txBody>
                  <a:tcPr marL="126511" marR="126511" marT="69582" marB="69582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6D59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+mn-cs"/>
                      </a:endParaRPr>
                    </a:p>
                  </a:txBody>
                  <a:tcPr marL="126511" marR="126511" marT="69582" marB="69582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6D59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+mn-cs"/>
                      </a:endParaRPr>
                    </a:p>
                  </a:txBody>
                  <a:tcPr marL="126511" marR="126511" marT="69582" marB="69582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6D59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+mn-cs"/>
                      </a:endParaRPr>
                    </a:p>
                  </a:txBody>
                  <a:tcPr marL="126511" marR="126511" marT="69582" marB="69582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+mn-cs"/>
                      </a:endParaRPr>
                    </a:p>
                  </a:txBody>
                  <a:tcPr marL="126511" marR="126511" marT="69582" marB="69582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+mn-cs"/>
                      </a:endParaRPr>
                    </a:p>
                  </a:txBody>
                  <a:tcPr marL="126511" marR="126511" marT="69582" marB="69582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+mn-cs"/>
                      </a:endParaRPr>
                    </a:p>
                  </a:txBody>
                  <a:tcPr marL="126511" marR="126511" marT="69582" marB="69582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6D59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+mn-cs"/>
                      </a:endParaRPr>
                    </a:p>
                  </a:txBody>
                  <a:tcPr marL="126511" marR="126511" marT="69582" marB="69582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6D59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+mn-cs"/>
                      </a:endParaRPr>
                    </a:p>
                  </a:txBody>
                  <a:tcPr marL="126511" marR="126511" marT="69582" marB="69582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6D59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+mn-cs"/>
                      </a:endParaRPr>
                    </a:p>
                  </a:txBody>
                  <a:tcPr marL="126511" marR="126511" marT="69582" marB="69582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6D59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+mn-cs"/>
                      </a:endParaRPr>
                    </a:p>
                  </a:txBody>
                  <a:tcPr marL="126511" marR="126511" marT="69582" marB="69582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+mn-cs"/>
                      </a:endParaRPr>
                    </a:p>
                  </a:txBody>
                  <a:tcPr marL="126511" marR="126511" marT="69582" marB="69582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+mn-cs"/>
                      </a:endParaRPr>
                    </a:p>
                  </a:txBody>
                  <a:tcPr marL="126511" marR="126511" marT="69582" marB="69582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+mn-cs"/>
                      </a:endParaRPr>
                    </a:p>
                  </a:txBody>
                  <a:tcPr marL="126511" marR="126511" marT="69582" marB="69582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+mn-cs"/>
                      </a:endParaRPr>
                    </a:p>
                  </a:txBody>
                  <a:tcPr marL="126511" marR="126511" marT="69582" marB="69582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+mn-cs"/>
                      </a:endParaRPr>
                    </a:p>
                  </a:txBody>
                  <a:tcPr marL="126511" marR="126511" marT="69582" marB="69582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+mn-cs"/>
                      </a:endParaRPr>
                    </a:p>
                  </a:txBody>
                  <a:tcPr marL="126511" marR="126511" marT="69582" marB="69582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2562060"/>
                  </a:ext>
                </a:extLst>
              </a:tr>
              <a:tr h="451982">
                <a:tc rowSpan="3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9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PM </a:t>
                      </a:r>
                      <a:r>
                        <a:rPr lang="ko-KR" altLang="en-US" sz="19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영상 위반 탐지</a:t>
                      </a:r>
                      <a:endParaRPr lang="en-US" altLang="ko-KR" sz="1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algn="ctr" latinLnBrk="1"/>
                      <a:r>
                        <a:rPr lang="ko-KR" altLang="en-US" sz="19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프로그램 제작</a:t>
                      </a:r>
                    </a:p>
                  </a:txBody>
                  <a:tcPr marL="100584" marR="100584" marT="50292" marB="50292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9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영상 데이터 수령 및 외부데이터 수집</a:t>
                      </a:r>
                    </a:p>
                  </a:txBody>
                  <a:tcPr marL="126511" marR="126511" marT="69582" marB="69582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endParaRPr lang="ko-KR" altLang="en-US" sz="1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26511" marR="126511" marT="69582" marB="69582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endParaRPr lang="ko-KR" altLang="en-US" sz="1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26511" marR="126511" marT="69582" marB="69582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endParaRPr lang="ko-KR" altLang="en-US" sz="1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26511" marR="126511" marT="69582" marB="69582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endParaRPr lang="ko-KR" altLang="en-US" sz="1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26511" marR="126511" marT="69582" marB="69582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+mn-cs"/>
                      </a:endParaRPr>
                    </a:p>
                  </a:txBody>
                  <a:tcPr marL="126511" marR="126511" marT="69582" marB="69582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+mn-cs"/>
                      </a:endParaRPr>
                    </a:p>
                  </a:txBody>
                  <a:tcPr marL="126511" marR="126511" marT="69582" marB="69582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+mn-cs"/>
                      </a:endParaRPr>
                    </a:p>
                  </a:txBody>
                  <a:tcPr marL="126511" marR="126511" marT="69582" marB="69582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+mn-cs"/>
                      </a:endParaRPr>
                    </a:p>
                  </a:txBody>
                  <a:tcPr marL="126511" marR="126511" marT="69582" marB="69582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6D59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+mn-cs"/>
                      </a:endParaRPr>
                    </a:p>
                  </a:txBody>
                  <a:tcPr marL="126511" marR="126511" marT="69582" marB="69582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6D59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+mn-cs"/>
                      </a:endParaRPr>
                    </a:p>
                  </a:txBody>
                  <a:tcPr marL="126511" marR="126511" marT="69582" marB="69582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+mn-cs"/>
                      </a:endParaRPr>
                    </a:p>
                  </a:txBody>
                  <a:tcPr marL="126511" marR="126511" marT="69582" marB="69582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+mn-cs"/>
                      </a:endParaRPr>
                    </a:p>
                  </a:txBody>
                  <a:tcPr marL="126511" marR="126511" marT="69582" marB="69582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+mn-cs"/>
                      </a:endParaRPr>
                    </a:p>
                  </a:txBody>
                  <a:tcPr marL="126511" marR="126511" marT="69582" marB="69582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+mn-cs"/>
                      </a:endParaRPr>
                    </a:p>
                  </a:txBody>
                  <a:tcPr marL="126511" marR="126511" marT="69582" marB="69582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+mn-cs"/>
                      </a:endParaRPr>
                    </a:p>
                  </a:txBody>
                  <a:tcPr marL="126511" marR="126511" marT="69582" marB="69582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+mn-cs"/>
                      </a:endParaRPr>
                    </a:p>
                  </a:txBody>
                  <a:tcPr marL="126511" marR="126511" marT="69582" marB="69582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+mn-cs"/>
                      </a:endParaRPr>
                    </a:p>
                  </a:txBody>
                  <a:tcPr marL="126511" marR="126511" marT="69582" marB="69582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+mn-cs"/>
                      </a:endParaRPr>
                    </a:p>
                  </a:txBody>
                  <a:tcPr marL="126511" marR="126511" marT="69582" marB="69582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+mn-cs"/>
                      </a:endParaRPr>
                    </a:p>
                  </a:txBody>
                  <a:tcPr marL="126511" marR="126511" marT="69582" marB="69582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+mn-cs"/>
                      </a:endParaRPr>
                    </a:p>
                  </a:txBody>
                  <a:tcPr marL="126511" marR="126511" marT="69582" marB="69582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+mn-cs"/>
                      </a:endParaRPr>
                    </a:p>
                  </a:txBody>
                  <a:tcPr marL="126511" marR="126511" marT="69582" marB="69582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624398"/>
                  </a:ext>
                </a:extLst>
              </a:tr>
              <a:tr h="45198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9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데이터 전처리 작업</a:t>
                      </a:r>
                    </a:p>
                  </a:txBody>
                  <a:tcPr marL="126511" marR="126511" marT="69582" marB="69582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endParaRPr lang="ko-KR" altLang="en-US" sz="1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26511" marR="126511" marT="69582" marB="69582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endParaRPr lang="ko-KR" altLang="en-US" sz="1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26511" marR="126511" marT="69582" marB="69582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endParaRPr lang="ko-KR" altLang="en-US" sz="1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26511" marR="126511" marT="69582" marB="69582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endParaRPr lang="ko-KR" altLang="en-US" sz="1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26511" marR="126511" marT="69582" marB="69582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+mn-cs"/>
                      </a:endParaRPr>
                    </a:p>
                  </a:txBody>
                  <a:tcPr marL="126511" marR="126511" marT="69582" marB="69582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+mn-cs"/>
                      </a:endParaRPr>
                    </a:p>
                  </a:txBody>
                  <a:tcPr marL="126511" marR="126511" marT="69582" marB="69582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+mn-cs"/>
                      </a:endParaRPr>
                    </a:p>
                  </a:txBody>
                  <a:tcPr marL="126511" marR="126511" marT="69582" marB="69582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+mn-cs"/>
                      </a:endParaRPr>
                    </a:p>
                  </a:txBody>
                  <a:tcPr marL="126511" marR="126511" marT="69582" marB="69582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6D59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+mn-cs"/>
                      </a:endParaRPr>
                    </a:p>
                  </a:txBody>
                  <a:tcPr marL="126511" marR="126511" marT="69582" marB="69582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6D59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+mn-cs"/>
                      </a:endParaRPr>
                    </a:p>
                  </a:txBody>
                  <a:tcPr marL="126511" marR="126511" marT="69582" marB="69582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6D59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+mn-cs"/>
                      </a:endParaRPr>
                    </a:p>
                  </a:txBody>
                  <a:tcPr marL="126511" marR="126511" marT="69582" marB="69582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+mn-cs"/>
                      </a:endParaRPr>
                    </a:p>
                  </a:txBody>
                  <a:tcPr marL="126511" marR="126511" marT="69582" marB="69582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+mn-cs"/>
                      </a:endParaRPr>
                    </a:p>
                  </a:txBody>
                  <a:tcPr marL="126511" marR="126511" marT="69582" marB="69582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+mn-cs"/>
                      </a:endParaRPr>
                    </a:p>
                  </a:txBody>
                  <a:tcPr marL="126511" marR="126511" marT="69582" marB="69582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+mn-cs"/>
                      </a:endParaRPr>
                    </a:p>
                  </a:txBody>
                  <a:tcPr marL="126511" marR="126511" marT="69582" marB="69582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+mn-cs"/>
                      </a:endParaRPr>
                    </a:p>
                  </a:txBody>
                  <a:tcPr marL="126511" marR="126511" marT="69582" marB="69582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+mn-cs"/>
                      </a:endParaRPr>
                    </a:p>
                  </a:txBody>
                  <a:tcPr marL="126511" marR="126511" marT="69582" marB="69582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+mn-cs"/>
                      </a:endParaRPr>
                    </a:p>
                  </a:txBody>
                  <a:tcPr marL="126511" marR="126511" marT="69582" marB="69582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+mn-cs"/>
                      </a:endParaRPr>
                    </a:p>
                  </a:txBody>
                  <a:tcPr marL="126511" marR="126511" marT="69582" marB="69582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+mn-cs"/>
                      </a:endParaRPr>
                    </a:p>
                  </a:txBody>
                  <a:tcPr marL="126511" marR="126511" marT="69582" marB="69582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+mn-cs"/>
                      </a:endParaRPr>
                    </a:p>
                  </a:txBody>
                  <a:tcPr marL="126511" marR="126511" marT="69582" marB="69582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1348876"/>
                  </a:ext>
                </a:extLst>
              </a:tr>
              <a:tr h="45198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9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모델링 및 알고리즘 작성</a:t>
                      </a:r>
                    </a:p>
                  </a:txBody>
                  <a:tcPr marL="126511" marR="126511" marT="69582" marB="69582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endParaRPr lang="ko-KR" altLang="en-US" sz="1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26511" marR="126511" marT="69582" marB="69582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endParaRPr lang="ko-KR" altLang="en-US" sz="1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26511" marR="126511" marT="69582" marB="69582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endParaRPr lang="ko-KR" altLang="en-US" sz="1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26511" marR="126511" marT="69582" marB="69582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endParaRPr lang="ko-KR" altLang="en-US" sz="1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26511" marR="126511" marT="69582" marB="69582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+mn-cs"/>
                      </a:endParaRPr>
                    </a:p>
                  </a:txBody>
                  <a:tcPr marL="126511" marR="126511" marT="69582" marB="69582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+mn-cs"/>
                      </a:endParaRPr>
                    </a:p>
                  </a:txBody>
                  <a:tcPr marL="126511" marR="126511" marT="69582" marB="69582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+mn-cs"/>
                      </a:endParaRPr>
                    </a:p>
                  </a:txBody>
                  <a:tcPr marL="126511" marR="126511" marT="69582" marB="69582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+mn-cs"/>
                      </a:endParaRPr>
                    </a:p>
                  </a:txBody>
                  <a:tcPr marL="126511" marR="126511" marT="69582" marB="69582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+mn-cs"/>
                      </a:endParaRPr>
                    </a:p>
                  </a:txBody>
                  <a:tcPr marL="126511" marR="126511" marT="69582" marB="69582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6D59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+mn-cs"/>
                      </a:endParaRPr>
                    </a:p>
                  </a:txBody>
                  <a:tcPr marL="126511" marR="126511" marT="69582" marB="69582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6D59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+mn-cs"/>
                      </a:endParaRPr>
                    </a:p>
                  </a:txBody>
                  <a:tcPr marL="126511" marR="126511" marT="69582" marB="69582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6D59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+mn-cs"/>
                      </a:endParaRPr>
                    </a:p>
                  </a:txBody>
                  <a:tcPr marL="126511" marR="126511" marT="69582" marB="69582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+mn-cs"/>
                      </a:endParaRPr>
                    </a:p>
                  </a:txBody>
                  <a:tcPr marL="126511" marR="126511" marT="69582" marB="69582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+mn-cs"/>
                      </a:endParaRPr>
                    </a:p>
                  </a:txBody>
                  <a:tcPr marL="126511" marR="126511" marT="69582" marB="69582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+mn-cs"/>
                      </a:endParaRPr>
                    </a:p>
                  </a:txBody>
                  <a:tcPr marL="126511" marR="126511" marT="69582" marB="69582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+mn-cs"/>
                      </a:endParaRPr>
                    </a:p>
                  </a:txBody>
                  <a:tcPr marL="126511" marR="126511" marT="69582" marB="69582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+mn-cs"/>
                      </a:endParaRPr>
                    </a:p>
                  </a:txBody>
                  <a:tcPr marL="126511" marR="126511" marT="69582" marB="69582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+mn-cs"/>
                      </a:endParaRPr>
                    </a:p>
                  </a:txBody>
                  <a:tcPr marL="126511" marR="126511" marT="69582" marB="69582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+mn-cs"/>
                      </a:endParaRPr>
                    </a:p>
                  </a:txBody>
                  <a:tcPr marL="126511" marR="126511" marT="69582" marB="69582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+mn-cs"/>
                      </a:endParaRPr>
                    </a:p>
                  </a:txBody>
                  <a:tcPr marL="126511" marR="126511" marT="69582" marB="69582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+mn-cs"/>
                      </a:endParaRPr>
                    </a:p>
                  </a:txBody>
                  <a:tcPr marL="126511" marR="126511" marT="69582" marB="69582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2585230"/>
                  </a:ext>
                </a:extLst>
              </a:tr>
              <a:tr h="451982">
                <a:tc rowSpan="3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9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NLP</a:t>
                      </a:r>
                      <a:r>
                        <a:rPr lang="ko-KR" altLang="en-US" sz="19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를 활용한</a:t>
                      </a:r>
                      <a:endParaRPr lang="en-US" altLang="ko-KR" sz="1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algn="ctr" latinLnBrk="1"/>
                      <a:r>
                        <a:rPr lang="en-US" altLang="ko-KR" sz="19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PM</a:t>
                      </a:r>
                      <a:r>
                        <a:rPr lang="ko-KR" altLang="en-US" sz="19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에 대한 인식 분석</a:t>
                      </a:r>
                      <a:endParaRPr lang="en-US" altLang="ko-KR" sz="1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00584" marR="100584" marT="50292" marB="50292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9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크롤링을 활용한 데이터 수집</a:t>
                      </a:r>
                      <a:endParaRPr lang="ko-KR" altLang="en-US" sz="1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26511" marR="126511" marT="69582" marB="69582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endParaRPr lang="ko-KR" altLang="en-US" sz="1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26511" marR="126511" marT="69582" marB="69582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endParaRPr lang="ko-KR" altLang="en-US" sz="1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26511" marR="126511" marT="69582" marB="69582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endParaRPr lang="ko-KR" altLang="en-US" sz="1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26511" marR="126511" marT="69582" marB="69582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endParaRPr lang="ko-KR" altLang="en-US" sz="1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26511" marR="126511" marT="69582" marB="69582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+mn-cs"/>
                      </a:endParaRPr>
                    </a:p>
                  </a:txBody>
                  <a:tcPr marL="126511" marR="126511" marT="69582" marB="69582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+mn-cs"/>
                      </a:endParaRPr>
                    </a:p>
                  </a:txBody>
                  <a:tcPr marL="126511" marR="126511" marT="69582" marB="69582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+mn-cs"/>
                      </a:endParaRPr>
                    </a:p>
                  </a:txBody>
                  <a:tcPr marL="126511" marR="126511" marT="69582" marB="69582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+mn-cs"/>
                      </a:endParaRPr>
                    </a:p>
                  </a:txBody>
                  <a:tcPr marL="126511" marR="126511" marT="69582" marB="69582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+mn-cs"/>
                      </a:endParaRPr>
                    </a:p>
                  </a:txBody>
                  <a:tcPr marL="126511" marR="126511" marT="69582" marB="69582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+mn-cs"/>
                      </a:endParaRPr>
                    </a:p>
                  </a:txBody>
                  <a:tcPr marL="126511" marR="126511" marT="69582" marB="69582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+mn-cs"/>
                      </a:endParaRPr>
                    </a:p>
                  </a:txBody>
                  <a:tcPr marL="126511" marR="126511" marT="69582" marB="69582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+mn-cs"/>
                      </a:endParaRPr>
                    </a:p>
                  </a:txBody>
                  <a:tcPr marL="126511" marR="126511" marT="69582" marB="69582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6D59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+mn-cs"/>
                      </a:endParaRPr>
                    </a:p>
                  </a:txBody>
                  <a:tcPr marL="126511" marR="126511" marT="69582" marB="69582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6D59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+mn-cs"/>
                      </a:endParaRPr>
                    </a:p>
                  </a:txBody>
                  <a:tcPr marL="126511" marR="126511" marT="69582" marB="69582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6D59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+mn-cs"/>
                      </a:endParaRPr>
                    </a:p>
                  </a:txBody>
                  <a:tcPr marL="126511" marR="126511" marT="69582" marB="69582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6D59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+mn-cs"/>
                      </a:endParaRPr>
                    </a:p>
                  </a:txBody>
                  <a:tcPr marL="126511" marR="126511" marT="69582" marB="69582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+mn-cs"/>
                      </a:endParaRPr>
                    </a:p>
                  </a:txBody>
                  <a:tcPr marL="126511" marR="126511" marT="69582" marB="69582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+mn-cs"/>
                      </a:endParaRPr>
                    </a:p>
                  </a:txBody>
                  <a:tcPr marL="126511" marR="126511" marT="69582" marB="69582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+mn-cs"/>
                      </a:endParaRPr>
                    </a:p>
                  </a:txBody>
                  <a:tcPr marL="126511" marR="126511" marT="69582" marB="69582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+mn-cs"/>
                      </a:endParaRPr>
                    </a:p>
                  </a:txBody>
                  <a:tcPr marL="126511" marR="126511" marT="69582" marB="69582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+mn-cs"/>
                      </a:endParaRPr>
                    </a:p>
                  </a:txBody>
                  <a:tcPr marL="126511" marR="126511" marT="69582" marB="69582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7301290"/>
                  </a:ext>
                </a:extLst>
              </a:tr>
              <a:tr h="45198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9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데이터 전처리 및 토큰화 작업</a:t>
                      </a:r>
                      <a:endParaRPr lang="ko-KR" altLang="en-US" sz="1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26511" marR="126511" marT="69582" marB="69582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endParaRPr lang="ko-KR" altLang="en-US" sz="1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26511" marR="126511" marT="69582" marB="69582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endParaRPr lang="ko-KR" altLang="en-US" sz="1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26511" marR="126511" marT="69582" marB="69582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endParaRPr lang="ko-KR" altLang="en-US" sz="1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26511" marR="126511" marT="69582" marB="69582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endParaRPr lang="ko-KR" altLang="en-US" sz="1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26511" marR="126511" marT="69582" marB="69582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+mn-cs"/>
                      </a:endParaRPr>
                    </a:p>
                  </a:txBody>
                  <a:tcPr marL="126511" marR="126511" marT="69582" marB="69582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+mn-cs"/>
                      </a:endParaRPr>
                    </a:p>
                  </a:txBody>
                  <a:tcPr marL="126511" marR="126511" marT="69582" marB="69582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+mn-cs"/>
                      </a:endParaRPr>
                    </a:p>
                  </a:txBody>
                  <a:tcPr marL="126511" marR="126511" marT="69582" marB="69582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+mn-cs"/>
                      </a:endParaRPr>
                    </a:p>
                  </a:txBody>
                  <a:tcPr marL="126511" marR="126511" marT="69582" marB="69582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+mn-cs"/>
                      </a:endParaRPr>
                    </a:p>
                  </a:txBody>
                  <a:tcPr marL="126511" marR="126511" marT="69582" marB="69582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+mn-cs"/>
                      </a:endParaRPr>
                    </a:p>
                  </a:txBody>
                  <a:tcPr marL="126511" marR="126511" marT="69582" marB="69582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+mn-cs"/>
                      </a:endParaRPr>
                    </a:p>
                  </a:txBody>
                  <a:tcPr marL="126511" marR="126511" marT="69582" marB="69582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+mn-cs"/>
                      </a:endParaRPr>
                    </a:p>
                  </a:txBody>
                  <a:tcPr marL="126511" marR="126511" marT="69582" marB="69582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+mn-cs"/>
                      </a:endParaRPr>
                    </a:p>
                  </a:txBody>
                  <a:tcPr marL="126511" marR="126511" marT="69582" marB="69582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6D59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+mn-cs"/>
                      </a:endParaRPr>
                    </a:p>
                  </a:txBody>
                  <a:tcPr marL="126511" marR="126511" marT="69582" marB="69582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6D59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+mn-cs"/>
                      </a:endParaRPr>
                    </a:p>
                  </a:txBody>
                  <a:tcPr marL="126511" marR="126511" marT="69582" marB="69582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6D59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+mn-cs"/>
                      </a:endParaRPr>
                    </a:p>
                  </a:txBody>
                  <a:tcPr marL="126511" marR="126511" marT="69582" marB="69582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6D59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+mn-cs"/>
                      </a:endParaRPr>
                    </a:p>
                  </a:txBody>
                  <a:tcPr marL="126511" marR="126511" marT="69582" marB="69582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6D59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+mn-cs"/>
                      </a:endParaRPr>
                    </a:p>
                  </a:txBody>
                  <a:tcPr marL="126511" marR="126511" marT="69582" marB="69582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+mn-cs"/>
                      </a:endParaRPr>
                    </a:p>
                  </a:txBody>
                  <a:tcPr marL="126511" marR="126511" marT="69582" marB="69582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+mn-cs"/>
                      </a:endParaRPr>
                    </a:p>
                  </a:txBody>
                  <a:tcPr marL="126511" marR="126511" marT="69582" marB="69582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+mn-cs"/>
                      </a:endParaRPr>
                    </a:p>
                  </a:txBody>
                  <a:tcPr marL="126511" marR="126511" marT="69582" marB="69582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6284124"/>
                  </a:ext>
                </a:extLst>
              </a:tr>
              <a:tr h="45198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90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언어 모델링</a:t>
                      </a:r>
                      <a:endParaRPr lang="ko-KR" altLang="en-US" sz="1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26511" marR="126511" marT="69582" marB="69582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endParaRPr lang="ko-KR" altLang="en-US" sz="1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26511" marR="126511" marT="69582" marB="69582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endParaRPr lang="ko-KR" altLang="en-US" sz="1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26511" marR="126511" marT="69582" marB="69582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endParaRPr lang="ko-KR" altLang="en-US" sz="1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26511" marR="126511" marT="69582" marB="69582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endParaRPr lang="ko-KR" altLang="en-US" sz="19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26511" marR="126511" marT="69582" marB="69582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+mn-cs"/>
                      </a:endParaRPr>
                    </a:p>
                  </a:txBody>
                  <a:tcPr marL="126511" marR="126511" marT="69582" marB="69582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+mn-cs"/>
                      </a:endParaRPr>
                    </a:p>
                  </a:txBody>
                  <a:tcPr marL="126511" marR="126511" marT="69582" marB="69582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+mn-cs"/>
                      </a:endParaRPr>
                    </a:p>
                  </a:txBody>
                  <a:tcPr marL="126511" marR="126511" marT="69582" marB="69582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+mn-cs"/>
                      </a:endParaRPr>
                    </a:p>
                  </a:txBody>
                  <a:tcPr marL="126511" marR="126511" marT="69582" marB="69582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+mn-cs"/>
                      </a:endParaRPr>
                    </a:p>
                  </a:txBody>
                  <a:tcPr marL="126511" marR="126511" marT="69582" marB="69582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+mn-cs"/>
                      </a:endParaRPr>
                    </a:p>
                  </a:txBody>
                  <a:tcPr marL="126511" marR="126511" marT="69582" marB="69582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+mn-cs"/>
                      </a:endParaRPr>
                    </a:p>
                  </a:txBody>
                  <a:tcPr marL="126511" marR="126511" marT="69582" marB="69582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+mn-cs"/>
                      </a:endParaRPr>
                    </a:p>
                  </a:txBody>
                  <a:tcPr marL="126511" marR="126511" marT="69582" marB="69582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+mn-cs"/>
                      </a:endParaRPr>
                    </a:p>
                  </a:txBody>
                  <a:tcPr marL="126511" marR="126511" marT="69582" marB="69582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+mn-cs"/>
                      </a:endParaRPr>
                    </a:p>
                  </a:txBody>
                  <a:tcPr marL="126511" marR="126511" marT="69582" marB="69582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+mn-cs"/>
                      </a:endParaRPr>
                    </a:p>
                  </a:txBody>
                  <a:tcPr marL="126511" marR="126511" marT="69582" marB="69582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6D59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+mn-cs"/>
                      </a:endParaRPr>
                    </a:p>
                  </a:txBody>
                  <a:tcPr marL="126511" marR="126511" marT="69582" marB="69582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6D59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+mn-cs"/>
                      </a:endParaRPr>
                    </a:p>
                  </a:txBody>
                  <a:tcPr marL="126511" marR="126511" marT="69582" marB="69582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6D59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+mn-cs"/>
                      </a:endParaRPr>
                    </a:p>
                  </a:txBody>
                  <a:tcPr marL="126511" marR="126511" marT="69582" marB="69582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6D59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+mn-cs"/>
                      </a:endParaRPr>
                    </a:p>
                  </a:txBody>
                  <a:tcPr marL="126511" marR="126511" marT="69582" marB="69582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+mn-cs"/>
                      </a:endParaRPr>
                    </a:p>
                  </a:txBody>
                  <a:tcPr marL="126511" marR="126511" marT="69582" marB="69582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+mn-cs"/>
                      </a:endParaRPr>
                    </a:p>
                  </a:txBody>
                  <a:tcPr marL="126511" marR="126511" marT="69582" marB="69582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10954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6726298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6918190B-4BB9-406E-8362-7FD09BBA07B7}"/>
              </a:ext>
            </a:extLst>
          </p:cNvPr>
          <p:cNvSpPr/>
          <p:nvPr/>
        </p:nvSpPr>
        <p:spPr>
          <a:xfrm>
            <a:off x="1327427" y="2195031"/>
            <a:ext cx="6749773" cy="680101"/>
          </a:xfrm>
          <a:prstGeom prst="roundRect">
            <a:avLst>
              <a:gd name="adj" fmla="val 34594"/>
            </a:avLst>
          </a:prstGeom>
          <a:solidFill>
            <a:srgbClr val="38D1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11" name="그룹 1011"/>
          <p:cNvGrpSpPr/>
          <p:nvPr/>
        </p:nvGrpSpPr>
        <p:grpSpPr>
          <a:xfrm>
            <a:off x="977358" y="1678192"/>
            <a:ext cx="16330999" cy="55418"/>
            <a:chOff x="977358" y="1220958"/>
            <a:chExt cx="16330999" cy="55418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77358" y="1220958"/>
              <a:ext cx="16330999" cy="55418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977358" y="9202882"/>
            <a:ext cx="16330999" cy="55418"/>
            <a:chOff x="977358" y="9073658"/>
            <a:chExt cx="16330999" cy="55418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77358" y="9073658"/>
              <a:ext cx="16330999" cy="55418"/>
            </a:xfrm>
            <a:prstGeom prst="rect">
              <a:avLst/>
            </a:prstGeom>
          </p:spPr>
        </p:pic>
      </p:grpSp>
      <p:sp>
        <p:nvSpPr>
          <p:cNvPr id="50" name="Object 50"/>
          <p:cNvSpPr txBox="1"/>
          <p:nvPr/>
        </p:nvSpPr>
        <p:spPr>
          <a:xfrm>
            <a:off x="13868400" y="9410700"/>
            <a:ext cx="354157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0" cap="none" spc="-100" normalizeH="0" baseline="0" noProof="0" dirty="0">
                <a:ln>
                  <a:noFill/>
                </a:ln>
                <a:solidFill>
                  <a:srgbClr val="9E9E9E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-Core Dream 4 Regular" pitchFamily="34" charset="0"/>
              </a:rPr>
              <a:t>도로교통공단 서울지부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pic>
        <p:nvPicPr>
          <p:cNvPr id="44" name="그림 43" descr="텍스트이(가) 표시된 사진&#10;&#10;자동 생성된 설명">
            <a:extLst>
              <a:ext uri="{FF2B5EF4-FFF2-40B4-BE49-F238E27FC236}">
                <a16:creationId xmlns:a16="http://schemas.microsoft.com/office/drawing/2014/main" id="{3C32C3C7-B828-4DA8-933A-AF7F5C935D4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06" t="37395" r="606" b="37554"/>
          <a:stretch/>
        </p:blipFill>
        <p:spPr>
          <a:xfrm>
            <a:off x="838200" y="9234666"/>
            <a:ext cx="2002044" cy="709434"/>
          </a:xfrm>
          <a:prstGeom prst="rect">
            <a:avLst/>
          </a:prstGeom>
        </p:spPr>
      </p:pic>
      <p:grpSp>
        <p:nvGrpSpPr>
          <p:cNvPr id="14" name="그룹 1005">
            <a:extLst>
              <a:ext uri="{FF2B5EF4-FFF2-40B4-BE49-F238E27FC236}">
                <a16:creationId xmlns:a16="http://schemas.microsoft.com/office/drawing/2014/main" id="{7147FCAC-8268-424A-A0D2-610C6E1087F4}"/>
              </a:ext>
            </a:extLst>
          </p:cNvPr>
          <p:cNvGrpSpPr/>
          <p:nvPr/>
        </p:nvGrpSpPr>
        <p:grpSpPr>
          <a:xfrm>
            <a:off x="9931854" y="2922593"/>
            <a:ext cx="6579377" cy="5726107"/>
            <a:chOff x="6342857" y="3514713"/>
            <a:chExt cx="6171429" cy="5629320"/>
          </a:xfrm>
        </p:grpSpPr>
        <p:pic>
          <p:nvPicPr>
            <p:cNvPr id="15" name="Object 33">
              <a:extLst>
                <a:ext uri="{FF2B5EF4-FFF2-40B4-BE49-F238E27FC236}">
                  <a16:creationId xmlns:a16="http://schemas.microsoft.com/office/drawing/2014/main" id="{B7E51C9E-A2A0-4301-9BDF-2622FDD029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/>
            <a:srcRect b="1316"/>
            <a:stretch/>
          </p:blipFill>
          <p:spPr>
            <a:xfrm>
              <a:off x="6342857" y="3514713"/>
              <a:ext cx="6171429" cy="5629320"/>
            </a:xfrm>
            <a:prstGeom prst="rect">
              <a:avLst/>
            </a:prstGeom>
          </p:spPr>
        </p:pic>
      </p:grpSp>
      <p:sp>
        <p:nvSpPr>
          <p:cNvPr id="16" name="Object 17">
            <a:extLst>
              <a:ext uri="{FF2B5EF4-FFF2-40B4-BE49-F238E27FC236}">
                <a16:creationId xmlns:a16="http://schemas.microsoft.com/office/drawing/2014/main" id="{6F8468A1-83CF-4CC0-9155-3294336294DA}"/>
              </a:ext>
            </a:extLst>
          </p:cNvPr>
          <p:cNvSpPr txBox="1"/>
          <p:nvPr/>
        </p:nvSpPr>
        <p:spPr>
          <a:xfrm>
            <a:off x="8686800" y="1843216"/>
            <a:ext cx="9142857" cy="89255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Gmarket Sans Medium" panose="02000000000000000000" pitchFamily="50" charset="-127"/>
                <a:ea typeface="Gmarket Sans Medium" panose="02000000000000000000" pitchFamily="50" charset="-127"/>
              </a:rPr>
              <a:t>위반 사항 </a:t>
            </a:r>
            <a:r>
              <a:rPr lang="en-US" altLang="ko-KR" sz="2800" dirty="0">
                <a:solidFill>
                  <a:schemeClr val="bg1"/>
                </a:solidFill>
                <a:latin typeface="Gmarket Sans Medium" panose="02000000000000000000" pitchFamily="50" charset="-127"/>
                <a:ea typeface="Gmarket Sans Medium" panose="02000000000000000000" pitchFamily="50" charset="-127"/>
              </a:rPr>
              <a:t>2 : </a:t>
            </a:r>
            <a:r>
              <a:rPr lang="ko-KR" altLang="en-US" sz="2800" dirty="0">
                <a:solidFill>
                  <a:schemeClr val="bg1"/>
                </a:solidFill>
                <a:latin typeface="Gmarket Sans Medium" panose="02000000000000000000" pitchFamily="50" charset="-127"/>
                <a:ea typeface="Gmarket Sans Medium" panose="02000000000000000000" pitchFamily="50" charset="-127"/>
              </a:rPr>
              <a:t>동승자 탑승 위반</a:t>
            </a:r>
            <a:endParaRPr lang="en-US" altLang="ko-KR" sz="2800" dirty="0">
              <a:solidFill>
                <a:schemeClr val="bg1"/>
              </a:solidFill>
              <a:latin typeface="Gmarket Sans Medium" panose="02000000000000000000" pitchFamily="50" charset="-127"/>
              <a:ea typeface="Gmarket Sans Medium" panose="02000000000000000000" pitchFamily="50" charset="-127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4">
            <a:extLst>
              <a:ext uri="{FF2B5EF4-FFF2-40B4-BE49-F238E27FC236}">
                <a16:creationId xmlns:a16="http://schemas.microsoft.com/office/drawing/2014/main" id="{8C0E867D-92FB-4FAB-8A57-70172CAC0249}"/>
              </a:ext>
            </a:extLst>
          </p:cNvPr>
          <p:cNvSpPr txBox="1"/>
          <p:nvPr/>
        </p:nvSpPr>
        <p:spPr>
          <a:xfrm>
            <a:off x="1532594" y="3301300"/>
            <a:ext cx="5506581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동승자 탑승</a:t>
            </a:r>
            <a:r>
              <a:rPr kumimoji="0" lang="ko-KR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위반 분류 알고리즘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8" name="Object 24">
            <a:extLst>
              <a:ext uri="{FF2B5EF4-FFF2-40B4-BE49-F238E27FC236}">
                <a16:creationId xmlns:a16="http://schemas.microsoft.com/office/drawing/2014/main" id="{297E98B6-037D-41D4-B2C9-D7ACB1D1394C}"/>
              </a:ext>
            </a:extLst>
          </p:cNvPr>
          <p:cNvSpPr txBox="1"/>
          <p:nvPr/>
        </p:nvSpPr>
        <p:spPr>
          <a:xfrm>
            <a:off x="1776769" y="3848100"/>
            <a:ext cx="4800000" cy="147213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2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LilyUPC" panose="020B0502040204020203" pitchFamily="34" charset="-34"/>
              </a:rPr>
              <a:t>- </a:t>
            </a:r>
            <a:r>
              <a:rPr lang="ko-KR" altLang="en-US" sz="22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LilyUPC" panose="020B0502040204020203" pitchFamily="34" charset="-34"/>
              </a:rPr>
              <a:t>킥보드</a:t>
            </a:r>
            <a:r>
              <a:rPr lang="ko-KR" altLang="en-US" sz="2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LilyUPC" panose="020B0502040204020203" pitchFamily="34" charset="-34"/>
              </a:rPr>
              <a:t> 이동체 탐지</a:t>
            </a:r>
            <a:endParaRPr lang="en-US" altLang="ko-KR" sz="2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LilyUPC" panose="020B0502040204020203" pitchFamily="34" charset="-34"/>
            </a:endParaRPr>
          </a:p>
          <a:p>
            <a:pPr marL="800100" lvl="1" indent="-342900">
              <a:lnSpc>
                <a:spcPct val="150000"/>
              </a:lnSpc>
              <a:buFontTx/>
              <a:buAutoNum type="arabicParenR"/>
              <a:defRPr/>
            </a:pP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LilyUPC" panose="020B0502040204020203" pitchFamily="34" charset="-34"/>
              </a:rPr>
              <a:t>안전모가 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LilyUPC" panose="020B0502040204020203" pitchFamily="34" charset="-34"/>
              </a:rPr>
              <a:t>2</a:t>
            </a: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LilyUPC" panose="020B0502040204020203" pitchFamily="34" charset="-34"/>
              </a:rPr>
              <a:t>개 이상 겹침</a:t>
            </a:r>
            <a:endParaRPr lang="en-US" altLang="ko-KR" sz="2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LilyUPC" panose="020B0502040204020203" pitchFamily="34" charset="-34"/>
            </a:endParaRPr>
          </a:p>
          <a:p>
            <a:pPr marL="800100" lvl="1" indent="-342900">
              <a:lnSpc>
                <a:spcPct val="150000"/>
              </a:lnSpc>
              <a:buFontTx/>
              <a:buAutoNum type="arabicParenR"/>
              <a:defRPr/>
            </a:pPr>
            <a:r>
              <a:rPr lang="ko-KR" altLang="en-US" sz="20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LilyUPC" panose="020B0502040204020203" pitchFamily="34" charset="-34"/>
              </a:rPr>
              <a:t>킥보드</a:t>
            </a: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LilyUPC" panose="020B0502040204020203" pitchFamily="34" charset="-34"/>
              </a:rPr>
              <a:t> 동승자 객체가 탐지</a:t>
            </a:r>
            <a:endParaRPr lang="en-US" altLang="ko-KR" sz="2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LilyUPC" panose="020B0502040204020203" pitchFamily="34" charset="-34"/>
            </a:endParaRPr>
          </a:p>
        </p:txBody>
      </p:sp>
      <p:sp>
        <p:nvSpPr>
          <p:cNvPr id="22" name="Object 14">
            <a:extLst>
              <a:ext uri="{FF2B5EF4-FFF2-40B4-BE49-F238E27FC236}">
                <a16:creationId xmlns:a16="http://schemas.microsoft.com/office/drawing/2014/main" id="{F1F3B41F-AE21-4FF8-B798-C914E44BDCAF}"/>
              </a:ext>
            </a:extLst>
          </p:cNvPr>
          <p:cNvSpPr txBox="1"/>
          <p:nvPr/>
        </p:nvSpPr>
        <p:spPr>
          <a:xfrm>
            <a:off x="1532594" y="5977235"/>
            <a:ext cx="5506581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동승자 탑승 위반</a:t>
            </a:r>
            <a:r>
              <a:rPr kumimoji="0" lang="ko-KR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분류에 대한 정확도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6BA3A0C5-7EA5-48CB-BF89-40884C9A7B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37510" y="6438900"/>
            <a:ext cx="6082490" cy="2277952"/>
          </a:xfrm>
          <a:prstGeom prst="rect">
            <a:avLst/>
          </a:prstGeom>
        </p:spPr>
      </p:pic>
      <p:sp>
        <p:nvSpPr>
          <p:cNvPr id="27" name="Object 17">
            <a:extLst>
              <a:ext uri="{FF2B5EF4-FFF2-40B4-BE49-F238E27FC236}">
                <a16:creationId xmlns:a16="http://schemas.microsoft.com/office/drawing/2014/main" id="{68D4AD88-1904-465F-BE26-72530E26A7A6}"/>
              </a:ext>
            </a:extLst>
          </p:cNvPr>
          <p:cNvSpPr txBox="1"/>
          <p:nvPr/>
        </p:nvSpPr>
        <p:spPr>
          <a:xfrm>
            <a:off x="153543" y="2265532"/>
            <a:ext cx="9142857" cy="89255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위반 사항 </a:t>
            </a:r>
            <a:r>
              <a:rPr lang="en-US" altLang="ko-KR" sz="28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2 : </a:t>
            </a:r>
            <a:r>
              <a:rPr lang="ko-KR" altLang="en-US" sz="28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동승자 탑승 위반</a:t>
            </a:r>
            <a:endParaRPr lang="en-US" altLang="ko-KR" sz="28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30" name="Object 42">
            <a:extLst>
              <a:ext uri="{FF2B5EF4-FFF2-40B4-BE49-F238E27FC236}">
                <a16:creationId xmlns:a16="http://schemas.microsoft.com/office/drawing/2014/main" id="{596D96ED-4303-4E19-A087-AA6FFFA148FD}"/>
              </a:ext>
            </a:extLst>
          </p:cNvPr>
          <p:cNvSpPr txBox="1"/>
          <p:nvPr/>
        </p:nvSpPr>
        <p:spPr>
          <a:xfrm>
            <a:off x="991126" y="837069"/>
            <a:ext cx="15531093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4000">
                <a:solidFill>
                  <a:srgbClr val="35363A"/>
                </a:solidFill>
                <a:latin typeface="Jalnan OTF" pitchFamily="34" charset="0"/>
                <a:cs typeface="Jalnan OTF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프로그램 개발 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: 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알고리즘 예시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19" name="Object 43">
            <a:extLst>
              <a:ext uri="{FF2B5EF4-FFF2-40B4-BE49-F238E27FC236}">
                <a16:creationId xmlns:a16="http://schemas.microsoft.com/office/drawing/2014/main" id="{3147FD3A-1C1E-48B8-B90E-046FA736831C}"/>
              </a:ext>
            </a:extLst>
          </p:cNvPr>
          <p:cNvSpPr txBox="1"/>
          <p:nvPr/>
        </p:nvSpPr>
        <p:spPr>
          <a:xfrm>
            <a:off x="1009302" y="495300"/>
            <a:ext cx="588720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0" cap="none" spc="-100" normalizeH="0" baseline="0" noProof="0" dirty="0">
                <a:ln>
                  <a:noFill/>
                </a:ln>
                <a:solidFill>
                  <a:srgbClr val="787878"/>
                </a:solidFill>
                <a:effectLst/>
                <a:uLnTx/>
                <a:uFillTx/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+mn-cs"/>
              </a:rPr>
              <a:t>3. PM</a:t>
            </a:r>
            <a:r>
              <a:rPr kumimoji="0" lang="ko-KR" altLang="en-US" sz="2000" b="0" i="0" u="none" strike="noStrike" kern="0" cap="none" spc="-100" normalizeH="0" baseline="0" noProof="0" dirty="0">
                <a:ln>
                  <a:noFill/>
                </a:ln>
                <a:solidFill>
                  <a:srgbClr val="787878"/>
                </a:solidFill>
                <a:effectLst/>
                <a:uLnTx/>
                <a:uFillTx/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+mn-cs"/>
              </a:rPr>
              <a:t> 주행 위반 탐지</a:t>
            </a:r>
            <a:endParaRPr kumimoji="0" lang="en-US" sz="2000" b="0" i="0" u="none" strike="noStrike" kern="0" cap="none" spc="-100" normalizeH="0" baseline="0" noProof="0" dirty="0">
              <a:ln>
                <a:noFill/>
              </a:ln>
              <a:solidFill>
                <a:srgbClr val="787878"/>
              </a:solidFill>
              <a:effectLst/>
              <a:uLnTx/>
              <a:uFillTx/>
              <a:latin typeface="여기어때 잘난체 OTF" panose="020B0600000101010101" pitchFamily="34" charset="-127"/>
              <a:ea typeface="여기어때 잘난체 OTF" panose="020B0600000101010101" pitchFamily="34" charset="-127"/>
              <a:cs typeface="+mn-cs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953C0F-EDEC-45EF-8A07-ADCA09BF12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90131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6918190B-4BB9-406E-8362-7FD09BBA07B7}"/>
              </a:ext>
            </a:extLst>
          </p:cNvPr>
          <p:cNvSpPr/>
          <p:nvPr/>
        </p:nvSpPr>
        <p:spPr>
          <a:xfrm>
            <a:off x="1327427" y="2195031"/>
            <a:ext cx="6749773" cy="680101"/>
          </a:xfrm>
          <a:prstGeom prst="roundRect">
            <a:avLst>
              <a:gd name="adj" fmla="val 34594"/>
            </a:avLst>
          </a:prstGeom>
          <a:solidFill>
            <a:srgbClr val="38D1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11" name="그룹 1011"/>
          <p:cNvGrpSpPr/>
          <p:nvPr/>
        </p:nvGrpSpPr>
        <p:grpSpPr>
          <a:xfrm>
            <a:off x="977358" y="1678192"/>
            <a:ext cx="16330999" cy="55418"/>
            <a:chOff x="977358" y="1220958"/>
            <a:chExt cx="16330999" cy="55418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77358" y="1220958"/>
              <a:ext cx="16330999" cy="55418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977358" y="9202882"/>
            <a:ext cx="16330999" cy="55418"/>
            <a:chOff x="977358" y="9073658"/>
            <a:chExt cx="16330999" cy="55418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77358" y="9073658"/>
              <a:ext cx="16330999" cy="55418"/>
            </a:xfrm>
            <a:prstGeom prst="rect">
              <a:avLst/>
            </a:prstGeom>
          </p:spPr>
        </p:pic>
      </p:grpSp>
      <p:sp>
        <p:nvSpPr>
          <p:cNvPr id="50" name="Object 50"/>
          <p:cNvSpPr txBox="1"/>
          <p:nvPr/>
        </p:nvSpPr>
        <p:spPr>
          <a:xfrm>
            <a:off x="13868400" y="9410700"/>
            <a:ext cx="354157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0" cap="none" spc="-100" normalizeH="0" baseline="0" noProof="0" dirty="0">
                <a:ln>
                  <a:noFill/>
                </a:ln>
                <a:solidFill>
                  <a:srgbClr val="9E9E9E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-Core Dream 4 Regular" pitchFamily="34" charset="0"/>
              </a:rPr>
              <a:t>도로교통공단 서울지부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pic>
        <p:nvPicPr>
          <p:cNvPr id="44" name="그림 43" descr="텍스트이(가) 표시된 사진&#10;&#10;자동 생성된 설명">
            <a:extLst>
              <a:ext uri="{FF2B5EF4-FFF2-40B4-BE49-F238E27FC236}">
                <a16:creationId xmlns:a16="http://schemas.microsoft.com/office/drawing/2014/main" id="{3C32C3C7-B828-4DA8-933A-AF7F5C935D4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06" t="37395" r="606" b="37554"/>
          <a:stretch/>
        </p:blipFill>
        <p:spPr>
          <a:xfrm>
            <a:off x="838200" y="9234666"/>
            <a:ext cx="2002044" cy="709434"/>
          </a:xfrm>
          <a:prstGeom prst="rect">
            <a:avLst/>
          </a:prstGeom>
        </p:spPr>
      </p:pic>
      <p:sp>
        <p:nvSpPr>
          <p:cNvPr id="16" name="Object 17">
            <a:extLst>
              <a:ext uri="{FF2B5EF4-FFF2-40B4-BE49-F238E27FC236}">
                <a16:creationId xmlns:a16="http://schemas.microsoft.com/office/drawing/2014/main" id="{6F8468A1-83CF-4CC0-9155-3294336294DA}"/>
              </a:ext>
            </a:extLst>
          </p:cNvPr>
          <p:cNvSpPr txBox="1"/>
          <p:nvPr/>
        </p:nvSpPr>
        <p:spPr>
          <a:xfrm>
            <a:off x="8686800" y="1843216"/>
            <a:ext cx="9142857" cy="89255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Gmarket Sans Medium" panose="02000000000000000000" pitchFamily="50" charset="-127"/>
                <a:ea typeface="Gmarket Sans Medium" panose="02000000000000000000" pitchFamily="50" charset="-127"/>
              </a:rPr>
              <a:t>위반 사항 </a:t>
            </a:r>
            <a:r>
              <a:rPr lang="en-US" altLang="ko-KR" sz="2800" dirty="0">
                <a:solidFill>
                  <a:schemeClr val="bg1"/>
                </a:solidFill>
                <a:latin typeface="Gmarket Sans Medium" panose="02000000000000000000" pitchFamily="50" charset="-127"/>
                <a:ea typeface="Gmarket Sans Medium" panose="02000000000000000000" pitchFamily="50" charset="-127"/>
              </a:rPr>
              <a:t>2 : </a:t>
            </a:r>
            <a:r>
              <a:rPr lang="ko-KR" altLang="en-US" sz="2800" dirty="0">
                <a:solidFill>
                  <a:schemeClr val="bg1"/>
                </a:solidFill>
                <a:latin typeface="Gmarket Sans Medium" panose="02000000000000000000" pitchFamily="50" charset="-127"/>
                <a:ea typeface="Gmarket Sans Medium" panose="02000000000000000000" pitchFamily="50" charset="-127"/>
              </a:rPr>
              <a:t>동승자 탑승 위반</a:t>
            </a:r>
            <a:endParaRPr lang="en-US" altLang="ko-KR" sz="2800" dirty="0">
              <a:solidFill>
                <a:schemeClr val="bg1"/>
              </a:solidFill>
              <a:latin typeface="Gmarket Sans Medium" panose="02000000000000000000" pitchFamily="50" charset="-127"/>
              <a:ea typeface="Gmarket Sans Medium" panose="02000000000000000000" pitchFamily="50" charset="-127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7" name="Object 17">
            <a:extLst>
              <a:ext uri="{FF2B5EF4-FFF2-40B4-BE49-F238E27FC236}">
                <a16:creationId xmlns:a16="http://schemas.microsoft.com/office/drawing/2014/main" id="{68D4AD88-1904-465F-BE26-72530E26A7A6}"/>
              </a:ext>
            </a:extLst>
          </p:cNvPr>
          <p:cNvSpPr txBox="1"/>
          <p:nvPr/>
        </p:nvSpPr>
        <p:spPr>
          <a:xfrm>
            <a:off x="153543" y="2265532"/>
            <a:ext cx="9142857" cy="89255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위반 사항 </a:t>
            </a:r>
            <a:r>
              <a:rPr lang="en-US" altLang="ko-KR" sz="28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6 : </a:t>
            </a:r>
            <a:r>
              <a:rPr lang="ko-KR" altLang="en-US" sz="28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신호 위반</a:t>
            </a:r>
            <a:endParaRPr lang="en-US" altLang="ko-KR" sz="28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grpSp>
        <p:nvGrpSpPr>
          <p:cNvPr id="19" name="그룹 1005">
            <a:extLst>
              <a:ext uri="{FF2B5EF4-FFF2-40B4-BE49-F238E27FC236}">
                <a16:creationId xmlns:a16="http://schemas.microsoft.com/office/drawing/2014/main" id="{45EEC88D-B123-4361-ABF6-627B46C56C0D}"/>
              </a:ext>
            </a:extLst>
          </p:cNvPr>
          <p:cNvGrpSpPr/>
          <p:nvPr/>
        </p:nvGrpSpPr>
        <p:grpSpPr>
          <a:xfrm>
            <a:off x="9996481" y="2895594"/>
            <a:ext cx="6919919" cy="5829306"/>
            <a:chOff x="7790480" y="4071676"/>
            <a:chExt cx="6171429" cy="5010363"/>
          </a:xfrm>
        </p:grpSpPr>
        <p:pic>
          <p:nvPicPr>
            <p:cNvPr id="20" name="Object 33">
              <a:extLst>
                <a:ext uri="{FF2B5EF4-FFF2-40B4-BE49-F238E27FC236}">
                  <a16:creationId xmlns:a16="http://schemas.microsoft.com/office/drawing/2014/main" id="{A1799732-6B8C-49F3-94FA-F68933E1990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790480" y="4071676"/>
              <a:ext cx="6171429" cy="5010363"/>
            </a:xfrm>
            <a:prstGeom prst="rect">
              <a:avLst/>
            </a:prstGeom>
          </p:spPr>
        </p:pic>
      </p:grpSp>
      <p:sp>
        <p:nvSpPr>
          <p:cNvPr id="21" name="Object 14">
            <a:extLst>
              <a:ext uri="{FF2B5EF4-FFF2-40B4-BE49-F238E27FC236}">
                <a16:creationId xmlns:a16="http://schemas.microsoft.com/office/drawing/2014/main" id="{E5A678E4-13CD-4D42-A086-7F6611F096DC}"/>
              </a:ext>
            </a:extLst>
          </p:cNvPr>
          <p:cNvSpPr txBox="1"/>
          <p:nvPr/>
        </p:nvSpPr>
        <p:spPr>
          <a:xfrm>
            <a:off x="1524000" y="5892090"/>
            <a:ext cx="5506581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신호 위반 분류에 대한 정확도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4" name="Object 14">
            <a:extLst>
              <a:ext uri="{FF2B5EF4-FFF2-40B4-BE49-F238E27FC236}">
                <a16:creationId xmlns:a16="http://schemas.microsoft.com/office/drawing/2014/main" id="{C39C4D04-567C-4EFD-9D92-6C73B7AAA324}"/>
              </a:ext>
            </a:extLst>
          </p:cNvPr>
          <p:cNvSpPr txBox="1"/>
          <p:nvPr/>
        </p:nvSpPr>
        <p:spPr>
          <a:xfrm>
            <a:off x="1524000" y="3323062"/>
            <a:ext cx="5506581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신호 위반 분류 알고리즘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5" name="Object 24">
            <a:extLst>
              <a:ext uri="{FF2B5EF4-FFF2-40B4-BE49-F238E27FC236}">
                <a16:creationId xmlns:a16="http://schemas.microsoft.com/office/drawing/2014/main" id="{17023451-469B-435A-93E5-268F24008218}"/>
              </a:ext>
            </a:extLst>
          </p:cNvPr>
          <p:cNvSpPr txBox="1"/>
          <p:nvPr/>
        </p:nvSpPr>
        <p:spPr>
          <a:xfrm>
            <a:off x="1676400" y="3848100"/>
            <a:ext cx="4800000" cy="147213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2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- </a:t>
            </a:r>
            <a:r>
              <a:rPr lang="ko-KR" altLang="en-US" sz="2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이동체와 도로 탐지</a:t>
            </a:r>
            <a:endParaRPr lang="en-US" altLang="ko-KR" sz="2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800100" lvl="1" indent="-342900">
              <a:lnSpc>
                <a:spcPct val="150000"/>
              </a:lnSpc>
              <a:buAutoNum type="arabicParenR"/>
              <a:defRPr/>
            </a:pP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차도로 주행할 때</a:t>
            </a:r>
            <a:endParaRPr lang="en-US" altLang="ko-KR" sz="2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800100" lvl="1" indent="-342900">
              <a:lnSpc>
                <a:spcPct val="150000"/>
              </a:lnSpc>
              <a:buAutoNum type="arabicParenR"/>
              <a:defRPr/>
            </a:pP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보도로 주행할 때</a:t>
            </a:r>
            <a:endParaRPr lang="en-US" altLang="ko-KR" sz="2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E26FD712-8A84-43FF-A30B-D61AABD6BC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24000" y="6563488"/>
            <a:ext cx="6607190" cy="2429661"/>
          </a:xfrm>
          <a:prstGeom prst="rect">
            <a:avLst/>
          </a:prstGeom>
        </p:spPr>
      </p:pic>
      <p:sp>
        <p:nvSpPr>
          <p:cNvPr id="29" name="Object 42">
            <a:extLst>
              <a:ext uri="{FF2B5EF4-FFF2-40B4-BE49-F238E27FC236}">
                <a16:creationId xmlns:a16="http://schemas.microsoft.com/office/drawing/2014/main" id="{C551337C-56D8-40C3-A454-E6EAC16342F6}"/>
              </a:ext>
            </a:extLst>
          </p:cNvPr>
          <p:cNvSpPr txBox="1"/>
          <p:nvPr/>
        </p:nvSpPr>
        <p:spPr>
          <a:xfrm>
            <a:off x="991126" y="837069"/>
            <a:ext cx="15531093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4000">
                <a:solidFill>
                  <a:srgbClr val="35363A"/>
                </a:solidFill>
                <a:latin typeface="Jalnan OTF" pitchFamily="34" charset="0"/>
                <a:cs typeface="Jalnan OTF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프로그램 개발 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: 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알고리즘 예시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22" name="Object 43">
            <a:extLst>
              <a:ext uri="{FF2B5EF4-FFF2-40B4-BE49-F238E27FC236}">
                <a16:creationId xmlns:a16="http://schemas.microsoft.com/office/drawing/2014/main" id="{00FB64BE-F44E-4F80-BAB6-60A791222F5F}"/>
              </a:ext>
            </a:extLst>
          </p:cNvPr>
          <p:cNvSpPr txBox="1"/>
          <p:nvPr/>
        </p:nvSpPr>
        <p:spPr>
          <a:xfrm>
            <a:off x="1009302" y="495300"/>
            <a:ext cx="588720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0" cap="none" spc="-100" normalizeH="0" baseline="0" noProof="0" dirty="0">
                <a:ln>
                  <a:noFill/>
                </a:ln>
                <a:solidFill>
                  <a:srgbClr val="787878"/>
                </a:solidFill>
                <a:effectLst/>
                <a:uLnTx/>
                <a:uFillTx/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+mn-cs"/>
              </a:rPr>
              <a:t>3. PM</a:t>
            </a:r>
            <a:r>
              <a:rPr kumimoji="0" lang="ko-KR" altLang="en-US" sz="2000" b="0" i="0" u="none" strike="noStrike" kern="0" cap="none" spc="-100" normalizeH="0" baseline="0" noProof="0" dirty="0">
                <a:ln>
                  <a:noFill/>
                </a:ln>
                <a:solidFill>
                  <a:srgbClr val="787878"/>
                </a:solidFill>
                <a:effectLst/>
                <a:uLnTx/>
                <a:uFillTx/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+mn-cs"/>
              </a:rPr>
              <a:t> 주행 위반 탐지</a:t>
            </a:r>
            <a:endParaRPr kumimoji="0" lang="en-US" sz="2000" b="0" i="0" u="none" strike="noStrike" kern="0" cap="none" spc="-100" normalizeH="0" baseline="0" noProof="0" dirty="0">
              <a:ln>
                <a:noFill/>
              </a:ln>
              <a:solidFill>
                <a:srgbClr val="787878"/>
              </a:solidFill>
              <a:effectLst/>
              <a:uLnTx/>
              <a:uFillTx/>
              <a:latin typeface="여기어때 잘난체 OTF" panose="020B0600000101010101" pitchFamily="34" charset="-127"/>
              <a:ea typeface="여기어때 잘난체 OTF" panose="020B0600000101010101" pitchFamily="34" charset="-127"/>
              <a:cs typeface="+mn-cs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8567632-27AD-4DB2-AF64-1A93F92C7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41733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Object 42"/>
          <p:cNvSpPr txBox="1"/>
          <p:nvPr/>
        </p:nvSpPr>
        <p:spPr>
          <a:xfrm>
            <a:off x="991126" y="837069"/>
            <a:ext cx="15531093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4000">
                <a:solidFill>
                  <a:srgbClr val="35363A"/>
                </a:solidFill>
                <a:latin typeface="Jalnan OTF" pitchFamily="34" charset="0"/>
                <a:cs typeface="Jalnan OTF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프로그램 적용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grpSp>
        <p:nvGrpSpPr>
          <p:cNvPr id="1011" name="그룹 1011"/>
          <p:cNvGrpSpPr/>
          <p:nvPr/>
        </p:nvGrpSpPr>
        <p:grpSpPr>
          <a:xfrm>
            <a:off x="977358" y="1678192"/>
            <a:ext cx="16330999" cy="55418"/>
            <a:chOff x="977358" y="1220958"/>
            <a:chExt cx="16330999" cy="55418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77358" y="1220958"/>
              <a:ext cx="16330999" cy="55418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977358" y="9202882"/>
            <a:ext cx="16330999" cy="55418"/>
            <a:chOff x="977358" y="9073658"/>
            <a:chExt cx="16330999" cy="55418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77358" y="9073658"/>
              <a:ext cx="16330999" cy="55418"/>
            </a:xfrm>
            <a:prstGeom prst="rect">
              <a:avLst/>
            </a:prstGeom>
          </p:spPr>
        </p:pic>
      </p:grpSp>
      <p:sp>
        <p:nvSpPr>
          <p:cNvPr id="50" name="Object 50"/>
          <p:cNvSpPr txBox="1"/>
          <p:nvPr/>
        </p:nvSpPr>
        <p:spPr>
          <a:xfrm>
            <a:off x="13868400" y="9410700"/>
            <a:ext cx="354157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0" cap="none" spc="-100" normalizeH="0" baseline="0" noProof="0" dirty="0">
                <a:ln>
                  <a:noFill/>
                </a:ln>
                <a:solidFill>
                  <a:srgbClr val="9E9E9E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-Core Dream 4 Regular" pitchFamily="34" charset="0"/>
              </a:rPr>
              <a:t>도로교통공단 서울지부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pic>
        <p:nvPicPr>
          <p:cNvPr id="44" name="그림 43" descr="텍스트이(가) 표시된 사진&#10;&#10;자동 생성된 설명">
            <a:extLst>
              <a:ext uri="{FF2B5EF4-FFF2-40B4-BE49-F238E27FC236}">
                <a16:creationId xmlns:a16="http://schemas.microsoft.com/office/drawing/2014/main" id="{3C32C3C7-B828-4DA8-933A-AF7F5C935D4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06" t="37395" r="606" b="37554"/>
          <a:stretch/>
        </p:blipFill>
        <p:spPr>
          <a:xfrm>
            <a:off x="838200" y="9234666"/>
            <a:ext cx="2002044" cy="709434"/>
          </a:xfrm>
          <a:prstGeom prst="rect">
            <a:avLst/>
          </a:prstGeom>
        </p:spPr>
      </p:pic>
      <p:sp>
        <p:nvSpPr>
          <p:cNvPr id="32" name="제목 1">
            <a:extLst>
              <a:ext uri="{FF2B5EF4-FFF2-40B4-BE49-F238E27FC236}">
                <a16:creationId xmlns:a16="http://schemas.microsoft.com/office/drawing/2014/main" id="{2A6BBE6F-5791-42CD-8D87-D2F2E711CDE6}"/>
              </a:ext>
            </a:extLst>
          </p:cNvPr>
          <p:cNvSpPr txBox="1">
            <a:spLocks/>
          </p:cNvSpPr>
          <p:nvPr/>
        </p:nvSpPr>
        <p:spPr>
          <a:xfrm>
            <a:off x="1066800" y="1790700"/>
            <a:ext cx="10590317" cy="9132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위반 탐지 프로그램 적용 과정</a:t>
            </a:r>
            <a:endParaRPr kumimoji="0" lang="ko-KR" altLang="en-US" sz="2800" b="0" i="0" u="none" strike="noStrike" kern="120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4" name="Object 18">
            <a:extLst>
              <a:ext uri="{FF2B5EF4-FFF2-40B4-BE49-F238E27FC236}">
                <a16:creationId xmlns:a16="http://schemas.microsoft.com/office/drawing/2014/main" id="{502A62EC-D796-4F03-A83C-8EFD055EE204}"/>
              </a:ext>
            </a:extLst>
          </p:cNvPr>
          <p:cNvSpPr txBox="1"/>
          <p:nvPr/>
        </p:nvSpPr>
        <p:spPr>
          <a:xfrm>
            <a:off x="1090454" y="7072650"/>
            <a:ext cx="5217089" cy="15311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b="1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Array</a:t>
            </a:r>
            <a:endParaRPr kumimoji="0" lang="en-US" altLang="ko-KR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8</a:t>
            </a:r>
            <a:r>
              <a:rPr lang="ko-KR" altLang="en-US" sz="200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가지 위반 분류 알고리즘 통해 </a:t>
            </a:r>
            <a:r>
              <a:rPr lang="en-US" altLang="ko-KR" sz="200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array </a:t>
            </a:r>
            <a:r>
              <a:rPr lang="ko-KR" altLang="en-US" sz="200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생성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5" name="Object 18">
            <a:extLst>
              <a:ext uri="{FF2B5EF4-FFF2-40B4-BE49-F238E27FC236}">
                <a16:creationId xmlns:a16="http://schemas.microsoft.com/office/drawing/2014/main" id="{EC7A67EE-2722-40DB-BD58-CCB69F9D99E4}"/>
              </a:ext>
            </a:extLst>
          </p:cNvPr>
          <p:cNvSpPr txBox="1"/>
          <p:nvPr/>
        </p:nvSpPr>
        <p:spPr>
          <a:xfrm>
            <a:off x="6809776" y="7072650"/>
            <a:ext cx="4696424" cy="15311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b="1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위반 여부</a:t>
            </a:r>
            <a:endParaRPr kumimoji="0" lang="en-US" altLang="ko-KR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150000"/>
              </a:lnSpc>
              <a:defRPr/>
            </a:pPr>
            <a:r>
              <a:rPr lang="en-US" altLang="ko-KR" sz="200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8</a:t>
            </a:r>
            <a:r>
              <a:rPr lang="ko-KR" altLang="en-US" sz="200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가지 사항 중 하나라도 해당하면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위반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6" name="Object 18">
            <a:extLst>
              <a:ext uri="{FF2B5EF4-FFF2-40B4-BE49-F238E27FC236}">
                <a16:creationId xmlns:a16="http://schemas.microsoft.com/office/drawing/2014/main" id="{71538EF6-7253-474F-805A-33BFBBE154EA}"/>
              </a:ext>
            </a:extLst>
          </p:cNvPr>
          <p:cNvSpPr txBox="1"/>
          <p:nvPr/>
        </p:nvSpPr>
        <p:spPr>
          <a:xfrm>
            <a:off x="11980458" y="7072650"/>
            <a:ext cx="5150904" cy="15311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b="1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위반 영역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이동체의 위반 영역 탐지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D7F0F4BD-A7F5-4507-BAEB-98E60C66B7F5}"/>
              </a:ext>
            </a:extLst>
          </p:cNvPr>
          <p:cNvSpPr/>
          <p:nvPr/>
        </p:nvSpPr>
        <p:spPr>
          <a:xfrm>
            <a:off x="6591122" y="3050436"/>
            <a:ext cx="5095238" cy="3821428"/>
          </a:xfrm>
          <a:prstGeom prst="roundRect">
            <a:avLst>
              <a:gd name="adj" fmla="val 7362"/>
            </a:avLst>
          </a:prstGeom>
          <a:noFill/>
          <a:ln w="31750">
            <a:solidFill>
              <a:srgbClr val="595959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BEA51CF1-ADBB-4D03-9209-A22145CB4BA5}"/>
              </a:ext>
            </a:extLst>
          </p:cNvPr>
          <p:cNvSpPr/>
          <p:nvPr/>
        </p:nvSpPr>
        <p:spPr>
          <a:xfrm>
            <a:off x="1153162" y="3050436"/>
            <a:ext cx="5095238" cy="3821428"/>
          </a:xfrm>
          <a:prstGeom prst="roundRect">
            <a:avLst>
              <a:gd name="adj" fmla="val 7362"/>
            </a:avLst>
          </a:prstGeom>
          <a:noFill/>
          <a:ln w="31750">
            <a:solidFill>
              <a:srgbClr val="595959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752051B9-964B-413F-B743-1D168B262D93}"/>
              </a:ext>
            </a:extLst>
          </p:cNvPr>
          <p:cNvSpPr/>
          <p:nvPr/>
        </p:nvSpPr>
        <p:spPr>
          <a:xfrm>
            <a:off x="12036124" y="3050436"/>
            <a:ext cx="5095238" cy="3821428"/>
          </a:xfrm>
          <a:prstGeom prst="roundRect">
            <a:avLst>
              <a:gd name="adj" fmla="val 7362"/>
            </a:avLst>
          </a:prstGeom>
          <a:noFill/>
          <a:ln w="31750">
            <a:solidFill>
              <a:srgbClr val="595959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2273DF7F-0EA8-4806-8D3C-EBA2CCF892A7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96" r="33855" b="57184"/>
          <a:stretch/>
        </p:blipFill>
        <p:spPr>
          <a:xfrm>
            <a:off x="13686529" y="3422238"/>
            <a:ext cx="1629671" cy="3071026"/>
          </a:xfrm>
          <a:prstGeom prst="rect">
            <a:avLst/>
          </a:prstGeom>
        </p:spPr>
      </p:pic>
      <p:pic>
        <p:nvPicPr>
          <p:cNvPr id="21" name="Picture 2" descr="R214 - No Overtaking - All Vehicles Road Sign">
            <a:extLst>
              <a:ext uri="{FF2B5EF4-FFF2-40B4-BE49-F238E27FC236}">
                <a16:creationId xmlns:a16="http://schemas.microsoft.com/office/drawing/2014/main" id="{7F4FDC87-71D8-48A6-BBA0-A2269813B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6200" y="3498438"/>
            <a:ext cx="2895600" cy="289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C3B4620C-45E5-4BE3-AC44-C54379CA02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95400" y="4758554"/>
            <a:ext cx="4820054" cy="492484"/>
          </a:xfrm>
          <a:prstGeom prst="rect">
            <a:avLst/>
          </a:prstGeom>
        </p:spPr>
      </p:pic>
      <p:sp>
        <p:nvSpPr>
          <p:cNvPr id="23" name="Object 29">
            <a:extLst>
              <a:ext uri="{FF2B5EF4-FFF2-40B4-BE49-F238E27FC236}">
                <a16:creationId xmlns:a16="http://schemas.microsoft.com/office/drawing/2014/main" id="{8E0C3992-A4CA-4172-97F2-64143583C485}"/>
              </a:ext>
            </a:extLst>
          </p:cNvPr>
          <p:cNvSpPr txBox="1"/>
          <p:nvPr/>
        </p:nvSpPr>
        <p:spPr>
          <a:xfrm>
            <a:off x="4821896" y="4079260"/>
            <a:ext cx="4742857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500" b="1" kern="0" spc="-200" dirty="0">
                <a:solidFill>
                  <a:srgbClr val="2BBB8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S-Core Dream 3 Light" pitchFamily="34" charset="0"/>
              </a:rPr>
              <a:t>안전모 미착용</a:t>
            </a:r>
            <a:endParaRPr kumimoji="0" lang="en-US" altLang="ko-KR" sz="1500" b="1" i="0" u="none" strike="noStrike" kern="0" cap="none" spc="-200" normalizeH="0" baseline="0" noProof="0" dirty="0">
              <a:ln>
                <a:noFill/>
              </a:ln>
              <a:solidFill>
                <a:srgbClr val="2BBB81"/>
              </a:solidFill>
              <a:effectLst/>
              <a:uLnTx/>
              <a:uFillTx/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S-Core Dream 3 Light" pitchFamily="34" charset="0"/>
            </a:endParaRPr>
          </a:p>
        </p:txBody>
      </p:sp>
      <p:sp>
        <p:nvSpPr>
          <p:cNvPr id="24" name="Object 29">
            <a:extLst>
              <a:ext uri="{FF2B5EF4-FFF2-40B4-BE49-F238E27FC236}">
                <a16:creationId xmlns:a16="http://schemas.microsoft.com/office/drawing/2014/main" id="{8CA7C21B-94C2-42F5-B1D7-8B278FCF6BEC}"/>
              </a:ext>
            </a:extLst>
          </p:cNvPr>
          <p:cNvSpPr txBox="1"/>
          <p:nvPr/>
        </p:nvSpPr>
        <p:spPr>
          <a:xfrm>
            <a:off x="1567492" y="6003855"/>
            <a:ext cx="2214135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500" b="1" kern="0" spc="-200" dirty="0">
                <a:solidFill>
                  <a:srgbClr val="2BBB8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S-Core Dream 3 Light" pitchFamily="34" charset="0"/>
              </a:rPr>
              <a:t>동승자 탑승</a:t>
            </a:r>
            <a:endParaRPr kumimoji="0" lang="en-US" altLang="ko-KR" sz="1500" b="1" i="0" u="none" strike="noStrike" kern="0" cap="none" spc="-200" normalizeH="0" baseline="0" noProof="0" dirty="0">
              <a:ln>
                <a:noFill/>
              </a:ln>
              <a:solidFill>
                <a:srgbClr val="2BBB81"/>
              </a:solidFill>
              <a:effectLst/>
              <a:uLnTx/>
              <a:uFillTx/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S-Core Dream 3 Light" pitchFamily="34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F22D34E-9861-487D-9A20-976958B35E62}"/>
              </a:ext>
            </a:extLst>
          </p:cNvPr>
          <p:cNvSpPr/>
          <p:nvPr/>
        </p:nvSpPr>
        <p:spPr>
          <a:xfrm>
            <a:off x="13532364" y="3422238"/>
            <a:ext cx="1936236" cy="3151372"/>
          </a:xfrm>
          <a:prstGeom prst="rect">
            <a:avLst/>
          </a:prstGeom>
          <a:noFill/>
          <a:ln w="31750">
            <a:solidFill>
              <a:schemeClr val="tx1">
                <a:lumMod val="85000"/>
                <a:lumOff val="15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82DC0B1E-8433-4712-843F-D192DFAE0EBB}"/>
              </a:ext>
            </a:extLst>
          </p:cNvPr>
          <p:cNvSpPr/>
          <p:nvPr/>
        </p:nvSpPr>
        <p:spPr>
          <a:xfrm>
            <a:off x="4403020" y="4870038"/>
            <a:ext cx="244115" cy="244115"/>
          </a:xfrm>
          <a:prstGeom prst="ellipse">
            <a:avLst/>
          </a:prstGeom>
          <a:noFill/>
          <a:ln>
            <a:solidFill>
              <a:srgbClr val="FF0000">
                <a:alpha val="9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D307D2C4-D236-4AC7-A988-7EC9562E90AC}"/>
              </a:ext>
            </a:extLst>
          </p:cNvPr>
          <p:cNvCxnSpPr>
            <a:cxnSpLocks/>
            <a:stCxn id="26" idx="0"/>
          </p:cNvCxnSpPr>
          <p:nvPr/>
        </p:nvCxnSpPr>
        <p:spPr>
          <a:xfrm rot="5400000" flipH="1" flipV="1">
            <a:off x="4351152" y="4401218"/>
            <a:ext cx="642746" cy="294894"/>
          </a:xfrm>
          <a:prstGeom prst="bentConnector3">
            <a:avLst>
              <a:gd name="adj1" fmla="val 99793"/>
            </a:avLst>
          </a:prstGeom>
          <a:ln w="1270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연결선: 꺾임 27">
            <a:extLst>
              <a:ext uri="{FF2B5EF4-FFF2-40B4-BE49-F238E27FC236}">
                <a16:creationId xmlns:a16="http://schemas.microsoft.com/office/drawing/2014/main" id="{3BCF21E2-ABAF-4F1F-AD2C-BBC138AF376C}"/>
              </a:ext>
            </a:extLst>
          </p:cNvPr>
          <p:cNvCxnSpPr>
            <a:cxnSpLocks/>
          </p:cNvCxnSpPr>
          <p:nvPr/>
        </p:nvCxnSpPr>
        <p:spPr>
          <a:xfrm rot="5400000">
            <a:off x="3505892" y="5434472"/>
            <a:ext cx="1035074" cy="426858"/>
          </a:xfrm>
          <a:prstGeom prst="bentConnector3">
            <a:avLst>
              <a:gd name="adj1" fmla="val 100796"/>
            </a:avLst>
          </a:prstGeom>
          <a:ln w="1270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타원 28">
            <a:extLst>
              <a:ext uri="{FF2B5EF4-FFF2-40B4-BE49-F238E27FC236}">
                <a16:creationId xmlns:a16="http://schemas.microsoft.com/office/drawing/2014/main" id="{E12789EC-800F-4683-8F67-CC403B1345F6}"/>
              </a:ext>
            </a:extLst>
          </p:cNvPr>
          <p:cNvSpPr/>
          <p:nvPr/>
        </p:nvSpPr>
        <p:spPr>
          <a:xfrm>
            <a:off x="4125804" y="4870038"/>
            <a:ext cx="244115" cy="244115"/>
          </a:xfrm>
          <a:prstGeom prst="ellipse">
            <a:avLst/>
          </a:prstGeom>
          <a:noFill/>
          <a:ln>
            <a:solidFill>
              <a:srgbClr val="FF0000">
                <a:alpha val="9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Object 29">
            <a:extLst>
              <a:ext uri="{FF2B5EF4-FFF2-40B4-BE49-F238E27FC236}">
                <a16:creationId xmlns:a16="http://schemas.microsoft.com/office/drawing/2014/main" id="{380AD02B-A158-4397-81CF-A1D197BA2FA6}"/>
              </a:ext>
            </a:extLst>
          </p:cNvPr>
          <p:cNvSpPr txBox="1"/>
          <p:nvPr/>
        </p:nvSpPr>
        <p:spPr>
          <a:xfrm>
            <a:off x="15468600" y="6281249"/>
            <a:ext cx="4742857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0" cap="none" spc="-200" normalizeH="0" baseline="0" noProof="0" dirty="0">
                <a:ln>
                  <a:noFill/>
                </a:ln>
                <a:solidFill>
                  <a:srgbClr val="2BBB81"/>
                </a:solidFill>
                <a:effectLst/>
                <a:uLnTx/>
                <a:uFillTx/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S-Core Dream 3 Light" pitchFamily="34" charset="0"/>
              </a:rPr>
              <a:t>(0.5, 0.7, 0.2, 0.5)</a:t>
            </a:r>
          </a:p>
        </p:txBody>
      </p:sp>
      <p:sp>
        <p:nvSpPr>
          <p:cNvPr id="31" name="Object 43">
            <a:extLst>
              <a:ext uri="{FF2B5EF4-FFF2-40B4-BE49-F238E27FC236}">
                <a16:creationId xmlns:a16="http://schemas.microsoft.com/office/drawing/2014/main" id="{E9E32A3D-A6E6-4584-B43F-36D2DEE9A0E8}"/>
              </a:ext>
            </a:extLst>
          </p:cNvPr>
          <p:cNvSpPr txBox="1"/>
          <p:nvPr/>
        </p:nvSpPr>
        <p:spPr>
          <a:xfrm>
            <a:off x="1009302" y="495300"/>
            <a:ext cx="588720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0" cap="none" spc="-100" normalizeH="0" baseline="0" noProof="0" dirty="0">
                <a:ln>
                  <a:noFill/>
                </a:ln>
                <a:solidFill>
                  <a:srgbClr val="787878"/>
                </a:solidFill>
                <a:effectLst/>
                <a:uLnTx/>
                <a:uFillTx/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+mn-cs"/>
              </a:rPr>
              <a:t>3. PM</a:t>
            </a:r>
            <a:r>
              <a:rPr kumimoji="0" lang="ko-KR" altLang="en-US" sz="2000" b="0" i="0" u="none" strike="noStrike" kern="0" cap="none" spc="-100" normalizeH="0" baseline="0" noProof="0" dirty="0">
                <a:ln>
                  <a:noFill/>
                </a:ln>
                <a:solidFill>
                  <a:srgbClr val="787878"/>
                </a:solidFill>
                <a:effectLst/>
                <a:uLnTx/>
                <a:uFillTx/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+mn-cs"/>
              </a:rPr>
              <a:t> 주행 위반 탐지</a:t>
            </a:r>
            <a:endParaRPr kumimoji="0" lang="en-US" sz="2000" b="0" i="0" u="none" strike="noStrike" kern="0" cap="none" spc="-100" normalizeH="0" baseline="0" noProof="0" dirty="0">
              <a:ln>
                <a:noFill/>
              </a:ln>
              <a:solidFill>
                <a:srgbClr val="787878"/>
              </a:solidFill>
              <a:effectLst/>
              <a:uLnTx/>
              <a:uFillTx/>
              <a:latin typeface="여기어때 잘난체 OTF" panose="020B0600000101010101" pitchFamily="34" charset="-127"/>
              <a:ea typeface="여기어때 잘난체 OTF" panose="020B0600000101010101" pitchFamily="34" charset="-127"/>
              <a:cs typeface="+mn-cs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D836060-971C-4F0C-ABB9-9297C7B75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60642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1" name="그룹 1011"/>
          <p:cNvGrpSpPr/>
          <p:nvPr/>
        </p:nvGrpSpPr>
        <p:grpSpPr>
          <a:xfrm>
            <a:off x="977358" y="1678192"/>
            <a:ext cx="16330999" cy="55418"/>
            <a:chOff x="977358" y="1220958"/>
            <a:chExt cx="16330999" cy="55418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77358" y="1220958"/>
              <a:ext cx="16330999" cy="55418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977358" y="9202882"/>
            <a:ext cx="16330999" cy="55418"/>
            <a:chOff x="977358" y="9073658"/>
            <a:chExt cx="16330999" cy="55418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77358" y="9073658"/>
              <a:ext cx="16330999" cy="55418"/>
            </a:xfrm>
            <a:prstGeom prst="rect">
              <a:avLst/>
            </a:prstGeom>
          </p:spPr>
        </p:pic>
      </p:grpSp>
      <p:sp>
        <p:nvSpPr>
          <p:cNvPr id="50" name="Object 50"/>
          <p:cNvSpPr txBox="1"/>
          <p:nvPr/>
        </p:nvSpPr>
        <p:spPr>
          <a:xfrm>
            <a:off x="13868400" y="9410700"/>
            <a:ext cx="354157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0" cap="none" spc="-100" normalizeH="0" baseline="0" noProof="0" dirty="0">
                <a:ln>
                  <a:noFill/>
                </a:ln>
                <a:solidFill>
                  <a:srgbClr val="9E9E9E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-Core Dream 4 Regular" pitchFamily="34" charset="0"/>
              </a:rPr>
              <a:t>도로교통공단 서울지부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pic>
        <p:nvPicPr>
          <p:cNvPr id="44" name="그림 43" descr="텍스트이(가) 표시된 사진&#10;&#10;자동 생성된 설명">
            <a:extLst>
              <a:ext uri="{FF2B5EF4-FFF2-40B4-BE49-F238E27FC236}">
                <a16:creationId xmlns:a16="http://schemas.microsoft.com/office/drawing/2014/main" id="{3C32C3C7-B828-4DA8-933A-AF7F5C935D4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06" t="37395" r="606" b="37554"/>
          <a:stretch/>
        </p:blipFill>
        <p:spPr>
          <a:xfrm>
            <a:off x="838200" y="9234666"/>
            <a:ext cx="2002044" cy="709434"/>
          </a:xfrm>
          <a:prstGeom prst="rect">
            <a:avLst/>
          </a:prstGeom>
        </p:spPr>
      </p:pic>
      <p:sp>
        <p:nvSpPr>
          <p:cNvPr id="32" name="제목 1">
            <a:extLst>
              <a:ext uri="{FF2B5EF4-FFF2-40B4-BE49-F238E27FC236}">
                <a16:creationId xmlns:a16="http://schemas.microsoft.com/office/drawing/2014/main" id="{2A6BBE6F-5791-42CD-8D87-D2F2E711CDE6}"/>
              </a:ext>
            </a:extLst>
          </p:cNvPr>
          <p:cNvSpPr txBox="1">
            <a:spLocks/>
          </p:cNvSpPr>
          <p:nvPr/>
        </p:nvSpPr>
        <p:spPr>
          <a:xfrm>
            <a:off x="1066800" y="1790700"/>
            <a:ext cx="10590317" cy="9132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위반 프로그램 적용 예시</a:t>
            </a:r>
            <a:endParaRPr kumimoji="0" lang="ko-KR" altLang="en-US" sz="2800" b="0" i="0" u="none" strike="noStrike" kern="120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4" name="부제목 2">
            <a:extLst>
              <a:ext uri="{FF2B5EF4-FFF2-40B4-BE49-F238E27FC236}">
                <a16:creationId xmlns:a16="http://schemas.microsoft.com/office/drawing/2014/main" id="{ADF7E21A-DDC6-4872-8248-C7E772D0635D}"/>
              </a:ext>
            </a:extLst>
          </p:cNvPr>
          <p:cNvSpPr txBox="1">
            <a:spLocks/>
          </p:cNvSpPr>
          <p:nvPr/>
        </p:nvSpPr>
        <p:spPr>
          <a:xfrm>
            <a:off x="4619577" y="2506195"/>
            <a:ext cx="1361178" cy="542401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kumimoji="0" lang="en-US" altLang="ko-KR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[Input]</a:t>
            </a:r>
          </a:p>
        </p:txBody>
      </p:sp>
      <p:sp>
        <p:nvSpPr>
          <p:cNvPr id="15" name="부제목 2">
            <a:extLst>
              <a:ext uri="{FF2B5EF4-FFF2-40B4-BE49-F238E27FC236}">
                <a16:creationId xmlns:a16="http://schemas.microsoft.com/office/drawing/2014/main" id="{2E2255ED-5848-4B60-8F82-0B8CB68D90E5}"/>
              </a:ext>
            </a:extLst>
          </p:cNvPr>
          <p:cNvSpPr txBox="1">
            <a:spLocks/>
          </p:cNvSpPr>
          <p:nvPr/>
        </p:nvSpPr>
        <p:spPr>
          <a:xfrm>
            <a:off x="12115800" y="4187303"/>
            <a:ext cx="4413188" cy="4274361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en-US" altLang="ko-KR" sz="2200" spc="-10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1) PM, </a:t>
            </a:r>
            <a:r>
              <a:rPr lang="ko-KR" altLang="en-US" sz="2200" spc="-10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이륜차</a:t>
            </a:r>
            <a:r>
              <a:rPr lang="en-US" altLang="ko-KR" sz="2200" spc="-10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2200" spc="-10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자전거 인식</a:t>
            </a:r>
            <a:endParaRPr lang="en-US" altLang="ko-KR" sz="2200" spc="-100" dirty="0">
              <a:solidFill>
                <a:prstClr val="black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vl="1">
              <a:lnSpc>
                <a:spcPct val="100000"/>
              </a:lnSpc>
              <a:spcBef>
                <a:spcPts val="1000"/>
              </a:spcBef>
              <a:buFontTx/>
              <a:buChar char="-"/>
              <a:defRPr/>
            </a:pPr>
            <a:r>
              <a:rPr lang="en-US" altLang="ko-KR" sz="2000" spc="-10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PM : 1</a:t>
            </a:r>
            <a:r>
              <a:rPr lang="ko-KR" altLang="en-US" sz="2000" spc="-10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대</a:t>
            </a:r>
            <a:endParaRPr lang="en-US" altLang="ko-KR" sz="2000" spc="-100" dirty="0">
              <a:solidFill>
                <a:prstClr val="black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vl="1">
              <a:lnSpc>
                <a:spcPct val="100000"/>
              </a:lnSpc>
              <a:spcBef>
                <a:spcPts val="1000"/>
              </a:spcBef>
              <a:buFontTx/>
              <a:buChar char="-"/>
              <a:defRPr/>
            </a:pPr>
            <a:r>
              <a:rPr lang="ko-KR" altLang="en-US" sz="2000" spc="-10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이륜차 </a:t>
            </a:r>
            <a:r>
              <a:rPr lang="en-US" altLang="ko-KR" sz="2000" spc="-10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1</a:t>
            </a:r>
            <a:r>
              <a:rPr lang="ko-KR" altLang="en-US" sz="2000" spc="-10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대</a:t>
            </a:r>
            <a:endParaRPr lang="en-US" altLang="ko-KR" sz="2000" spc="-100" dirty="0">
              <a:solidFill>
                <a:prstClr val="black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en-US" altLang="ko-KR" sz="2200" spc="-10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2) </a:t>
            </a:r>
            <a:r>
              <a:rPr lang="ko-KR" altLang="en-US" sz="2200" spc="-10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위치 좌표</a:t>
            </a:r>
            <a:endParaRPr lang="en-US" altLang="ko-KR" sz="2200" spc="-100" dirty="0">
              <a:solidFill>
                <a:prstClr val="black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vl="1">
              <a:lnSpc>
                <a:spcPct val="100000"/>
              </a:lnSpc>
              <a:spcBef>
                <a:spcPts val="1000"/>
              </a:spcBef>
              <a:buFontTx/>
              <a:buChar char="-"/>
              <a:defRPr/>
            </a:pPr>
            <a:r>
              <a:rPr lang="en-US" altLang="ko-KR" sz="2000" spc="-10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PM </a:t>
            </a:r>
            <a:r>
              <a:rPr lang="ko-KR" altLang="en-US" sz="2000" spc="-10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위치좌표 </a:t>
            </a:r>
            <a:r>
              <a:rPr lang="en-US" altLang="ko-KR" sz="2000" spc="-10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[x1,y1,x2,x2]</a:t>
            </a:r>
          </a:p>
          <a:p>
            <a:pPr lvl="1">
              <a:lnSpc>
                <a:spcPct val="100000"/>
              </a:lnSpc>
              <a:spcBef>
                <a:spcPts val="1000"/>
              </a:spcBef>
              <a:buFontTx/>
              <a:buChar char="-"/>
              <a:defRPr/>
            </a:pPr>
            <a:r>
              <a:rPr lang="ko-KR" altLang="en-US" sz="2000" spc="-10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이륜차 위치좌표 </a:t>
            </a:r>
            <a:r>
              <a:rPr lang="en-US" altLang="ko-KR" sz="2000" spc="-10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[x1,y1,x2,x2]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en-US" altLang="ko-KR" sz="2200" spc="-10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3) </a:t>
            </a:r>
            <a:r>
              <a:rPr lang="ko-KR" altLang="en-US" sz="2200" spc="-10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법규 위반 여부</a:t>
            </a:r>
            <a:endParaRPr lang="en-US" altLang="ko-KR" sz="2200" spc="-100" dirty="0">
              <a:solidFill>
                <a:prstClr val="black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vl="1">
              <a:lnSpc>
                <a:spcPct val="100000"/>
              </a:lnSpc>
              <a:spcBef>
                <a:spcPts val="1000"/>
              </a:spcBef>
              <a:buFontTx/>
              <a:buChar char="-"/>
              <a:defRPr/>
            </a:pPr>
            <a:r>
              <a:rPr lang="en-US" altLang="ko-KR" sz="2000" spc="-10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PM : </a:t>
            </a:r>
            <a:r>
              <a:rPr lang="ko-KR" altLang="en-US" sz="2000" spc="-10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정상</a:t>
            </a:r>
            <a:endParaRPr lang="en-US" altLang="ko-KR" sz="2000" spc="-100" dirty="0">
              <a:solidFill>
                <a:prstClr val="black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vl="1">
              <a:lnSpc>
                <a:spcPct val="100000"/>
              </a:lnSpc>
              <a:spcBef>
                <a:spcPts val="1000"/>
              </a:spcBef>
              <a:buFontTx/>
              <a:buChar char="-"/>
              <a:defRPr/>
            </a:pPr>
            <a:r>
              <a:rPr lang="ko-KR" altLang="en-US" sz="2000" spc="-10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이륜차 </a:t>
            </a:r>
            <a:r>
              <a:rPr lang="en-US" altLang="ko-KR" sz="2000" spc="-10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</a:t>
            </a:r>
            <a:r>
              <a:rPr lang="ko-KR" altLang="en-US" sz="2000" spc="-10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정상</a:t>
            </a:r>
            <a:endParaRPr kumimoji="0" lang="en-US" altLang="ko-KR" sz="2000" i="0" u="none" strike="noStrike" kern="1200" cap="none" spc="-1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BD26CBD-D1B3-44C7-8D31-B46DD937CBA8}"/>
              </a:ext>
            </a:extLst>
          </p:cNvPr>
          <p:cNvGrpSpPr/>
          <p:nvPr/>
        </p:nvGrpSpPr>
        <p:grpSpPr>
          <a:xfrm>
            <a:off x="1434410" y="3364530"/>
            <a:ext cx="9157390" cy="5139991"/>
            <a:chOff x="1072768" y="3598166"/>
            <a:chExt cx="8324900" cy="4672719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D939B2B3-7145-478B-8BEA-CE4212184DA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90000"/>
            </a:blip>
            <a:stretch>
              <a:fillRect/>
            </a:stretch>
          </p:blipFill>
          <p:spPr>
            <a:xfrm>
              <a:off x="1072768" y="3598166"/>
              <a:ext cx="8324900" cy="4672719"/>
            </a:xfrm>
            <a:prstGeom prst="rect">
              <a:avLst/>
            </a:prstGeom>
          </p:spPr>
        </p:pic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62391388-62E5-470F-AB1D-C039DD7170FF}"/>
                </a:ext>
              </a:extLst>
            </p:cNvPr>
            <p:cNvSpPr/>
            <p:nvPr/>
          </p:nvSpPr>
          <p:spPr>
            <a:xfrm>
              <a:off x="2972221" y="4949638"/>
              <a:ext cx="969338" cy="1254437"/>
            </a:xfrm>
            <a:prstGeom prst="rect">
              <a:avLst/>
            </a:prstGeom>
            <a:noFill/>
            <a:ln w="38100">
              <a:solidFill>
                <a:srgbClr val="38D19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5D0BBC1C-9D2E-47EE-A469-2D68E7C965C5}"/>
                </a:ext>
              </a:extLst>
            </p:cNvPr>
            <p:cNvSpPr/>
            <p:nvPr/>
          </p:nvSpPr>
          <p:spPr>
            <a:xfrm>
              <a:off x="3941559" y="5975995"/>
              <a:ext cx="1140397" cy="1875584"/>
            </a:xfrm>
            <a:prstGeom prst="rect">
              <a:avLst/>
            </a:prstGeom>
            <a:noFill/>
            <a:ln w="38100">
              <a:solidFill>
                <a:srgbClr val="38D19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54F9657F-9BB6-4191-865E-31087D16B677}"/>
                </a:ext>
              </a:extLst>
            </p:cNvPr>
            <p:cNvSpPr/>
            <p:nvPr/>
          </p:nvSpPr>
          <p:spPr>
            <a:xfrm>
              <a:off x="5085634" y="3752893"/>
              <a:ext cx="452480" cy="455487"/>
            </a:xfrm>
            <a:prstGeom prst="rect">
              <a:avLst/>
            </a:prstGeom>
            <a:noFill/>
            <a:ln w="381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72188CB2-C4E1-47F3-8D0F-BD617DC8347B}"/>
                </a:ext>
              </a:extLst>
            </p:cNvPr>
            <p:cNvSpPr/>
            <p:nvPr/>
          </p:nvSpPr>
          <p:spPr>
            <a:xfrm>
              <a:off x="7321168" y="4721894"/>
              <a:ext cx="2057513" cy="1212632"/>
            </a:xfrm>
            <a:prstGeom prst="rect">
              <a:avLst/>
            </a:prstGeom>
            <a:noFill/>
            <a:ln w="381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F75A1D68-EC24-44B1-A41A-6FE26316B132}"/>
                </a:ext>
              </a:extLst>
            </p:cNvPr>
            <p:cNvSpPr/>
            <p:nvPr/>
          </p:nvSpPr>
          <p:spPr>
            <a:xfrm>
              <a:off x="5875436" y="3841122"/>
              <a:ext cx="346917" cy="424277"/>
            </a:xfrm>
            <a:prstGeom prst="rect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부제목 2">
              <a:extLst>
                <a:ext uri="{FF2B5EF4-FFF2-40B4-BE49-F238E27FC236}">
                  <a16:creationId xmlns:a16="http://schemas.microsoft.com/office/drawing/2014/main" id="{0546760F-0EAA-4FEB-BC32-0F0DD5CFA73B}"/>
                </a:ext>
              </a:extLst>
            </p:cNvPr>
            <p:cNvSpPr txBox="1">
              <a:spLocks/>
            </p:cNvSpPr>
            <p:nvPr/>
          </p:nvSpPr>
          <p:spPr>
            <a:xfrm>
              <a:off x="3891968" y="5633876"/>
              <a:ext cx="738690" cy="452688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5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None/>
                <a:tabLst/>
                <a:defRPr/>
              </a:pPr>
              <a:r>
                <a:rPr kumimoji="0" lang="en-US" altLang="ko-KR" sz="1600" i="0" u="none" strike="noStrike" kern="1200" cap="none" spc="-10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highlight>
                    <a:srgbClr val="38D194"/>
                  </a:highlight>
                  <a:uLnTx/>
                  <a:uFillTx/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PM</a:t>
              </a:r>
              <a:endParaRPr kumimoji="0" lang="en-US" altLang="ko-KR" sz="1800" i="0" u="none" strike="noStrike" kern="1200" cap="none" spc="-10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highlight>
                  <a:srgbClr val="38D194"/>
                </a:highlight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sp>
          <p:nvSpPr>
            <p:cNvPr id="24" name="부제목 2">
              <a:extLst>
                <a:ext uri="{FF2B5EF4-FFF2-40B4-BE49-F238E27FC236}">
                  <a16:creationId xmlns:a16="http://schemas.microsoft.com/office/drawing/2014/main" id="{D4A9B678-6166-42AD-96DC-18B8540AA9CE}"/>
                </a:ext>
              </a:extLst>
            </p:cNvPr>
            <p:cNvSpPr txBox="1">
              <a:spLocks/>
            </p:cNvSpPr>
            <p:nvPr/>
          </p:nvSpPr>
          <p:spPr>
            <a:xfrm>
              <a:off x="2857812" y="4607519"/>
              <a:ext cx="798278" cy="405874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5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None/>
                <a:tabLst/>
                <a:defRPr/>
              </a:pPr>
              <a:r>
                <a:rPr kumimoji="0" lang="ko-KR" altLang="en-US" sz="1600" i="0" u="none" strike="noStrike" kern="1200" cap="none" spc="-10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highlight>
                    <a:srgbClr val="38D194"/>
                  </a:highlight>
                  <a:uLnTx/>
                  <a:uFillTx/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이륜차</a:t>
              </a:r>
              <a:endParaRPr kumimoji="0" lang="en-US" altLang="ko-KR" sz="1800" i="0" u="none" strike="noStrike" kern="1200" cap="none" spc="-10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highlight>
                  <a:srgbClr val="38D194"/>
                </a:highlight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</p:grpSp>
      <p:sp>
        <p:nvSpPr>
          <p:cNvPr id="25" name="부제목 2">
            <a:extLst>
              <a:ext uri="{FF2B5EF4-FFF2-40B4-BE49-F238E27FC236}">
                <a16:creationId xmlns:a16="http://schemas.microsoft.com/office/drawing/2014/main" id="{9CCC1BAE-F43B-4E6B-B75F-E8B8F2F7BD90}"/>
              </a:ext>
            </a:extLst>
          </p:cNvPr>
          <p:cNvSpPr txBox="1">
            <a:spLocks/>
          </p:cNvSpPr>
          <p:nvPr/>
        </p:nvSpPr>
        <p:spPr>
          <a:xfrm>
            <a:off x="5762043" y="2580063"/>
            <a:ext cx="1753134" cy="620933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ko-KR" altLang="en-US" sz="2200" spc="-10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도로 영상</a:t>
            </a:r>
            <a:endParaRPr lang="en-US" altLang="ko-KR" sz="2200" spc="-100" dirty="0">
              <a:solidFill>
                <a:prstClr val="black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6" name="부제목 2">
            <a:extLst>
              <a:ext uri="{FF2B5EF4-FFF2-40B4-BE49-F238E27FC236}">
                <a16:creationId xmlns:a16="http://schemas.microsoft.com/office/drawing/2014/main" id="{39148A80-23B1-429B-9A30-902A2DBEF135}"/>
              </a:ext>
            </a:extLst>
          </p:cNvPr>
          <p:cNvSpPr txBox="1">
            <a:spLocks/>
          </p:cNvSpPr>
          <p:nvPr/>
        </p:nvSpPr>
        <p:spPr>
          <a:xfrm>
            <a:off x="11930502" y="2573790"/>
            <a:ext cx="1518789" cy="542401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kumimoji="0" lang="en-US" altLang="ko-KR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[O</a:t>
            </a:r>
            <a:r>
              <a:rPr lang="en-US" altLang="ko-KR" spc="-100" dirty="0" err="1">
                <a:solidFill>
                  <a:prstClr val="black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ut</a:t>
            </a:r>
            <a:r>
              <a:rPr kumimoji="0" lang="en-US" altLang="ko-KR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put]</a:t>
            </a:r>
          </a:p>
        </p:txBody>
      </p:sp>
      <p:sp>
        <p:nvSpPr>
          <p:cNvPr id="27" name="부제목 2">
            <a:extLst>
              <a:ext uri="{FF2B5EF4-FFF2-40B4-BE49-F238E27FC236}">
                <a16:creationId xmlns:a16="http://schemas.microsoft.com/office/drawing/2014/main" id="{E19E09F2-7787-453E-9389-706722AB2D2D}"/>
              </a:ext>
            </a:extLst>
          </p:cNvPr>
          <p:cNvSpPr txBox="1">
            <a:spLocks/>
          </p:cNvSpPr>
          <p:nvPr/>
        </p:nvSpPr>
        <p:spPr>
          <a:xfrm>
            <a:off x="13373092" y="2649990"/>
            <a:ext cx="4000508" cy="620933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ko-KR" altLang="en-US" sz="2200" spc="-10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객체 인식 </a:t>
            </a:r>
            <a:r>
              <a:rPr lang="en-US" altLang="ko-KR" sz="2200" spc="-10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/ </a:t>
            </a:r>
            <a:r>
              <a:rPr lang="ko-KR" altLang="en-US" sz="2200" spc="-10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좌표 </a:t>
            </a:r>
            <a:r>
              <a:rPr lang="en-US" altLang="ko-KR" sz="2200" spc="-10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/ </a:t>
            </a:r>
            <a:r>
              <a:rPr lang="ko-KR" altLang="en-US" sz="2200" spc="-10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위반여부</a:t>
            </a:r>
            <a:endParaRPr lang="en-US" altLang="ko-KR" sz="2200" spc="-100" dirty="0">
              <a:solidFill>
                <a:prstClr val="black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9" name="Object 42">
            <a:extLst>
              <a:ext uri="{FF2B5EF4-FFF2-40B4-BE49-F238E27FC236}">
                <a16:creationId xmlns:a16="http://schemas.microsoft.com/office/drawing/2014/main" id="{C2664950-BFEB-4A0A-BF1D-F9410537B20C}"/>
              </a:ext>
            </a:extLst>
          </p:cNvPr>
          <p:cNvSpPr txBox="1"/>
          <p:nvPr/>
        </p:nvSpPr>
        <p:spPr>
          <a:xfrm>
            <a:off x="991126" y="837069"/>
            <a:ext cx="15531093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4000">
                <a:solidFill>
                  <a:srgbClr val="35363A"/>
                </a:solidFill>
                <a:latin typeface="Jalnan OTF" pitchFamily="34" charset="0"/>
                <a:cs typeface="Jalnan OTF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프로그램 적용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28" name="Object 43">
            <a:extLst>
              <a:ext uri="{FF2B5EF4-FFF2-40B4-BE49-F238E27FC236}">
                <a16:creationId xmlns:a16="http://schemas.microsoft.com/office/drawing/2014/main" id="{C66719FD-6E47-478D-81E5-C24966796658}"/>
              </a:ext>
            </a:extLst>
          </p:cNvPr>
          <p:cNvSpPr txBox="1"/>
          <p:nvPr/>
        </p:nvSpPr>
        <p:spPr>
          <a:xfrm>
            <a:off x="1009302" y="495300"/>
            <a:ext cx="588720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0" cap="none" spc="-100" normalizeH="0" baseline="0" noProof="0" dirty="0">
                <a:ln>
                  <a:noFill/>
                </a:ln>
                <a:solidFill>
                  <a:srgbClr val="787878"/>
                </a:solidFill>
                <a:effectLst/>
                <a:uLnTx/>
                <a:uFillTx/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+mn-cs"/>
              </a:rPr>
              <a:t>3. PM</a:t>
            </a:r>
            <a:r>
              <a:rPr kumimoji="0" lang="ko-KR" altLang="en-US" sz="2000" b="0" i="0" u="none" strike="noStrike" kern="0" cap="none" spc="-100" normalizeH="0" baseline="0" noProof="0" dirty="0">
                <a:ln>
                  <a:noFill/>
                </a:ln>
                <a:solidFill>
                  <a:srgbClr val="787878"/>
                </a:solidFill>
                <a:effectLst/>
                <a:uLnTx/>
                <a:uFillTx/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+mn-cs"/>
              </a:rPr>
              <a:t> 주행 위반 탐지</a:t>
            </a:r>
            <a:endParaRPr kumimoji="0" lang="en-US" sz="2000" b="0" i="0" u="none" strike="noStrike" kern="0" cap="none" spc="-100" normalizeH="0" baseline="0" noProof="0" dirty="0">
              <a:ln>
                <a:noFill/>
              </a:ln>
              <a:solidFill>
                <a:srgbClr val="787878"/>
              </a:solidFill>
              <a:effectLst/>
              <a:uLnTx/>
              <a:uFillTx/>
              <a:latin typeface="여기어때 잘난체 OTF" panose="020B0600000101010101" pitchFamily="34" charset="-127"/>
              <a:ea typeface="여기어때 잘난체 OTF" panose="020B0600000101010101" pitchFamily="34" charset="-127"/>
              <a:cs typeface="+mn-cs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459F432-1E61-4221-9BD8-C529819DB7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89686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Object 42"/>
          <p:cNvSpPr txBox="1"/>
          <p:nvPr/>
        </p:nvSpPr>
        <p:spPr>
          <a:xfrm>
            <a:off x="991126" y="837069"/>
            <a:ext cx="15531093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4000">
                <a:solidFill>
                  <a:srgbClr val="35363A"/>
                </a:solidFill>
                <a:latin typeface="Jalnan OTF" pitchFamily="34" charset="0"/>
                <a:cs typeface="Jalnan OTF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결론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1009302" y="495300"/>
            <a:ext cx="588720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0" cap="none" spc="-100" normalizeH="0" baseline="0" noProof="0" dirty="0">
                <a:ln>
                  <a:noFill/>
                </a:ln>
                <a:solidFill>
                  <a:srgbClr val="787878"/>
                </a:solidFill>
                <a:effectLst/>
                <a:uLnTx/>
                <a:uFillTx/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+mn-cs"/>
              </a:rPr>
              <a:t>PM</a:t>
            </a:r>
            <a:r>
              <a:rPr kumimoji="0" lang="ko-KR" altLang="en-US" sz="2000" b="0" i="0" u="none" strike="noStrike" kern="0" cap="none" spc="-100" normalizeH="0" baseline="0" noProof="0" dirty="0">
                <a:ln>
                  <a:noFill/>
                </a:ln>
                <a:solidFill>
                  <a:srgbClr val="787878"/>
                </a:solidFill>
                <a:effectLst/>
                <a:uLnTx/>
                <a:uFillTx/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+mn-cs"/>
              </a:rPr>
              <a:t>에 관하여</a:t>
            </a:r>
            <a:endParaRPr kumimoji="0" lang="en-US" sz="2000" b="0" i="0" u="none" strike="noStrike" kern="0" cap="none" spc="-100" normalizeH="0" baseline="0" noProof="0" dirty="0">
              <a:ln>
                <a:noFill/>
              </a:ln>
              <a:solidFill>
                <a:srgbClr val="787878"/>
              </a:solidFill>
              <a:effectLst/>
              <a:uLnTx/>
              <a:uFillTx/>
              <a:latin typeface="여기어때 잘난체 OTF" panose="020B0600000101010101" pitchFamily="34" charset="-127"/>
              <a:ea typeface="여기어때 잘난체 OTF" panose="020B0600000101010101" pitchFamily="34" charset="-127"/>
              <a:cs typeface="+mn-cs"/>
            </a:endParaRPr>
          </a:p>
        </p:txBody>
      </p:sp>
      <p:grpSp>
        <p:nvGrpSpPr>
          <p:cNvPr id="1011" name="그룹 1011"/>
          <p:cNvGrpSpPr/>
          <p:nvPr/>
        </p:nvGrpSpPr>
        <p:grpSpPr>
          <a:xfrm>
            <a:off x="977358" y="1678192"/>
            <a:ext cx="16330999" cy="55418"/>
            <a:chOff x="977358" y="1220958"/>
            <a:chExt cx="16330999" cy="55418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77358" y="1220958"/>
              <a:ext cx="16330999" cy="55418"/>
            </a:xfrm>
            <a:prstGeom prst="rect">
              <a:avLst/>
            </a:prstGeom>
          </p:spPr>
        </p:pic>
      </p:grpSp>
      <p:pic>
        <p:nvPicPr>
          <p:cNvPr id="14" name="Picture 4" descr="헬멧을 쓴 남자가 전기 스쿠터를 타고 흰색 배경에 모터 스쿠터에 대한 스톡 벡터 아트 및 기타 이미지 - iStock">
            <a:extLst>
              <a:ext uri="{FF2B5EF4-FFF2-40B4-BE49-F238E27FC236}">
                <a16:creationId xmlns:a16="http://schemas.microsoft.com/office/drawing/2014/main" id="{760166AE-F097-4ACF-AB73-C75EE4D529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3848100"/>
            <a:ext cx="3648879" cy="3648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12" name="그룹 1012"/>
          <p:cNvGrpSpPr/>
          <p:nvPr/>
        </p:nvGrpSpPr>
        <p:grpSpPr>
          <a:xfrm>
            <a:off x="977358" y="9202882"/>
            <a:ext cx="16330999" cy="55418"/>
            <a:chOff x="977358" y="9073658"/>
            <a:chExt cx="16330999" cy="55418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77358" y="9073658"/>
              <a:ext cx="16330999" cy="55418"/>
            </a:xfrm>
            <a:prstGeom prst="rect">
              <a:avLst/>
            </a:prstGeom>
          </p:spPr>
        </p:pic>
      </p:grp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87AC07E7-ED6F-441C-9CD8-47259D496995}"/>
              </a:ext>
            </a:extLst>
          </p:cNvPr>
          <p:cNvSpPr/>
          <p:nvPr/>
        </p:nvSpPr>
        <p:spPr>
          <a:xfrm>
            <a:off x="5322571" y="2019300"/>
            <a:ext cx="11986259" cy="6868225"/>
          </a:xfrm>
          <a:prstGeom prst="roundRect">
            <a:avLst/>
          </a:prstGeom>
          <a:solidFill>
            <a:srgbClr val="E9FA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13868400" y="9410700"/>
            <a:ext cx="354157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0" cap="none" spc="-100" normalizeH="0" baseline="0" noProof="0" dirty="0">
                <a:ln>
                  <a:noFill/>
                </a:ln>
                <a:solidFill>
                  <a:srgbClr val="9E9E9E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-Core Dream 4 Regular" pitchFamily="34" charset="0"/>
              </a:rPr>
              <a:t>도로교통공단 서울지부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83" name="부제목 2">
            <a:extLst>
              <a:ext uri="{FF2B5EF4-FFF2-40B4-BE49-F238E27FC236}">
                <a16:creationId xmlns:a16="http://schemas.microsoft.com/office/drawing/2014/main" id="{1076D91C-F6E2-4DA1-8887-D2FA68B99A47}"/>
              </a:ext>
            </a:extLst>
          </p:cNvPr>
          <p:cNvSpPr txBox="1">
            <a:spLocks/>
          </p:cNvSpPr>
          <p:nvPr/>
        </p:nvSpPr>
        <p:spPr>
          <a:xfrm>
            <a:off x="5777343" y="2871788"/>
            <a:ext cx="11139057" cy="525780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24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언론에서 다뤄지는 </a:t>
            </a:r>
            <a:r>
              <a:rPr kumimoji="0" lang="en-US" altLang="ko-KR" sz="24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PM</a:t>
            </a:r>
            <a:r>
              <a:rPr kumimoji="0" lang="ko-KR" altLang="en-US" sz="24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은 크게 </a:t>
            </a:r>
            <a:r>
              <a:rPr kumimoji="0" lang="en-US" altLang="ko-KR" sz="24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6</a:t>
            </a:r>
            <a:r>
              <a:rPr kumimoji="0" lang="ko-KR" altLang="en-US" sz="24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가지 주제로 구분될 수 있음</a:t>
            </a:r>
            <a:endParaRPr kumimoji="0" lang="en-US" altLang="ko-KR" sz="2400" b="0" i="0" u="none" strike="noStrike" kern="1200" cap="none" spc="-1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  <a:p>
            <a:pPr marL="685800" marR="0" lvl="1" indent="-228600" algn="l" defTabSz="914400" rtl="0" eaLnBrk="1" fontAlgn="auto" latinLnBrk="1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에스코어 드림 4 Regular" panose="020B0503030302020204" pitchFamily="34" charset="-127"/>
              <a:buChar char="⁻"/>
              <a:tabLst/>
              <a:defRPr/>
            </a:pPr>
            <a:r>
              <a:rPr kumimoji="0" lang="en-US" altLang="ko-KR" sz="22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견인</a:t>
            </a:r>
            <a:r>
              <a:rPr kumimoji="0" lang="en-US" altLang="ko-KR" sz="22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,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화재</a:t>
            </a:r>
            <a:r>
              <a:rPr kumimoji="0" lang="en-US" altLang="ko-KR" sz="22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/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배터리</a:t>
            </a:r>
            <a:r>
              <a:rPr kumimoji="0" lang="en-US" altLang="ko-KR" sz="22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,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법규위반</a:t>
            </a:r>
            <a:r>
              <a:rPr kumimoji="0" lang="en-US" altLang="ko-KR" sz="22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/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처벌</a:t>
            </a:r>
            <a:r>
              <a:rPr kumimoji="0" lang="en-US" altLang="ko-KR" sz="22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,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사고</a:t>
            </a:r>
            <a:r>
              <a:rPr kumimoji="0" lang="en-US" altLang="ko-KR" sz="22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/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보험</a:t>
            </a:r>
            <a:r>
              <a:rPr kumimoji="0" lang="en-US" altLang="ko-KR" sz="22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,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기업</a:t>
            </a:r>
            <a:r>
              <a:rPr kumimoji="0" lang="en-US" altLang="ko-KR" sz="22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/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기술</a:t>
            </a:r>
            <a:r>
              <a:rPr kumimoji="0" lang="en-US" altLang="ko-KR" sz="22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,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도로교통법</a:t>
            </a:r>
            <a:endParaRPr kumimoji="0" lang="en-US" altLang="ko-KR" sz="2200" b="0" i="0" u="none" strike="noStrike" kern="1200" cap="none" spc="-1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  <a:p>
            <a:pPr marL="685800" marR="0" lvl="1" indent="-228600" algn="l" defTabSz="914400" rtl="0" eaLnBrk="1" fontAlgn="auto" latinLnBrk="1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에스코어 드림 4 Regular" panose="020B0503030302020204" pitchFamily="34" charset="-127"/>
              <a:buChar char="⁻"/>
              <a:tabLst/>
              <a:defRPr/>
            </a:pP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 이에 대한 대중들의 반응은 주로 부정적</a:t>
            </a:r>
            <a:r>
              <a:rPr kumimoji="0" lang="en-US" altLang="ko-KR" sz="22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, </a:t>
            </a:r>
            <a:r>
              <a:rPr kumimoji="0" lang="ko-KR" altLang="en-US" sz="22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특히 </a:t>
            </a:r>
            <a:r>
              <a:rPr kumimoji="0" lang="ko-KR" altLang="en-US" sz="2200" b="0" i="0" u="none" strike="noStrike" kern="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견인</a:t>
            </a:r>
            <a:r>
              <a:rPr kumimoji="0" lang="en-US" altLang="ko-KR" sz="2200" b="0" i="0" u="none" strike="noStrike" kern="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, </a:t>
            </a:r>
            <a:r>
              <a:rPr kumimoji="0" lang="ko-KR" altLang="en-US" sz="2200" b="0" i="0" u="none" strike="noStrike" kern="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사고</a:t>
            </a:r>
            <a:r>
              <a:rPr kumimoji="0" lang="en-US" altLang="ko-KR" sz="2200" b="0" i="0" u="none" strike="noStrike" kern="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/</a:t>
            </a:r>
            <a:r>
              <a:rPr kumimoji="0" lang="ko-KR" altLang="en-US" sz="2200" b="0" i="0" u="none" strike="noStrike" kern="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보험</a:t>
            </a:r>
            <a:r>
              <a:rPr kumimoji="0" lang="en-US" altLang="ko-KR" sz="2200" b="0" i="0" u="none" strike="noStrike" kern="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, </a:t>
            </a:r>
            <a:r>
              <a:rPr kumimoji="0" lang="ko-KR" altLang="en-US" sz="2200" b="0" i="0" u="none" strike="noStrike" kern="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도로교통법</a:t>
            </a:r>
            <a:r>
              <a:rPr kumimoji="0" lang="en-US" altLang="ko-KR" sz="2200" b="0" i="0" u="none" strike="noStrike" kern="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, </a:t>
            </a:r>
            <a:r>
              <a:rPr kumimoji="0" lang="ko-KR" altLang="en-US" sz="2200" b="0" i="0" u="none" strike="noStrike" kern="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법규위반</a:t>
            </a:r>
            <a:r>
              <a:rPr kumimoji="0" lang="en-US" altLang="ko-KR" sz="2200" b="0" i="0" u="none" strike="noStrike" kern="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/</a:t>
            </a:r>
            <a:r>
              <a:rPr kumimoji="0" lang="ko-KR" altLang="en-US" sz="2200" b="0" i="0" u="none" strike="noStrike" kern="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처벌에 관해서는 부정적인 감정들이 평균보다 높게 나타났음</a:t>
            </a:r>
            <a:endParaRPr kumimoji="0" lang="en-US" altLang="ko-KR" sz="2200" b="0" i="0" u="none" strike="noStrike" kern="0" cap="none" spc="-1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  <a:p>
            <a:pPr marL="685800" marR="0" lvl="1" indent="-228600" algn="l" defTabSz="914400" rtl="0" eaLnBrk="1" fontAlgn="auto" latinLnBrk="1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에스코어 드림 4 Regular" panose="020B0503030302020204" pitchFamily="34" charset="-127"/>
              <a:buChar char="⁻"/>
              <a:tabLst/>
              <a:defRPr/>
            </a:pPr>
            <a:r>
              <a:rPr kumimoji="0" lang="en-US" altLang="ko-KR" sz="2200" b="0" i="0" u="none" strike="noStrike" kern="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 </a:t>
            </a:r>
            <a:r>
              <a:rPr kumimoji="0" lang="ko-KR" altLang="en-US" sz="2200" b="0" i="0" u="none" strike="noStrike" kern="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그러나 기술과 기업에 대한 반응은 평균보다 긍정적인 양상을 보이고 있음</a:t>
            </a:r>
            <a:endParaRPr kumimoji="0" lang="en-US" altLang="ko-KR" sz="2200" b="0" i="0" u="none" strike="noStrike" kern="0" cap="none" spc="-1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  <a:p>
            <a:pPr>
              <a:lnSpc>
                <a:spcPct val="150000"/>
              </a:lnSpc>
              <a:buFont typeface="에스코어 드림 4 Regular" panose="020B0503030302020204" pitchFamily="34" charset="-127"/>
              <a:buChar char="→"/>
              <a:defRPr/>
            </a:pPr>
            <a:r>
              <a:rPr lang="ko-KR" altLang="en-US" sz="2400" kern="0" spc="-10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이처럼 </a:t>
            </a:r>
            <a:r>
              <a:rPr lang="en-US" altLang="ko-KR" sz="2400" kern="0" spc="-10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PM</a:t>
            </a:r>
            <a:r>
              <a:rPr lang="ko-KR" altLang="en-US" sz="2400" kern="0" spc="-10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에 대한 기술 자체는 긍정적인 평가를 받고 있으며</a:t>
            </a:r>
            <a:r>
              <a:rPr lang="en-US" altLang="ko-KR" sz="2400" kern="0" spc="-10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PM</a:t>
            </a:r>
            <a:r>
              <a:rPr lang="ko-KR" altLang="en-US" sz="2400" kern="0" spc="-10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이 가진 친환경적 요소나 라스트 마일 </a:t>
            </a:r>
            <a:r>
              <a:rPr lang="ko-KR" altLang="en-US" sz="2400" kern="0" spc="-100" dirty="0" err="1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모빌리티로서의</a:t>
            </a:r>
            <a:r>
              <a:rPr lang="ko-KR" altLang="en-US" sz="2400" kern="0" spc="-10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역할은 부정할 수 없는 장점</a:t>
            </a:r>
            <a:endParaRPr lang="en-US" altLang="ko-KR" sz="2400" kern="0" spc="-100" dirty="0">
              <a:solidFill>
                <a:prstClr val="black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  <a:buFont typeface="에스코어 드림 4 Regular" panose="020B0503030302020204" pitchFamily="34" charset="-127"/>
              <a:buChar char="→"/>
              <a:defRPr/>
            </a:pPr>
            <a:r>
              <a:rPr lang="en-US" altLang="ko-KR" sz="2400" kern="0" spc="-10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2400" kern="0" spc="-10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결국 부정적인 여론을 형성하는 것은 </a:t>
            </a:r>
            <a:r>
              <a:rPr lang="en-US" altLang="ko-KR" sz="2400" kern="0" spc="-10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PM</a:t>
            </a:r>
            <a:r>
              <a:rPr lang="ko-KR" altLang="en-US" sz="2400" kern="0" spc="-10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관련 사고이므로</a:t>
            </a:r>
            <a:r>
              <a:rPr lang="en-US" altLang="ko-KR" sz="2400" kern="0" spc="-10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2400" kern="0" spc="-10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해결 시급</a:t>
            </a:r>
            <a:r>
              <a:rPr lang="en-US" altLang="ko-KR" sz="2400" kern="0" spc="-10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</a:p>
        </p:txBody>
      </p:sp>
      <p:pic>
        <p:nvPicPr>
          <p:cNvPr id="44" name="그림 43" descr="텍스트이(가) 표시된 사진&#10;&#10;자동 생성된 설명">
            <a:extLst>
              <a:ext uri="{FF2B5EF4-FFF2-40B4-BE49-F238E27FC236}">
                <a16:creationId xmlns:a16="http://schemas.microsoft.com/office/drawing/2014/main" id="{3C32C3C7-B828-4DA8-933A-AF7F5C935D49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06" t="37395" r="606" b="37554"/>
          <a:stretch/>
        </p:blipFill>
        <p:spPr>
          <a:xfrm>
            <a:off x="838200" y="9234666"/>
            <a:ext cx="2002044" cy="70943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9C44C58-E87C-497F-A427-424836A6AAA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0797" y="3649921"/>
            <a:ext cx="1764677" cy="2092989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2376F56-8D31-43FA-917C-324924B437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89228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Object 42"/>
          <p:cNvSpPr txBox="1"/>
          <p:nvPr/>
        </p:nvSpPr>
        <p:spPr>
          <a:xfrm>
            <a:off x="991126" y="837069"/>
            <a:ext cx="15531093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4000">
                <a:solidFill>
                  <a:srgbClr val="35363A"/>
                </a:solidFill>
                <a:latin typeface="Jalnan OTF" pitchFamily="34" charset="0"/>
                <a:cs typeface="Jalnan OTF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결론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1009302" y="495300"/>
            <a:ext cx="588720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0" cap="none" spc="-100" normalizeH="0" baseline="0" noProof="0" dirty="0">
                <a:ln>
                  <a:noFill/>
                </a:ln>
                <a:solidFill>
                  <a:srgbClr val="787878"/>
                </a:solidFill>
                <a:effectLst/>
                <a:uLnTx/>
                <a:uFillTx/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+mn-cs"/>
              </a:rPr>
              <a:t>PM</a:t>
            </a:r>
            <a:r>
              <a:rPr kumimoji="0" lang="ko-KR" altLang="en-US" sz="2000" b="0" i="0" u="none" strike="noStrike" kern="0" cap="none" spc="-100" normalizeH="0" baseline="0" noProof="0" dirty="0">
                <a:ln>
                  <a:noFill/>
                </a:ln>
                <a:solidFill>
                  <a:srgbClr val="787878"/>
                </a:solidFill>
                <a:effectLst/>
                <a:uLnTx/>
                <a:uFillTx/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+mn-cs"/>
              </a:rPr>
              <a:t>에 관하여</a:t>
            </a:r>
            <a:endParaRPr kumimoji="0" lang="en-US" sz="2000" b="0" i="0" u="none" strike="noStrike" kern="0" cap="none" spc="-100" normalizeH="0" baseline="0" noProof="0" dirty="0">
              <a:ln>
                <a:noFill/>
              </a:ln>
              <a:solidFill>
                <a:srgbClr val="787878"/>
              </a:solidFill>
              <a:effectLst/>
              <a:uLnTx/>
              <a:uFillTx/>
              <a:latin typeface="여기어때 잘난체 OTF" panose="020B0600000101010101" pitchFamily="34" charset="-127"/>
              <a:ea typeface="여기어때 잘난체 OTF" panose="020B0600000101010101" pitchFamily="34" charset="-127"/>
              <a:cs typeface="+mn-cs"/>
            </a:endParaRPr>
          </a:p>
        </p:txBody>
      </p:sp>
      <p:grpSp>
        <p:nvGrpSpPr>
          <p:cNvPr id="1011" name="그룹 1011"/>
          <p:cNvGrpSpPr/>
          <p:nvPr/>
        </p:nvGrpSpPr>
        <p:grpSpPr>
          <a:xfrm>
            <a:off x="977358" y="1678192"/>
            <a:ext cx="16330999" cy="55418"/>
            <a:chOff x="977358" y="1220958"/>
            <a:chExt cx="16330999" cy="55418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77358" y="1220958"/>
              <a:ext cx="16330999" cy="55418"/>
            </a:xfrm>
            <a:prstGeom prst="rect">
              <a:avLst/>
            </a:prstGeom>
          </p:spPr>
        </p:pic>
      </p:grpSp>
      <p:pic>
        <p:nvPicPr>
          <p:cNvPr id="13" name="Picture 4" descr="헬멧을 쓴 남자가 전기 스쿠터를 타고 흰색 배경에 모터 스쿠터에 대한 스톡 벡터 아트 및 기타 이미지 - iStock">
            <a:extLst>
              <a:ext uri="{FF2B5EF4-FFF2-40B4-BE49-F238E27FC236}">
                <a16:creationId xmlns:a16="http://schemas.microsoft.com/office/drawing/2014/main" id="{94CF63AE-7BE2-4670-BBA8-5585E0E1E0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3848100"/>
            <a:ext cx="3648879" cy="3648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89232E7-EB6E-4F78-ADAC-9FEDADC4B6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0797" y="3649921"/>
            <a:ext cx="1764677" cy="2092989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977358" y="9202882"/>
            <a:ext cx="16330999" cy="55418"/>
            <a:chOff x="977358" y="9073658"/>
            <a:chExt cx="16330999" cy="55418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77358" y="9073658"/>
              <a:ext cx="16330999" cy="55418"/>
            </a:xfrm>
            <a:prstGeom prst="rect">
              <a:avLst/>
            </a:prstGeom>
          </p:spPr>
        </p:pic>
      </p:grpSp>
      <p:sp>
        <p:nvSpPr>
          <p:cNvPr id="50" name="Object 50"/>
          <p:cNvSpPr txBox="1"/>
          <p:nvPr/>
        </p:nvSpPr>
        <p:spPr>
          <a:xfrm>
            <a:off x="13868400" y="9410700"/>
            <a:ext cx="354157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0" cap="none" spc="-100" normalizeH="0" baseline="0" noProof="0" dirty="0">
                <a:ln>
                  <a:noFill/>
                </a:ln>
                <a:solidFill>
                  <a:srgbClr val="9E9E9E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-Core Dream 4 Regular" pitchFamily="34" charset="0"/>
              </a:rPr>
              <a:t>도로교통공단 서울지부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653A1466-4166-4A5C-A299-D8DCC79E2453}"/>
              </a:ext>
            </a:extLst>
          </p:cNvPr>
          <p:cNvSpPr/>
          <p:nvPr/>
        </p:nvSpPr>
        <p:spPr>
          <a:xfrm>
            <a:off x="5322571" y="2019300"/>
            <a:ext cx="11986259" cy="6868225"/>
          </a:xfrm>
          <a:prstGeom prst="roundRect">
            <a:avLst/>
          </a:prstGeom>
          <a:solidFill>
            <a:srgbClr val="E9FA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pic>
        <p:nvPicPr>
          <p:cNvPr id="44" name="그림 43" descr="텍스트이(가) 표시된 사진&#10;&#10;자동 생성된 설명">
            <a:extLst>
              <a:ext uri="{FF2B5EF4-FFF2-40B4-BE49-F238E27FC236}">
                <a16:creationId xmlns:a16="http://schemas.microsoft.com/office/drawing/2014/main" id="{3C32C3C7-B828-4DA8-933A-AF7F5C935D49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06" t="37395" r="606" b="37554"/>
          <a:stretch/>
        </p:blipFill>
        <p:spPr>
          <a:xfrm>
            <a:off x="838200" y="9234666"/>
            <a:ext cx="2002044" cy="709434"/>
          </a:xfrm>
          <a:prstGeom prst="rect">
            <a:avLst/>
          </a:prstGeom>
        </p:spPr>
      </p:pic>
      <p:sp>
        <p:nvSpPr>
          <p:cNvPr id="83" name="부제목 2">
            <a:extLst>
              <a:ext uri="{FF2B5EF4-FFF2-40B4-BE49-F238E27FC236}">
                <a16:creationId xmlns:a16="http://schemas.microsoft.com/office/drawing/2014/main" id="{1076D91C-F6E2-4DA1-8887-D2FA68B99A47}"/>
              </a:ext>
            </a:extLst>
          </p:cNvPr>
          <p:cNvSpPr txBox="1">
            <a:spLocks/>
          </p:cNvSpPr>
          <p:nvPr/>
        </p:nvSpPr>
        <p:spPr>
          <a:xfrm>
            <a:off x="5943600" y="2458169"/>
            <a:ext cx="10896600" cy="669481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2400" b="0" i="0" u="none" strike="noStrike" kern="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PM</a:t>
            </a:r>
            <a:r>
              <a:rPr kumimoji="0" lang="ko-KR" altLang="en-US" sz="2400" b="0" i="0" u="none" strike="noStrike" kern="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과 타 운송수단의 사고 양상이 어떻게 다른 지 파악하기 위해 분류 모델을 구축</a:t>
            </a:r>
            <a:endParaRPr kumimoji="0" lang="en-US" altLang="ko-KR" sz="2400" b="0" i="0" u="none" strike="noStrike" kern="0" cap="none" spc="-1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  <a:p>
            <a:pPr marL="228600" marR="0" lvl="0" indent="-228600" algn="l" defTabSz="914400" rtl="0" eaLnBrk="1" fontAlgn="auto" latinLnBrk="1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에스코어 드림 4 Regular" panose="020B0503030302020204" pitchFamily="34" charset="-127"/>
              <a:buChar char="⁻"/>
              <a:tabLst/>
              <a:defRPr/>
            </a:pPr>
            <a:r>
              <a:rPr kumimoji="0" lang="en-US" altLang="ko-KR" sz="2200" b="0" i="0" u="none" strike="noStrike" kern="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 </a:t>
            </a:r>
            <a:r>
              <a:rPr kumimoji="0" lang="ko-KR" altLang="en-US" sz="2200" b="0" i="0" u="none" strike="noStrike" kern="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두드러지는 차이를 보이는 것은 제도적으로 규제할 수 있는 요소</a:t>
            </a:r>
            <a:r>
              <a:rPr kumimoji="0" lang="en-US" altLang="ko-KR" sz="2200" b="0" i="0" u="none" strike="noStrike" kern="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(</a:t>
            </a:r>
            <a:r>
              <a:rPr kumimoji="0" lang="ko-KR" altLang="en-US" sz="2200" b="0" i="0" u="none" strike="noStrike" kern="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나이</a:t>
            </a:r>
            <a:r>
              <a:rPr kumimoji="0" lang="en-US" altLang="ko-KR" sz="2200" b="0" i="0" u="none" strike="noStrike" kern="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, </a:t>
            </a:r>
            <a:r>
              <a:rPr kumimoji="0" lang="ko-KR" altLang="en-US" sz="2200" b="0" i="0" u="none" strike="noStrike" kern="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안전모 착용 여부</a:t>
            </a:r>
            <a:r>
              <a:rPr kumimoji="0" lang="en-US" altLang="ko-KR" sz="2200" b="0" i="0" u="none" strike="noStrike" kern="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) </a:t>
            </a:r>
          </a:p>
          <a:p>
            <a:pPr marL="228600" marR="0" lvl="0" indent="-228600" algn="l" defTabSz="914400" rtl="0" eaLnBrk="1" fontAlgn="auto" latinLnBrk="1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에스코어 드림 4 Regular" panose="020B0503030302020204" pitchFamily="34" charset="-127"/>
              <a:buChar char="⁻"/>
              <a:tabLst/>
              <a:defRPr/>
            </a:pPr>
            <a:r>
              <a:rPr kumimoji="0" lang="ko-KR" altLang="en-US" sz="2200" b="0" i="0" u="none" strike="noStrike" kern="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환경과 운행 요소에서 다른 점을 찾아 본 결과</a:t>
            </a:r>
            <a:r>
              <a:rPr kumimoji="0" lang="en-US" altLang="ko-KR" sz="2200" b="0" i="0" u="none" strike="noStrike" kern="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, </a:t>
            </a:r>
            <a:r>
              <a:rPr kumimoji="0" lang="ko-KR" altLang="en-US" sz="2200" b="0" i="0" u="none" strike="noStrike" kern="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평지에서</a:t>
            </a:r>
            <a:r>
              <a:rPr kumimoji="0" lang="en-US" altLang="ko-KR" sz="2200" b="0" i="0" u="none" strike="noStrike" kern="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, </a:t>
            </a:r>
            <a:r>
              <a:rPr kumimoji="0" lang="ko-KR" altLang="en-US" sz="2200" b="0" i="0" u="none" strike="noStrike" kern="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낮 시간대에 도로가 복잡할수록</a:t>
            </a:r>
            <a:r>
              <a:rPr kumimoji="0" lang="en-US" altLang="ko-KR" sz="2200" b="0" i="0" u="none" strike="noStrike" kern="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, </a:t>
            </a:r>
            <a:r>
              <a:rPr kumimoji="0" lang="ko-KR" altLang="en-US" sz="2200" b="0" i="0" u="none" strike="noStrike" kern="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지하철 역 주변이나 가로수 주변에서 사고가 타 차종보다 많이 일어나는 것을 알 수 있었음</a:t>
            </a:r>
            <a:endParaRPr kumimoji="0" lang="en-US" altLang="ko-KR" sz="2200" b="0" i="0" u="none" strike="noStrike" kern="0" cap="none" spc="-1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  <a:p>
            <a:pPr>
              <a:lnSpc>
                <a:spcPct val="150000"/>
              </a:lnSpc>
              <a:buFont typeface="에스코어 드림 4 Regular" panose="020B0503030302020204" pitchFamily="34" charset="-127"/>
              <a:buChar char="⁻"/>
              <a:defRPr/>
            </a:pPr>
            <a:r>
              <a:rPr lang="ko-KR" altLang="en-US" sz="2200" kern="0" spc="-10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근처 </a:t>
            </a:r>
            <a:r>
              <a:rPr lang="en-US" altLang="ko-KR" sz="2200" kern="0" spc="-10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CCTV</a:t>
            </a:r>
            <a:r>
              <a:rPr lang="ko-KR" altLang="en-US" sz="2200" kern="0" spc="-10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를 활용해 법규 위반을 단속하고 위험 지역 속도제한을 시행을 통해 사고를 줄일 수 있을 것</a:t>
            </a:r>
            <a:endParaRPr kumimoji="0" lang="en-US" altLang="ko-KR" sz="2200" b="0" i="0" u="none" strike="noStrike" kern="0" cap="none" spc="-1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2400" b="0" i="0" u="none" strike="noStrike" kern="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PM </a:t>
            </a:r>
            <a:r>
              <a:rPr kumimoji="0" lang="ko-KR" altLang="en-US" sz="2400" b="0" i="0" u="none" strike="noStrike" kern="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사고를 줄이기 위해 딥러닝 기반 주행 위반 탐지 프로그램을 개발</a:t>
            </a:r>
            <a:endParaRPr kumimoji="0" lang="en-US" altLang="ko-KR" sz="2400" b="0" i="0" u="none" strike="noStrike" kern="0" cap="none" spc="-1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  <a:p>
            <a:pPr>
              <a:lnSpc>
                <a:spcPct val="150000"/>
              </a:lnSpc>
              <a:buFont typeface="에스코어 드림 4 Regular" panose="020B0503030302020204" pitchFamily="34" charset="-127"/>
              <a:buChar char="⁻"/>
              <a:defRPr/>
            </a:pPr>
            <a:r>
              <a:rPr lang="en-US" altLang="ko-KR" sz="2200" kern="0" spc="-10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8</a:t>
            </a:r>
            <a:r>
              <a:rPr lang="ko-KR" altLang="en-US" sz="2200" kern="0" spc="-10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가지 위반을 탐지할 수 있는 현 프로그램의 성능 </a:t>
            </a:r>
            <a:r>
              <a:rPr lang="ko-KR" altLang="en-US" sz="2200" kern="0" spc="-100" dirty="0" err="1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고도화하여</a:t>
            </a:r>
            <a:r>
              <a:rPr lang="ko-KR" altLang="en-US" sz="2200" kern="0" spc="-10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위험 지역에 적용한다면 사고를 줄일 수 있을 것으로 기대됨</a:t>
            </a:r>
            <a:endParaRPr lang="en-US" altLang="ko-KR" sz="2200" kern="0" spc="-100" dirty="0">
              <a:solidFill>
                <a:prstClr val="black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R="0" lvl="0" algn="l" defTabSz="914400" rtl="0" eaLnBrk="1" fontAlgn="auto" latinLnBrk="1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에스코어 드림 4 Regular" panose="020B0503030302020204" pitchFamily="34" charset="-127"/>
              <a:buChar char="→"/>
              <a:tabLst/>
              <a:defRPr/>
            </a:pPr>
            <a:r>
              <a:rPr lang="en-US" altLang="ko-KR" sz="2400" kern="0" spc="-10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kumimoji="0" lang="en-US" altLang="ko-KR" sz="2400" b="0" i="0" u="none" strike="noStrike" kern="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PM </a:t>
            </a:r>
            <a:r>
              <a:rPr kumimoji="0" lang="ko-KR" altLang="en-US" sz="2400" b="0" i="0" u="none" strike="noStrike" kern="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관련 사고 감소를 통해 </a:t>
            </a:r>
            <a:r>
              <a:rPr kumimoji="0" lang="en-US" altLang="ko-KR" sz="2400" b="0" i="0" u="none" strike="noStrike" kern="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PM</a:t>
            </a:r>
            <a:r>
              <a:rPr kumimoji="0" lang="ko-KR" altLang="en-US" sz="2400" b="0" i="0" u="none" strike="noStrike" kern="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에 대한 인식 개선 및 상생을 위한 초석 마련 </a:t>
            </a:r>
            <a:endParaRPr kumimoji="0" lang="en-US" altLang="ko-KR" sz="2400" b="0" i="0" u="none" strike="noStrike" kern="0" cap="none" spc="-1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C401276-57AA-4E50-A5D1-D40ED13E8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70222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2" name="그룹 1012"/>
          <p:cNvGrpSpPr/>
          <p:nvPr/>
        </p:nvGrpSpPr>
        <p:grpSpPr>
          <a:xfrm>
            <a:off x="977358" y="9202882"/>
            <a:ext cx="16330999" cy="55418"/>
            <a:chOff x="977358" y="9073658"/>
            <a:chExt cx="16330999" cy="55418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77358" y="9073658"/>
              <a:ext cx="16330999" cy="55418"/>
            </a:xfrm>
            <a:prstGeom prst="rect">
              <a:avLst/>
            </a:prstGeom>
          </p:spPr>
        </p:pic>
      </p:grpSp>
      <p:sp>
        <p:nvSpPr>
          <p:cNvPr id="50" name="Object 50"/>
          <p:cNvSpPr txBox="1"/>
          <p:nvPr/>
        </p:nvSpPr>
        <p:spPr>
          <a:xfrm>
            <a:off x="13868400" y="9410700"/>
            <a:ext cx="354157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0" cap="none" spc="-100" normalizeH="0" baseline="0" noProof="0" dirty="0">
                <a:ln>
                  <a:noFill/>
                </a:ln>
                <a:solidFill>
                  <a:srgbClr val="9E9E9E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-Core Dream 4 Regular" pitchFamily="34" charset="0"/>
              </a:rPr>
              <a:t>도로교통공단 서울지부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pic>
        <p:nvPicPr>
          <p:cNvPr id="44" name="그림 43" descr="텍스트이(가) 표시된 사진&#10;&#10;자동 생성된 설명">
            <a:extLst>
              <a:ext uri="{FF2B5EF4-FFF2-40B4-BE49-F238E27FC236}">
                <a16:creationId xmlns:a16="http://schemas.microsoft.com/office/drawing/2014/main" id="{3C32C3C7-B828-4DA8-933A-AF7F5C935D4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06" t="37395" r="606" b="37554"/>
          <a:stretch/>
        </p:blipFill>
        <p:spPr>
          <a:xfrm>
            <a:off x="838200" y="9234666"/>
            <a:ext cx="2002044" cy="709434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C401276-57AA-4E50-A5D1-D40ED13E8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163800" y="800100"/>
            <a:ext cx="21336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393E5F-521B-4CAD-9D3A-AE923D912DCE}" type="slidenum"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8BACC3B-A74B-4D63-9888-0321708BB547}"/>
              </a:ext>
            </a:extLst>
          </p:cNvPr>
          <p:cNvSpPr txBox="1"/>
          <p:nvPr/>
        </p:nvSpPr>
        <p:spPr>
          <a:xfrm>
            <a:off x="973921" y="1984174"/>
            <a:ext cx="7636679" cy="80278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914400" rtl="0" eaLnBrk="1" fontAlgn="auto" latinLnBrk="1" hangingPunct="1"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marL="171450" marR="0" lvl="0" indent="-171450" algn="l" defTabSz="914400" rtl="0" eaLnBrk="1" fontAlgn="auto" latinLnBrk="1" hangingPunct="1"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한다정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kumimoji="0" lang="ko-KR" altLang="en-US" sz="12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김응철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kumimoji="0" lang="ko-KR" altLang="en-US" sz="12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지민경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.(2020).PM (Personal mobility)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교통사고의 심각도 요인 분석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대한교통학회지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,38(3),232-247.</a:t>
            </a:r>
          </a:p>
          <a:p>
            <a:pPr marL="171450" indent="-171450">
              <a:spcBef>
                <a:spcPts val="1000"/>
              </a:spcBef>
              <a:buFont typeface="Wingdings" panose="05000000000000000000" pitchFamily="2" charset="2"/>
              <a:buChar char="ü"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[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네이버 지식백과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]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퍼스널 </a:t>
            </a:r>
            <a:r>
              <a:rPr kumimoji="0" lang="ko-KR" altLang="en-US" sz="12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모빌리티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(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시사상식사전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PMg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지식엔진연구소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)</a:t>
            </a:r>
          </a:p>
          <a:p>
            <a:pPr marL="171450" indent="-171450">
              <a:spcBef>
                <a:spcPts val="1000"/>
              </a:spcBef>
              <a:buFont typeface="Wingdings" panose="05000000000000000000" pitchFamily="2" charset="2"/>
              <a:buChar char="ü"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서울시 공식 블로그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에스코어 드림 3 Light" panose="020B0303030302020204" pitchFamily="34" charset="-127"/>
                <a:ea typeface="에스코어 드림 3 Light" panose="020B0303030302020204" pitchFamily="34" charset="-127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https://blog.naver.com/haechiseoul/222358473210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</a:p>
          <a:p>
            <a:pPr marL="171450" indent="-171450">
              <a:spcBef>
                <a:spcPts val="1000"/>
              </a:spcBef>
              <a:buFont typeface="Wingdings" panose="05000000000000000000" pitchFamily="2" charset="2"/>
              <a:buChar char="ü"/>
              <a:defRPr/>
            </a:pP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장진복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“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킥보드는 여전히 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길막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”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vs“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견인비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4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만원 과다”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서울신문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2021.08.26., 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https://news.naver.com/main/read.naver?mode=LSD&amp;mid=sec&amp;sid1=102&amp;oid=081&amp;aid=0003211639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</a:p>
          <a:p>
            <a:pPr marL="171450" indent="-171450">
              <a:spcBef>
                <a:spcPts val="1000"/>
              </a:spcBef>
              <a:buFont typeface="Wingdings" panose="05000000000000000000" pitchFamily="2" charset="2"/>
              <a:buChar char="ü"/>
              <a:defRPr/>
            </a:pP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장우진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"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공유 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킥보드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벌써 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10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만대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…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허가제 전환을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", 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디지털타임스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2021.12.19. , 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https://news.naver.com/main/read.naver?mode=LSD&amp;mid=sec&amp;sid1=103&amp;oid=029&amp;aid=0002711701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</a:p>
          <a:p>
            <a:pPr marL="171450" indent="-171450">
              <a:spcBef>
                <a:spcPts val="1000"/>
              </a:spcBef>
              <a:buFont typeface="Wingdings" panose="05000000000000000000" pitchFamily="2" charset="2"/>
              <a:buChar char="ü"/>
              <a:defRPr/>
            </a:pP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서울시 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pm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교통사고 피해자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/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가해자 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TAAS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데이터 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(2017- 2020)</a:t>
            </a:r>
          </a:p>
          <a:p>
            <a:pPr marL="171450" indent="-171450">
              <a:spcBef>
                <a:spcPts val="1000"/>
              </a:spcBef>
              <a:buFont typeface="Wingdings" panose="05000000000000000000" pitchFamily="2" charset="2"/>
              <a:buChar char="ü"/>
              <a:defRPr/>
            </a:pP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유동현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"“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한국에서 문닫습니다” 초강력 규제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공유 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킥보드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사라지나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", 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헤럴드경제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2021.10.19., 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https://news.naver.com/main/read.naver?mode=LSD&amp;mid=sec&amp;sid1=105&amp;oid=016&amp;aid=0001901214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</a:p>
          <a:p>
            <a:pPr marL="171450" indent="-171450">
              <a:spcBef>
                <a:spcPts val="1000"/>
              </a:spcBef>
              <a:buFont typeface="Wingdings" panose="05000000000000000000" pitchFamily="2" charset="2"/>
              <a:buChar char="ü"/>
              <a:defRPr/>
            </a:pP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정연호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"'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안전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vs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성장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'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갈림길에 놓인 전동 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킥보드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어디로 가야 하나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?", IT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동아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2021.11.05. , 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https://it.donga.com/101073/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</a:p>
          <a:p>
            <a:pPr marL="171450" indent="-171450">
              <a:spcBef>
                <a:spcPts val="1000"/>
              </a:spcBef>
              <a:buFont typeface="Wingdings" panose="05000000000000000000" pitchFamily="2" charset="2"/>
              <a:buChar char="ü"/>
              <a:defRPr/>
            </a:pP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오아름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"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보험으로 전동 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킥보드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피해 보상 가능해진다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", 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오토타임즈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2021.11.04., 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http://autotimes.hankyung.com/apps/news.sub_view?popup=0&amp;nid=03&amp;c1=03&amp;c2=03&amp;c3=00&amp;nkey=202111041442011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</a:p>
          <a:p>
            <a:pPr marL="171450" indent="-171450">
              <a:spcBef>
                <a:spcPts val="1000"/>
              </a:spcBef>
              <a:buFont typeface="Wingdings" panose="05000000000000000000" pitchFamily="2" charset="2"/>
              <a:buChar char="ü"/>
              <a:defRPr/>
            </a:pP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안유리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" “‘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킥라니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’ 오명 벗는다” 안전 집중하는 공유 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킥보드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업계 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", 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이투데이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2021.11.10., 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https://www.etoday.co.kr/news/view/2076740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 </a:t>
            </a:r>
          </a:p>
          <a:p>
            <a:pPr marL="171450" indent="-171450">
              <a:spcBef>
                <a:spcPts val="1000"/>
              </a:spcBef>
              <a:buFont typeface="Wingdings" panose="05000000000000000000" pitchFamily="2" charset="2"/>
              <a:buChar char="ü"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김성환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"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난립한 </a:t>
            </a:r>
            <a:r>
              <a:rPr kumimoji="0" lang="ko-KR" altLang="en-US" sz="12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전동킥보드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해외에선 어떻게 해결했나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", </a:t>
            </a:r>
            <a:r>
              <a:rPr kumimoji="0" lang="ko-KR" altLang="en-US" sz="12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오토타임즈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2021.09.14.,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에스코어 드림 3 Light" panose="020B0303030302020204" pitchFamily="34" charset="-127"/>
                <a:ea typeface="에스코어 드림 3 Light" panose="020B0303030302020204" pitchFamily="34" charset="-127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http://autotimes.hankyung.com/apps/news.sub_view?popup=0&amp;nid=11&amp;c1=11&amp;c2=11&amp;c3=00&amp;nkey=202109131755411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</a:p>
          <a:p>
            <a:pPr marL="171450" indent="-171450">
              <a:spcBef>
                <a:spcPts val="1000"/>
              </a:spcBef>
              <a:buFont typeface="Wingdings" panose="05000000000000000000" pitchFamily="2" charset="2"/>
              <a:buChar char="ü"/>
              <a:defRPr/>
            </a:pP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원제무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최재성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 (2006),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교통공학</a:t>
            </a:r>
            <a:endParaRPr lang="en-US" altLang="ko-KR" sz="12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>
              <a:spcBef>
                <a:spcPts val="1000"/>
              </a:spcBef>
              <a:defRPr/>
            </a:pP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>
              <a:spcBef>
                <a:spcPts val="1000"/>
              </a:spcBef>
              <a:defRPr/>
            </a:pP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marL="228600" indent="-228600">
              <a:spcBef>
                <a:spcPts val="1000"/>
              </a:spcBef>
              <a:buFontTx/>
              <a:buAutoNum type="arabicParenR"/>
              <a:defRPr/>
            </a:pP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marL="228600" marR="0" lvl="0" indent="-228600" algn="l" defTabSz="914400" rtl="0" eaLnBrk="1" fontAlgn="auto" latinLnBrk="1" hangingPunct="1">
              <a:spcBef>
                <a:spcPts val="100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marL="228600" marR="0" lvl="0" indent="-228600" algn="l" defTabSz="914400" rtl="0" eaLnBrk="1" fontAlgn="auto" latinLnBrk="1" hangingPunct="1">
              <a:spcBef>
                <a:spcPts val="100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9" name="제목 1">
            <a:extLst>
              <a:ext uri="{FF2B5EF4-FFF2-40B4-BE49-F238E27FC236}">
                <a16:creationId xmlns:a16="http://schemas.microsoft.com/office/drawing/2014/main" id="{C534A233-27C6-4FD4-87FE-8321DDB53526}"/>
              </a:ext>
            </a:extLst>
          </p:cNvPr>
          <p:cNvSpPr txBox="1">
            <a:spLocks/>
          </p:cNvSpPr>
          <p:nvPr/>
        </p:nvSpPr>
        <p:spPr>
          <a:xfrm>
            <a:off x="973922" y="1307175"/>
            <a:ext cx="10590317" cy="9132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dirty="0">
                <a:solidFill>
                  <a:prstClr val="black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PM</a:t>
            </a:r>
            <a:r>
              <a:rPr lang="ko-KR" altLang="en-US" sz="2000" dirty="0">
                <a:solidFill>
                  <a:prstClr val="black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의 정의와 현황 </a:t>
            </a:r>
            <a:endParaRPr kumimoji="0" lang="ko-KR" altLang="en-US" sz="2000" b="0" i="0" u="none" strike="noStrike" kern="120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57146CC0-19F5-425D-BA59-F85E5A238375}"/>
              </a:ext>
            </a:extLst>
          </p:cNvPr>
          <p:cNvSpPr txBox="1">
            <a:spLocks/>
          </p:cNvSpPr>
          <p:nvPr/>
        </p:nvSpPr>
        <p:spPr>
          <a:xfrm>
            <a:off x="9697067" y="1317625"/>
            <a:ext cx="10590317" cy="9132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dirty="0">
                <a:solidFill>
                  <a:prstClr val="black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PM</a:t>
            </a:r>
            <a:r>
              <a:rPr lang="ko-KR" altLang="en-US" sz="2000" dirty="0">
                <a:solidFill>
                  <a:prstClr val="black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에 대한 인식</a:t>
            </a:r>
            <a:endParaRPr kumimoji="0" lang="ko-KR" altLang="en-US" sz="2000" b="0" i="0" u="none" strike="noStrike" kern="120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19C2F06-406D-4F21-AA37-0C48CF1C3CA7}"/>
              </a:ext>
            </a:extLst>
          </p:cNvPr>
          <p:cNvSpPr txBox="1"/>
          <p:nvPr/>
        </p:nvSpPr>
        <p:spPr>
          <a:xfrm>
            <a:off x="9677402" y="1731403"/>
            <a:ext cx="7467600" cy="30213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914400" rtl="0" eaLnBrk="1" fontAlgn="auto" latinLnBrk="1" hangingPunct="1"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marL="171450" marR="0" lvl="0" indent="-171450" algn="l" defTabSz="914400" rtl="0" eaLnBrk="1" fontAlgn="auto" latinLnBrk="1" hangingPunct="1"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한재호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kumimoji="0" lang="ko-KR" altLang="en-US" sz="12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김우정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kumimoji="0" lang="ko-KR" altLang="en-US" sz="12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한경식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(2018).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인터넷 뉴스 댓글 기반의 다중 감정 분석 모델 개발 및 적용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한국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HCI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학회 학술대회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893-897</a:t>
            </a:r>
          </a:p>
          <a:p>
            <a:pPr marL="171450" marR="0" lvl="0" indent="-171450" algn="l" defTabSz="914400" rtl="0" eaLnBrk="1" fontAlgn="auto" latinLnBrk="1" hangingPunct="1"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이영준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kumimoji="0" lang="ko-KR" altLang="en-US" sz="12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최호진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(2020).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한국어 감정 분석을 위한 합동 학습 기반 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KoBERT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모델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한국정보과학회 학술발표논문집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568-570.</a:t>
            </a:r>
          </a:p>
          <a:p>
            <a:pPr marL="171450" marR="0" lvl="0" indent="-171450" algn="l" defTabSz="914400" rtl="0" eaLnBrk="1" fontAlgn="auto" latinLnBrk="1" hangingPunct="1"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KoBERT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model training :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에스코어 드림 3 Light" panose="020B0303030302020204" pitchFamily="34" charset="-127"/>
                <a:ea typeface="에스코어 드림 3 Light" panose="020B0303030302020204" pitchFamily="34" charset="-127"/>
                <a:hlinkClick r:id="rId13"/>
              </a:rPr>
              <a:t>https://www.dinolabs.ai/m/271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</a:p>
          <a:p>
            <a:pPr marL="171450" marR="0" lvl="0" indent="-171450" algn="l" defTabSz="914400" rtl="0" eaLnBrk="1" fontAlgn="auto" latinLnBrk="1" hangingPunct="1"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Improve results of LDA  :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에스코어 드림 3 Light" panose="020B0303030302020204" pitchFamily="34" charset="-127"/>
                <a:ea typeface="에스코어 드림 3 Light" panose="020B0303030302020204" pitchFamily="34" charset="-127"/>
                <a:hlinkClick r:id="rId14"/>
              </a:rPr>
              <a:t>https://www.analyticsvidhya.com/blog/2021/06/part-19-step-by-step-guide-to-master-nlp-topic-modelling-using-lda-matrix-factorization-approach/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</a:p>
          <a:p>
            <a:pPr marL="171450" marR="0" lvl="0" indent="-171450" algn="l" defTabSz="914400" rtl="0" eaLnBrk="1" fontAlgn="auto" latinLnBrk="1" hangingPunct="1"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G</a:t>
            </a:r>
            <a:r>
              <a:rPr kumimoji="0" lang="pt-BR" altLang="ko-KR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ensim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model </a:t>
            </a:r>
            <a:r>
              <a:rPr kumimoji="0" lang="pt-BR" altLang="ko-KR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usages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: </a:t>
            </a:r>
            <a:r>
              <a:rPr kumimoji="0" lang="pt-BR" altLang="ko-KR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에스코어 드림 3 Light" panose="020B0303030302020204" pitchFamily="34" charset="-127"/>
                <a:ea typeface="에스코어 드림 3 Light" panose="020B0303030302020204" pitchFamily="34" charset="-127"/>
                <a:hlinkClick r:id="rId15"/>
              </a:rPr>
              <a:t>https://radimrehurek.com/gensim/modelas/ldamodel.html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marR="0" lvl="0" algn="l" defTabSz="914400" rtl="0" eaLnBrk="1" fontAlgn="auto" latinLnBrk="1" hangingPunct="1"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marL="171450" marR="0" lvl="0" indent="-171450" algn="l" defTabSz="914400" rtl="0" eaLnBrk="1" fontAlgn="auto" latinLnBrk="1" hangingPunct="1"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6" name="제목 1">
            <a:extLst>
              <a:ext uri="{FF2B5EF4-FFF2-40B4-BE49-F238E27FC236}">
                <a16:creationId xmlns:a16="http://schemas.microsoft.com/office/drawing/2014/main" id="{E9D372C6-6428-4C62-8172-21A0C6A47480}"/>
              </a:ext>
            </a:extLst>
          </p:cNvPr>
          <p:cNvSpPr txBox="1">
            <a:spLocks/>
          </p:cNvSpPr>
          <p:nvPr/>
        </p:nvSpPr>
        <p:spPr>
          <a:xfrm>
            <a:off x="9715249" y="4022004"/>
            <a:ext cx="10590317" cy="9132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dirty="0">
                <a:solidFill>
                  <a:prstClr val="black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PM</a:t>
            </a:r>
            <a:r>
              <a:rPr lang="ko-KR" altLang="en-US" sz="2000" dirty="0">
                <a:solidFill>
                  <a:prstClr val="black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과 다른 차종 차이</a:t>
            </a:r>
            <a:endParaRPr kumimoji="0" lang="ko-KR" altLang="en-US" sz="2000" b="0" i="0" u="none" strike="noStrike" kern="120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C51DCA6-DB56-441E-A854-B72F075DBBFB}"/>
              </a:ext>
            </a:extLst>
          </p:cNvPr>
          <p:cNvSpPr txBox="1"/>
          <p:nvPr/>
        </p:nvSpPr>
        <p:spPr>
          <a:xfrm>
            <a:off x="9697067" y="4440585"/>
            <a:ext cx="7600335" cy="17697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914400" rtl="0" eaLnBrk="1" fontAlgn="auto" latinLnBrk="1" hangingPunct="1"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marL="171450" marR="0" lvl="0" indent="-171450" algn="l" defTabSz="914400" rtl="0" eaLnBrk="1" fontAlgn="auto" latinLnBrk="1" hangingPunct="1"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Cohen J. Statistical power and analysis for the behavioral sciences. 2nd ed. 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Hisdale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NJ: Lawrence Erlbaum Associates; 1988. pp. 79–80.</a:t>
            </a:r>
          </a:p>
          <a:p>
            <a:pPr marL="171450" marR="0" lvl="0" indent="-171450" algn="l" defTabSz="914400" rtl="0" eaLnBrk="1" fontAlgn="auto" latinLnBrk="1" hangingPunct="1"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Categorical variable encoding method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: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에스코어 드림 3 Light" panose="020B0303030302020204" pitchFamily="34" charset="-127"/>
                <a:ea typeface="에스코어 드림 3 Light" panose="020B0303030302020204" pitchFamily="34" charset="-127"/>
                <a:hlinkClick r:id="rId16"/>
              </a:rPr>
              <a:t>https://towardsdatascience.com/all-about-categorical-variable-encoding-305f3361fd02</a:t>
            </a:r>
            <a:endParaRPr lang="en-US" altLang="ko-KR" sz="12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marL="171450" marR="0" lvl="0" indent="-171450" algn="l" defTabSz="914400" rtl="0" eaLnBrk="1" fontAlgn="auto" latinLnBrk="1" hangingPunct="1"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Target Encoding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에스코어 드림 3 Light" panose="020B0303030302020204" pitchFamily="34" charset="-127"/>
                <a:ea typeface="에스코어 드림 3 Light" panose="020B0303030302020204" pitchFamily="34" charset="-127"/>
                <a:hlinkClick r:id="rId17"/>
              </a:rPr>
              <a:t>https://towardsdatascience.com/target-encoding-for-multi-class-classification-c9a7bcb1a53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</a:p>
        </p:txBody>
      </p:sp>
      <p:sp>
        <p:nvSpPr>
          <p:cNvPr id="28" name="제목 1">
            <a:extLst>
              <a:ext uri="{FF2B5EF4-FFF2-40B4-BE49-F238E27FC236}">
                <a16:creationId xmlns:a16="http://schemas.microsoft.com/office/drawing/2014/main" id="{EA5E9D17-2386-4CF1-A432-7C49917497CD}"/>
              </a:ext>
            </a:extLst>
          </p:cNvPr>
          <p:cNvSpPr txBox="1">
            <a:spLocks/>
          </p:cNvSpPr>
          <p:nvPr/>
        </p:nvSpPr>
        <p:spPr>
          <a:xfrm>
            <a:off x="9697067" y="6111369"/>
            <a:ext cx="10590317" cy="9132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dirty="0">
                <a:solidFill>
                  <a:prstClr val="black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PM</a:t>
            </a:r>
            <a:r>
              <a:rPr lang="ko-KR" altLang="en-US" sz="2000" dirty="0">
                <a:solidFill>
                  <a:prstClr val="black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주행 위반 탐지</a:t>
            </a:r>
            <a:endParaRPr kumimoji="0" lang="ko-KR" altLang="en-US" sz="2000" b="0" i="0" u="none" strike="noStrike" kern="120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400EEA3-FD23-46BE-8D28-6F7F29DDCFEB}"/>
              </a:ext>
            </a:extLst>
          </p:cNvPr>
          <p:cNvSpPr txBox="1"/>
          <p:nvPr/>
        </p:nvSpPr>
        <p:spPr>
          <a:xfrm>
            <a:off x="9677402" y="6538198"/>
            <a:ext cx="7163616" cy="23391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914400" rtl="0" eaLnBrk="1" fontAlgn="auto" latinLnBrk="1" hangingPunct="1"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marL="171450" marR="0" lvl="0" indent="-171450" algn="l" defTabSz="914400" rtl="0" eaLnBrk="1" fontAlgn="auto" latinLnBrk="1" hangingPunct="1"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헬멧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/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머리 탐지를 위한 외부 데이터셋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에스코어 드림 3 Light" panose="020B0303030302020204" pitchFamily="34" charset="-127"/>
                <a:ea typeface="에스코어 드림 3 Light" panose="020B0303030302020204" pitchFamily="34" charset="-127"/>
                <a:hlinkClick r:id="rId18"/>
              </a:rPr>
              <a:t>https://www.kaggle.com/andrewmvd/helmet-detection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 [Helmet Detection dataset]</a:t>
            </a:r>
          </a:p>
          <a:p>
            <a:pPr marL="171450" marR="0" lvl="0" indent="-171450" algn="l" defTabSz="914400" rtl="0" eaLnBrk="1" fontAlgn="auto" latinLnBrk="1" hangingPunct="1"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보행자 학습을 위한 외부 데이터셋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marR="0" lvl="0" algn="l" defTabSz="914400" rtl="0" eaLnBrk="1" fontAlgn="auto" latinLnBrk="1" hangingPunct="1"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  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에스코어 드림 3 Light" panose="020B0303030302020204" pitchFamily="34" charset="-127"/>
                <a:ea typeface="에스코어 드림 3 Light" panose="020B0303030302020204" pitchFamily="34" charset="-127"/>
                <a:hlinkClick r:id="rId19"/>
              </a:rPr>
              <a:t>https://aihub.or.kr/aidata/34120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 [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교통문제 해결을 위한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CCTV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교통 영상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(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시내도로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)]</a:t>
            </a:r>
          </a:p>
          <a:p>
            <a:pPr marR="0" lvl="0" algn="l" defTabSz="914400" rtl="0" eaLnBrk="1" fontAlgn="auto" latinLnBrk="1" hangingPunct="1"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  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에스코어 드림 3 Light" panose="020B0303030302020204" pitchFamily="34" charset="-127"/>
                <a:ea typeface="에스코어 드림 3 Light" panose="020B0303030302020204" pitchFamily="34" charset="-127"/>
                <a:hlinkClick r:id="rId20"/>
              </a:rPr>
              <a:t>https://aihub.or.kr/aidata/34125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 [1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인칭 시점 보행영상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]</a:t>
            </a:r>
          </a:p>
          <a:p>
            <a:pPr marL="171450" indent="-171450" latinLnBrk="1">
              <a:spcBef>
                <a:spcPts val="1000"/>
              </a:spcBef>
              <a:buFont typeface="Wingdings" panose="05000000000000000000" pitchFamily="2" charset="2"/>
              <a:buChar char="ü"/>
              <a:defRPr/>
            </a:pP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Real-time multi-object tracker using YOLOv5 and deep sort(Mikel </a:t>
            </a:r>
            <a:r>
              <a:rPr lang="en-US" altLang="ko-KR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Broström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2020)</a:t>
            </a:r>
          </a:p>
          <a:p>
            <a:pPr latinLnBrk="1">
              <a:spcBef>
                <a:spcPts val="1000"/>
              </a:spcBef>
              <a:defRPr/>
            </a:pP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   </a:t>
            </a:r>
            <a:r>
              <a:rPr lang="en-US" altLang="ko-KR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url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= 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  <a:hlinkClick r:id="rId21"/>
              </a:rPr>
              <a:t>https://github.com/mikel-brostrom/Yolov5_DeepSort_Pytorch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</a:p>
        </p:txBody>
      </p:sp>
      <p:sp>
        <p:nvSpPr>
          <p:cNvPr id="30" name="Object 2">
            <a:extLst>
              <a:ext uri="{FF2B5EF4-FFF2-40B4-BE49-F238E27FC236}">
                <a16:creationId xmlns:a16="http://schemas.microsoft.com/office/drawing/2014/main" id="{DCE9FF97-1D64-4BB4-800C-D94D377555C6}"/>
              </a:ext>
            </a:extLst>
          </p:cNvPr>
          <p:cNvSpPr txBox="1"/>
          <p:nvPr/>
        </p:nvSpPr>
        <p:spPr>
          <a:xfrm>
            <a:off x="991127" y="513160"/>
            <a:ext cx="3781067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000" dirty="0">
                <a:solidFill>
                  <a:srgbClr val="35363A"/>
                </a:solidFill>
                <a:latin typeface="Jalnan OTF" pitchFamily="34" charset="0"/>
                <a:cs typeface="Jalnan OTF" pitchFamily="34" charset="0"/>
              </a:rPr>
              <a:t>Reference</a:t>
            </a:r>
            <a:endParaRPr lang="en-US" sz="2000" dirty="0"/>
          </a:p>
        </p:txBody>
      </p:sp>
      <p:grpSp>
        <p:nvGrpSpPr>
          <p:cNvPr id="31" name="그룹 1008">
            <a:extLst>
              <a:ext uri="{FF2B5EF4-FFF2-40B4-BE49-F238E27FC236}">
                <a16:creationId xmlns:a16="http://schemas.microsoft.com/office/drawing/2014/main" id="{F8279489-65E6-4236-8CC4-B1B7E2DBFFA0}"/>
              </a:ext>
            </a:extLst>
          </p:cNvPr>
          <p:cNvGrpSpPr/>
          <p:nvPr/>
        </p:nvGrpSpPr>
        <p:grpSpPr>
          <a:xfrm>
            <a:off x="977358" y="1220958"/>
            <a:ext cx="16330999" cy="55418"/>
            <a:chOff x="977358" y="1220958"/>
            <a:chExt cx="16330999" cy="55418"/>
          </a:xfrm>
        </p:grpSpPr>
        <p:pic>
          <p:nvPicPr>
            <p:cNvPr id="32" name="Object 31">
              <a:extLst>
                <a:ext uri="{FF2B5EF4-FFF2-40B4-BE49-F238E27FC236}">
                  <a16:creationId xmlns:a16="http://schemas.microsoft.com/office/drawing/2014/main" id="{6DE1359D-4D0D-4D10-BAFE-A9EE5AEBB1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77358" y="1220958"/>
              <a:ext cx="16330999" cy="554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3440800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22CC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-234079" y="2733057"/>
            <a:ext cx="18753873" cy="307720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1500" dirty="0">
                <a:solidFill>
                  <a:srgbClr val="FFFFFF"/>
                </a:solidFill>
                <a:latin typeface="Jalnan OTF" pitchFamily="34" charset="0"/>
                <a:cs typeface="Jalnan OTF" pitchFamily="34" charset="0"/>
              </a:rPr>
              <a:t>THANK YOU!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4342857" y="5559536"/>
            <a:ext cx="2103230" cy="79329"/>
            <a:chOff x="4342857" y="5559536"/>
            <a:chExt cx="2103230" cy="79329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342857" y="5559536"/>
              <a:ext cx="2103230" cy="793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780952" y="5587075"/>
            <a:ext cx="2056185" cy="79329"/>
            <a:chOff x="11780952" y="5587075"/>
            <a:chExt cx="2056185" cy="7932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780952" y="5587075"/>
              <a:ext cx="2056185" cy="79329"/>
            </a:xfrm>
            <a:prstGeom prst="rect">
              <a:avLst/>
            </a:prstGeom>
          </p:spPr>
        </p:pic>
      </p:grpSp>
      <p:sp>
        <p:nvSpPr>
          <p:cNvPr id="9" name="Object 10">
            <a:extLst>
              <a:ext uri="{FF2B5EF4-FFF2-40B4-BE49-F238E27FC236}">
                <a16:creationId xmlns:a16="http://schemas.microsoft.com/office/drawing/2014/main" id="{A1B6930C-6A49-4B79-9D86-D26ABEEE1832}"/>
              </a:ext>
            </a:extLst>
          </p:cNvPr>
          <p:cNvSpPr txBox="1"/>
          <p:nvPr/>
        </p:nvSpPr>
        <p:spPr>
          <a:xfrm>
            <a:off x="4619621" y="9165584"/>
            <a:ext cx="9046472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800" kern="0" spc="-100" dirty="0">
                <a:solidFill>
                  <a:srgbClr val="FFFFFF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-Core Dream 6 Bold" pitchFamily="34" charset="0"/>
              </a:rPr>
              <a:t>서울지부</a:t>
            </a:r>
            <a:r>
              <a:rPr lang="ko-KR" altLang="en-US" sz="3200" kern="0" spc="-100" dirty="0">
                <a:solidFill>
                  <a:srgbClr val="FFFFFF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-Core Dream 6 Bold" pitchFamily="34" charset="0"/>
              </a:rPr>
              <a:t> </a:t>
            </a:r>
            <a:r>
              <a:rPr lang="ko-KR" altLang="en-US" sz="3600" kern="0" spc="-100" dirty="0" err="1">
                <a:solidFill>
                  <a:srgbClr val="FFFFFF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-Core Dream 6 Bold" pitchFamily="34" charset="0"/>
              </a:rPr>
              <a:t>박호준</a:t>
            </a:r>
            <a:r>
              <a:rPr lang="en-US" altLang="ko-KR" sz="3600" kern="0" spc="-100" dirty="0">
                <a:solidFill>
                  <a:srgbClr val="FFFFFF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-Core Dream 6 Bold" pitchFamily="34" charset="0"/>
              </a:rPr>
              <a:t> </a:t>
            </a:r>
            <a:r>
              <a:rPr lang="ko-KR" altLang="en-US" sz="3600" kern="0" spc="-100" dirty="0" err="1">
                <a:solidFill>
                  <a:srgbClr val="FFFFFF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-Core Dream 6 Bold" pitchFamily="34" charset="0"/>
              </a:rPr>
              <a:t>이주천</a:t>
            </a:r>
            <a:r>
              <a:rPr lang="ko-KR" altLang="en-US" sz="3600" kern="0" spc="-100" dirty="0">
                <a:solidFill>
                  <a:srgbClr val="FFFFFF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-Core Dream 6 Bold" pitchFamily="34" charset="0"/>
              </a:rPr>
              <a:t> </a:t>
            </a:r>
            <a:r>
              <a:rPr lang="ko-KR" altLang="en-US" sz="3600" kern="0" spc="-100" dirty="0" err="1">
                <a:solidFill>
                  <a:srgbClr val="FFFFFF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-Core Dream 6 Bold" pitchFamily="34" charset="0"/>
              </a:rPr>
              <a:t>장효주</a:t>
            </a:r>
            <a:endParaRPr lang="en-US" altLang="ko-KR" sz="3600" kern="0" spc="-100" dirty="0">
              <a:solidFill>
                <a:srgbClr val="FFFFFF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  <a:cs typeface="S-Core Dream 6 Bold" pitchFamily="34" charset="0"/>
            </a:endParaRPr>
          </a:p>
        </p:txBody>
      </p:sp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7596319E-3754-4048-BE06-63838497951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biLevel thresh="25000"/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06" t="37395" r="606" b="37554"/>
          <a:stretch/>
        </p:blipFill>
        <p:spPr>
          <a:xfrm>
            <a:off x="7931620" y="8323685"/>
            <a:ext cx="2422473" cy="858415"/>
          </a:xfrm>
          <a:prstGeom prst="rect">
            <a:avLst/>
          </a:prstGeom>
        </p:spPr>
      </p:pic>
      <p:sp>
        <p:nvSpPr>
          <p:cNvPr id="12" name="Object 3">
            <a:extLst>
              <a:ext uri="{FF2B5EF4-FFF2-40B4-BE49-F238E27FC236}">
                <a16:creationId xmlns:a16="http://schemas.microsoft.com/office/drawing/2014/main" id="{B2C65DDD-3EFB-4CED-BBBB-2032BB294A8E}"/>
              </a:ext>
            </a:extLst>
          </p:cNvPr>
          <p:cNvSpPr txBox="1"/>
          <p:nvPr/>
        </p:nvSpPr>
        <p:spPr>
          <a:xfrm>
            <a:off x="4619621" y="5340125"/>
            <a:ext cx="9046472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800" kern="0" spc="-1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S-Core Dream 6 Bold" pitchFamily="34" charset="0"/>
              </a:rPr>
              <a:t>PM</a:t>
            </a:r>
            <a:r>
              <a:rPr lang="ko-KR" altLang="en-US" sz="2800" kern="0" spc="-1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S-Core Dream 6 Bold" pitchFamily="34" charset="0"/>
              </a:rPr>
              <a:t>의 문제점 파악과 해결</a:t>
            </a:r>
            <a:endParaRPr lang="en-US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CC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4" name="그룹 1004"/>
          <p:cNvGrpSpPr/>
          <p:nvPr/>
        </p:nvGrpSpPr>
        <p:grpSpPr>
          <a:xfrm>
            <a:off x="977358" y="1220958"/>
            <a:ext cx="16330999" cy="55418"/>
            <a:chOff x="977358" y="1220958"/>
            <a:chExt cx="16330999" cy="5541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77358" y="1220958"/>
              <a:ext cx="16330999" cy="5541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77358" y="9073658"/>
            <a:ext cx="16330999" cy="55418"/>
            <a:chOff x="977358" y="9073658"/>
            <a:chExt cx="16330999" cy="5541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77358" y="9073658"/>
              <a:ext cx="16330999" cy="55418"/>
            </a:xfrm>
            <a:prstGeom prst="rect">
              <a:avLst/>
            </a:prstGeom>
          </p:spPr>
        </p:pic>
      </p:grpSp>
      <p:sp>
        <p:nvSpPr>
          <p:cNvPr id="22" name="Object 50">
            <a:extLst>
              <a:ext uri="{FF2B5EF4-FFF2-40B4-BE49-F238E27FC236}">
                <a16:creationId xmlns:a16="http://schemas.microsoft.com/office/drawing/2014/main" id="{7EAB113C-6E2B-4BBF-BAA3-368A4B35E291}"/>
              </a:ext>
            </a:extLst>
          </p:cNvPr>
          <p:cNvSpPr txBox="1"/>
          <p:nvPr/>
        </p:nvSpPr>
        <p:spPr>
          <a:xfrm>
            <a:off x="13868400" y="9410700"/>
            <a:ext cx="354157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0" cap="none" spc="-1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-Core Dream 4 Regular" pitchFamily="34" charset="0"/>
              </a:rPr>
              <a:t>도로교통공단 서울지부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pic>
        <p:nvPicPr>
          <p:cNvPr id="24" name="그림 23" descr="텍스트이(가) 표시된 사진&#10;&#10;자동 생성된 설명">
            <a:extLst>
              <a:ext uri="{FF2B5EF4-FFF2-40B4-BE49-F238E27FC236}">
                <a16:creationId xmlns:a16="http://schemas.microsoft.com/office/drawing/2014/main" id="{3FE07ED3-F77F-4D8E-A726-23043C6F5AF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biLevel thresh="25000"/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06" t="37395" r="606" b="37554"/>
          <a:stretch/>
        </p:blipFill>
        <p:spPr>
          <a:xfrm>
            <a:off x="838200" y="9234666"/>
            <a:ext cx="2002044" cy="709434"/>
          </a:xfrm>
          <a:prstGeom prst="rect">
            <a:avLst/>
          </a:prstGeom>
        </p:spPr>
      </p:pic>
      <p:sp>
        <p:nvSpPr>
          <p:cNvPr id="40" name="Object 2">
            <a:extLst>
              <a:ext uri="{FF2B5EF4-FFF2-40B4-BE49-F238E27FC236}">
                <a16:creationId xmlns:a16="http://schemas.microsoft.com/office/drawing/2014/main" id="{353E2DD2-CF32-46AC-AE32-F75E41247BF5}"/>
              </a:ext>
            </a:extLst>
          </p:cNvPr>
          <p:cNvSpPr txBox="1"/>
          <p:nvPr/>
        </p:nvSpPr>
        <p:spPr>
          <a:xfrm>
            <a:off x="991127" y="513160"/>
            <a:ext cx="3781067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Jalnan OTF" pitchFamily="34" charset="0"/>
                <a:ea typeface="+mn-ea"/>
                <a:cs typeface="Jalnan OTF" pitchFamily="34" charset="0"/>
              </a:rPr>
              <a:t>INDEX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42" name="그룹 1008">
            <a:extLst>
              <a:ext uri="{FF2B5EF4-FFF2-40B4-BE49-F238E27FC236}">
                <a16:creationId xmlns:a16="http://schemas.microsoft.com/office/drawing/2014/main" id="{C4F48BC8-C551-4642-B0D3-FD747DF5420B}"/>
              </a:ext>
            </a:extLst>
          </p:cNvPr>
          <p:cNvGrpSpPr/>
          <p:nvPr/>
        </p:nvGrpSpPr>
        <p:grpSpPr>
          <a:xfrm>
            <a:off x="977358" y="1220958"/>
            <a:ext cx="16330999" cy="55418"/>
            <a:chOff x="977358" y="1220958"/>
            <a:chExt cx="16330999" cy="55418"/>
          </a:xfrm>
        </p:grpSpPr>
        <p:pic>
          <p:nvPicPr>
            <p:cNvPr id="43" name="Object 31">
              <a:extLst>
                <a:ext uri="{FF2B5EF4-FFF2-40B4-BE49-F238E27FC236}">
                  <a16:creationId xmlns:a16="http://schemas.microsoft.com/office/drawing/2014/main" id="{511682F1-A422-4B69-849A-1B34C7689C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77358" y="1220958"/>
              <a:ext cx="16330999" cy="55418"/>
            </a:xfrm>
            <a:prstGeom prst="rect">
              <a:avLst/>
            </a:prstGeom>
          </p:spPr>
        </p:pic>
      </p:grpSp>
      <p:grpSp>
        <p:nvGrpSpPr>
          <p:cNvPr id="44" name="그룹 1009">
            <a:extLst>
              <a:ext uri="{FF2B5EF4-FFF2-40B4-BE49-F238E27FC236}">
                <a16:creationId xmlns:a16="http://schemas.microsoft.com/office/drawing/2014/main" id="{1145DED7-C2E7-4FA7-A320-A4741827A739}"/>
              </a:ext>
            </a:extLst>
          </p:cNvPr>
          <p:cNvGrpSpPr/>
          <p:nvPr/>
        </p:nvGrpSpPr>
        <p:grpSpPr>
          <a:xfrm>
            <a:off x="977358" y="9073658"/>
            <a:ext cx="16330999" cy="55418"/>
            <a:chOff x="977358" y="9073658"/>
            <a:chExt cx="16330999" cy="55418"/>
          </a:xfrm>
        </p:grpSpPr>
        <p:pic>
          <p:nvPicPr>
            <p:cNvPr id="45" name="Object 34">
              <a:extLst>
                <a:ext uri="{FF2B5EF4-FFF2-40B4-BE49-F238E27FC236}">
                  <a16:creationId xmlns:a16="http://schemas.microsoft.com/office/drawing/2014/main" id="{977CE386-FFDE-4B2E-8033-3720FE624F3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77358" y="9073658"/>
              <a:ext cx="16330999" cy="55418"/>
            </a:xfrm>
            <a:prstGeom prst="rect">
              <a:avLst/>
            </a:prstGeom>
          </p:spPr>
        </p:pic>
      </p:grpSp>
      <p:grpSp>
        <p:nvGrpSpPr>
          <p:cNvPr id="38" name="그룹 1001">
            <a:extLst>
              <a:ext uri="{FF2B5EF4-FFF2-40B4-BE49-F238E27FC236}">
                <a16:creationId xmlns:a16="http://schemas.microsoft.com/office/drawing/2014/main" id="{600A7DF4-35D5-4BC6-BA31-C4BC25286CCA}"/>
              </a:ext>
            </a:extLst>
          </p:cNvPr>
          <p:cNvGrpSpPr/>
          <p:nvPr/>
        </p:nvGrpSpPr>
        <p:grpSpPr>
          <a:xfrm>
            <a:off x="15240000" y="1866900"/>
            <a:ext cx="1679980" cy="1505243"/>
            <a:chOff x="2040576" y="3287341"/>
            <a:chExt cx="4838633" cy="4335360"/>
          </a:xfrm>
        </p:grpSpPr>
        <p:grpSp>
          <p:nvGrpSpPr>
            <p:cNvPr id="39" name="그룹 1002">
              <a:extLst>
                <a:ext uri="{FF2B5EF4-FFF2-40B4-BE49-F238E27FC236}">
                  <a16:creationId xmlns:a16="http://schemas.microsoft.com/office/drawing/2014/main" id="{551619F7-0F81-411C-BAA7-A0AB930B68A6}"/>
                </a:ext>
              </a:extLst>
            </p:cNvPr>
            <p:cNvGrpSpPr/>
            <p:nvPr/>
          </p:nvGrpSpPr>
          <p:grpSpPr>
            <a:xfrm>
              <a:off x="2040576" y="4938176"/>
              <a:ext cx="2684525" cy="2684525"/>
              <a:chOff x="2040576" y="4938176"/>
              <a:chExt cx="2684525" cy="2684525"/>
            </a:xfrm>
          </p:grpSpPr>
          <p:pic>
            <p:nvPicPr>
              <p:cNvPr id="51" name="Object 4">
                <a:extLst>
                  <a:ext uri="{FF2B5EF4-FFF2-40B4-BE49-F238E27FC236}">
                    <a16:creationId xmlns:a16="http://schemas.microsoft.com/office/drawing/2014/main" id="{DB789093-6C1A-4A73-A36E-0773A14749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biLevel thresh="25000"/>
              </a:blip>
              <a:stretch>
                <a:fillRect/>
              </a:stretch>
            </p:blipFill>
            <p:spPr>
              <a:xfrm>
                <a:off x="2040576" y="4938176"/>
                <a:ext cx="2684525" cy="2684525"/>
              </a:xfrm>
              <a:prstGeom prst="rect">
                <a:avLst/>
              </a:prstGeom>
            </p:spPr>
          </p:pic>
        </p:grpSp>
        <p:grpSp>
          <p:nvGrpSpPr>
            <p:cNvPr id="41" name="그룹 1003">
              <a:extLst>
                <a:ext uri="{FF2B5EF4-FFF2-40B4-BE49-F238E27FC236}">
                  <a16:creationId xmlns:a16="http://schemas.microsoft.com/office/drawing/2014/main" id="{B3E5B8B6-DE27-44F1-90C1-90DFF262F6F2}"/>
                </a:ext>
              </a:extLst>
            </p:cNvPr>
            <p:cNvGrpSpPr/>
            <p:nvPr/>
          </p:nvGrpSpPr>
          <p:grpSpPr>
            <a:xfrm>
              <a:off x="3131992" y="3287341"/>
              <a:ext cx="2684525" cy="2684525"/>
              <a:chOff x="3131992" y="3287341"/>
              <a:chExt cx="2684525" cy="2684525"/>
            </a:xfrm>
          </p:grpSpPr>
          <p:pic>
            <p:nvPicPr>
              <p:cNvPr id="50" name="Object 7">
                <a:extLst>
                  <a:ext uri="{FF2B5EF4-FFF2-40B4-BE49-F238E27FC236}">
                    <a16:creationId xmlns:a16="http://schemas.microsoft.com/office/drawing/2014/main" id="{6BB65325-48FF-45B3-AA55-8F8BFE200E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biLevel thresh="25000"/>
              </a:blip>
              <a:stretch>
                <a:fillRect/>
              </a:stretch>
            </p:blipFill>
            <p:spPr>
              <a:xfrm>
                <a:off x="3131992" y="3287341"/>
                <a:ext cx="2684525" cy="2684525"/>
              </a:xfrm>
              <a:prstGeom prst="rect">
                <a:avLst/>
              </a:prstGeom>
            </p:spPr>
          </p:pic>
        </p:grpSp>
        <p:grpSp>
          <p:nvGrpSpPr>
            <p:cNvPr id="46" name="그룹 1004">
              <a:extLst>
                <a:ext uri="{FF2B5EF4-FFF2-40B4-BE49-F238E27FC236}">
                  <a16:creationId xmlns:a16="http://schemas.microsoft.com/office/drawing/2014/main" id="{B7793FBE-77C9-4C59-B0FA-36E52FB09590}"/>
                </a:ext>
              </a:extLst>
            </p:cNvPr>
            <p:cNvGrpSpPr/>
            <p:nvPr/>
          </p:nvGrpSpPr>
          <p:grpSpPr>
            <a:xfrm>
              <a:off x="4194684" y="4938176"/>
              <a:ext cx="2684525" cy="2684525"/>
              <a:chOff x="4194684" y="4938176"/>
              <a:chExt cx="2684525" cy="2684525"/>
            </a:xfrm>
          </p:grpSpPr>
          <p:pic>
            <p:nvPicPr>
              <p:cNvPr id="47" name="Object 10">
                <a:extLst>
                  <a:ext uri="{FF2B5EF4-FFF2-40B4-BE49-F238E27FC236}">
                    <a16:creationId xmlns:a16="http://schemas.microsoft.com/office/drawing/2014/main" id="{AA0AB8FD-7062-4026-802B-083EA29E74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biLevel thresh="25000"/>
              </a:blip>
              <a:stretch>
                <a:fillRect/>
              </a:stretch>
            </p:blipFill>
            <p:spPr>
              <a:xfrm>
                <a:off x="4194684" y="4938176"/>
                <a:ext cx="2684525" cy="2684525"/>
              </a:xfrm>
              <a:prstGeom prst="rect">
                <a:avLst/>
              </a:prstGeom>
            </p:spPr>
          </p:pic>
        </p:grpSp>
      </p:grpSp>
      <p:sp>
        <p:nvSpPr>
          <p:cNvPr id="52" name="Object 4">
            <a:extLst>
              <a:ext uri="{FF2B5EF4-FFF2-40B4-BE49-F238E27FC236}">
                <a16:creationId xmlns:a16="http://schemas.microsoft.com/office/drawing/2014/main" id="{62FD3CB7-3DF4-4CEB-B114-C1A866A34D24}"/>
              </a:ext>
            </a:extLst>
          </p:cNvPr>
          <p:cNvSpPr txBox="1"/>
          <p:nvPr/>
        </p:nvSpPr>
        <p:spPr>
          <a:xfrm>
            <a:off x="977358" y="4276570"/>
            <a:ext cx="3169486" cy="7694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  <a:alpha val="80000"/>
                  </a:prstClr>
                </a:solidFill>
                <a:effectLst/>
                <a:uLnTx/>
                <a:uFillTx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인턴십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  <a:alpha val="80000"/>
                  </a:prstClr>
                </a:solidFill>
                <a:effectLst/>
                <a:uLnTx/>
                <a:uFillTx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  <a:alpha val="80000"/>
                  </a:prstClr>
                </a:solidFill>
                <a:effectLst/>
                <a:uLnTx/>
                <a:uFillTx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개요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  <a:alpha val="80000"/>
                </a:prstClr>
              </a:solidFill>
              <a:effectLst/>
              <a:uLnTx/>
              <a:uFillTx/>
              <a:latin typeface="에스코어 드림 6 Bold" panose="020B0703030302020204" pitchFamily="34" charset="-127"/>
              <a:ea typeface="에스코어 드림 6 Bold" panose="020B0703030302020204" pitchFamily="34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  <a:alpha val="80000"/>
                  </a:prstClr>
                </a:solidFill>
                <a:effectLst/>
                <a:uLnTx/>
                <a:uFillTx/>
                <a:latin typeface="S-Core Dream 3 Light" panose="020B0303030302020204" pitchFamily="34" charset="-127"/>
                <a:ea typeface="S-Core Dream 3 Light" panose="020B0303030302020204" pitchFamily="34" charset="-127"/>
                <a:cs typeface="+mn-cs"/>
              </a:rPr>
              <a:t>과제 목적과 일정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  <a:alpha val="80000"/>
                </a:prstClr>
              </a:solidFill>
              <a:effectLst/>
              <a:uLnTx/>
              <a:uFillTx/>
              <a:latin typeface="S-Core Dream 3 Light" panose="020B0303030302020204" pitchFamily="34" charset="-127"/>
              <a:ea typeface="S-Core Dream 3 Light" panose="020B0303030302020204" pitchFamily="34" charset="-127"/>
              <a:cs typeface="+mn-cs"/>
            </a:endParaRPr>
          </a:p>
        </p:txBody>
      </p:sp>
      <p:sp>
        <p:nvSpPr>
          <p:cNvPr id="55" name="Object 14">
            <a:extLst>
              <a:ext uri="{FF2B5EF4-FFF2-40B4-BE49-F238E27FC236}">
                <a16:creationId xmlns:a16="http://schemas.microsoft.com/office/drawing/2014/main" id="{FD846FC3-753D-4949-9EF0-BC194E76E15B}"/>
              </a:ext>
            </a:extLst>
          </p:cNvPr>
          <p:cNvSpPr txBox="1"/>
          <p:nvPr/>
        </p:nvSpPr>
        <p:spPr>
          <a:xfrm>
            <a:off x="4212056" y="4051637"/>
            <a:ext cx="3169486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S-Core Dream 6 Bold" pitchFamily="34" charset="0"/>
              </a:rPr>
              <a:t>프로젝트 개요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에스코어 드림 6 Bold" panose="020B0703030302020204" pitchFamily="34" charset="-127"/>
              <a:ea typeface="에스코어 드림 6 Bold" panose="020B0703030302020204" pitchFamily="34" charset="-127"/>
              <a:cs typeface="S-Core Dream 6 Bold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-Core Dream 3 Light" panose="020B0303030302020204" pitchFamily="34" charset="-127"/>
                <a:ea typeface="S-Core Dream 3 Light" panose="020B0303030302020204" pitchFamily="34" charset="-127"/>
                <a:cs typeface="+mn-cs"/>
              </a:rPr>
              <a:t>PM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-Core Dream 3 Light" panose="020B0303030302020204" pitchFamily="34" charset="-127"/>
                <a:ea typeface="S-Core Dream 3 Light" panose="020B0303030302020204" pitchFamily="34" charset="-127"/>
                <a:cs typeface="+mn-cs"/>
              </a:rPr>
              <a:t>의 정의와 현황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-Core Dream 3 Light" panose="020B0303030302020204" pitchFamily="34" charset="-127"/>
              <a:ea typeface="S-Core Dream 3 Light" panose="020B0303030302020204" pitchFamily="34" charset="-127"/>
              <a:cs typeface="+mn-cs"/>
            </a:endParaRPr>
          </a:p>
        </p:txBody>
      </p:sp>
      <p:sp>
        <p:nvSpPr>
          <p:cNvPr id="56" name="Object 15">
            <a:extLst>
              <a:ext uri="{FF2B5EF4-FFF2-40B4-BE49-F238E27FC236}">
                <a16:creationId xmlns:a16="http://schemas.microsoft.com/office/drawing/2014/main" id="{CCFBE6FD-F29B-4D04-A959-4C8D5EFD715B}"/>
              </a:ext>
            </a:extLst>
          </p:cNvPr>
          <p:cNvSpPr txBox="1"/>
          <p:nvPr/>
        </p:nvSpPr>
        <p:spPr>
          <a:xfrm>
            <a:off x="7564856" y="4276571"/>
            <a:ext cx="3169486" cy="7694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65000"/>
                    <a:lumOff val="35000"/>
                    <a:alpha val="80000"/>
                  </a:schemeClr>
                </a:solidFill>
                <a:effectLst/>
                <a:uLnTx/>
                <a:uFillTx/>
                <a:latin typeface="S-Core Dream 6 Bold" pitchFamily="34" charset="0"/>
                <a:ea typeface="+mn-ea"/>
                <a:cs typeface="S-Core Dream 6 Bold" pitchFamily="34" charset="0"/>
              </a:rPr>
              <a:t>프로젝트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  <a:alpha val="80000"/>
                  </a:schemeClr>
                </a:solidFill>
                <a:effectLst/>
                <a:uLnTx/>
                <a:uFillTx/>
                <a:latin typeface="S-Core Dream 6 Bold" pitchFamily="34" charset="0"/>
                <a:ea typeface="+mn-ea"/>
                <a:cs typeface="S-Core Dream 6 Bold" pitchFamily="34" charset="0"/>
              </a:rPr>
              <a:t> 1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  <a:alpha val="80000"/>
                  </a:schemeClr>
                </a:solidFill>
                <a:effectLst/>
                <a:uLnTx/>
                <a:uFillTx/>
                <a:latin typeface="S-Core Dream 3 Light" panose="020B0303030302020204" pitchFamily="34" charset="-127"/>
                <a:ea typeface="S-Core Dream 3 Light" panose="020B0303030302020204" pitchFamily="34" charset="-127"/>
                <a:cs typeface="+mn-cs"/>
              </a:rPr>
              <a:t>PM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  <a:alpha val="80000"/>
                  </a:schemeClr>
                </a:solidFill>
                <a:effectLst/>
                <a:uLnTx/>
                <a:uFillTx/>
                <a:latin typeface="S-Core Dream 3 Light" panose="020B0303030302020204" pitchFamily="34" charset="-127"/>
                <a:ea typeface="S-Core Dream 3 Light" panose="020B0303030302020204" pitchFamily="34" charset="-127"/>
                <a:cs typeface="+mn-cs"/>
              </a:rPr>
              <a:t>에 대한 인식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  <a:alpha val="80000"/>
                </a:schemeClr>
              </a:solidFill>
              <a:effectLst/>
              <a:uLnTx/>
              <a:uFillTx/>
              <a:latin typeface="S-Core Dream 3 Light" panose="020B0303030302020204" pitchFamily="34" charset="-127"/>
              <a:ea typeface="S-Core Dream 3 Light" panose="020B0303030302020204" pitchFamily="34" charset="-127"/>
              <a:cs typeface="+mn-cs"/>
            </a:endParaRPr>
          </a:p>
        </p:txBody>
      </p:sp>
      <p:sp>
        <p:nvSpPr>
          <p:cNvPr id="57" name="Object 16">
            <a:extLst>
              <a:ext uri="{FF2B5EF4-FFF2-40B4-BE49-F238E27FC236}">
                <a16:creationId xmlns:a16="http://schemas.microsoft.com/office/drawing/2014/main" id="{D18C7EDE-07F9-45CC-BD6B-FF230E0A844E}"/>
              </a:ext>
            </a:extLst>
          </p:cNvPr>
          <p:cNvSpPr txBox="1"/>
          <p:nvPr/>
        </p:nvSpPr>
        <p:spPr>
          <a:xfrm>
            <a:off x="10820400" y="4276571"/>
            <a:ext cx="3169486" cy="7694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65000"/>
                    <a:lumOff val="35000"/>
                    <a:alpha val="80000"/>
                  </a:schemeClr>
                </a:solidFill>
                <a:effectLst/>
                <a:uLnTx/>
                <a:uFillTx/>
                <a:latin typeface="S-Core Dream 6 Bold" pitchFamily="34" charset="0"/>
                <a:ea typeface="+mn-ea"/>
                <a:cs typeface="S-Core Dream 6 Bold" pitchFamily="34" charset="0"/>
              </a:rPr>
              <a:t>프로젝트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  <a:alpha val="80000"/>
                  </a:schemeClr>
                </a:solidFill>
                <a:effectLst/>
                <a:uLnTx/>
                <a:uFillTx/>
                <a:latin typeface="S-Core Dream 6 Bold" pitchFamily="34" charset="0"/>
                <a:ea typeface="+mn-ea"/>
                <a:cs typeface="S-Core Dream 6 Bold" pitchFamily="34" charset="0"/>
              </a:rPr>
              <a:t> 2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  <a:alpha val="80000"/>
                  </a:schemeClr>
                </a:solidFill>
                <a:effectLst/>
                <a:uLnTx/>
                <a:uFillTx/>
                <a:latin typeface="S-Core Dream 3 Light" panose="020B0303030302020204" pitchFamily="34" charset="-127"/>
                <a:ea typeface="S-Core Dream 3 Light" panose="020B0303030302020204" pitchFamily="34" charset="-127"/>
                <a:cs typeface="+mn-cs"/>
              </a:rPr>
              <a:t>PM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  <a:alpha val="80000"/>
                  </a:schemeClr>
                </a:solidFill>
                <a:effectLst/>
                <a:uLnTx/>
                <a:uFillTx/>
                <a:latin typeface="S-Core Dream 3 Light" panose="020B0303030302020204" pitchFamily="34" charset="-127"/>
                <a:ea typeface="S-Core Dream 3 Light" panose="020B0303030302020204" pitchFamily="34" charset="-127"/>
                <a:cs typeface="+mn-cs"/>
              </a:rPr>
              <a:t>과 다른 차종 차이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  <a:alpha val="80000"/>
                </a:schemeClr>
              </a:solidFill>
              <a:effectLst/>
              <a:uLnTx/>
              <a:uFillTx/>
              <a:latin typeface="S-Core Dream 3 Light" panose="020B0303030302020204" pitchFamily="34" charset="-127"/>
              <a:ea typeface="S-Core Dream 3 Light" panose="020B0303030302020204" pitchFamily="34" charset="-127"/>
              <a:cs typeface="+mn-cs"/>
            </a:endParaRPr>
          </a:p>
        </p:txBody>
      </p:sp>
      <p:sp>
        <p:nvSpPr>
          <p:cNvPr id="59" name="Object 17">
            <a:extLst>
              <a:ext uri="{FF2B5EF4-FFF2-40B4-BE49-F238E27FC236}">
                <a16:creationId xmlns:a16="http://schemas.microsoft.com/office/drawing/2014/main" id="{B634DEE5-730A-470E-B5D6-B618E46BFC49}"/>
              </a:ext>
            </a:extLst>
          </p:cNvPr>
          <p:cNvSpPr txBox="1"/>
          <p:nvPr/>
        </p:nvSpPr>
        <p:spPr>
          <a:xfrm>
            <a:off x="14173200" y="4276571"/>
            <a:ext cx="3169486" cy="7694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  <a:alpha val="80000"/>
                  </a:schemeClr>
                </a:solidFill>
                <a:effectLst/>
                <a:uLnTx/>
                <a:uFillTx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프로젝트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  <a:alpha val="80000"/>
                  </a:schemeClr>
                </a:solidFill>
                <a:effectLst/>
                <a:uLnTx/>
                <a:uFillTx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3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  <a:alpha val="80000"/>
                </a:schemeClr>
              </a:solidFill>
              <a:effectLst/>
              <a:uLnTx/>
              <a:uFillTx/>
              <a:latin typeface="에스코어 드림 6 Bold" panose="020B0703030302020204" pitchFamily="34" charset="-127"/>
              <a:ea typeface="에스코어 드림 6 Bold" panose="020B0703030302020204" pitchFamily="34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  <a:alpha val="80000"/>
                  </a:schemeClr>
                </a:solidFill>
                <a:effectLst/>
                <a:uLnTx/>
                <a:uFillTx/>
                <a:latin typeface="S-Core Dream 3 Light" panose="020B0303030302020204" pitchFamily="34" charset="-127"/>
                <a:ea typeface="S-Core Dream 3 Light" panose="020B0303030302020204" pitchFamily="34" charset="-127"/>
                <a:cs typeface="+mn-cs"/>
              </a:rPr>
              <a:t>PM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  <a:alpha val="80000"/>
                  </a:schemeClr>
                </a:solidFill>
                <a:effectLst/>
                <a:uLnTx/>
                <a:uFillTx/>
                <a:latin typeface="S-Core Dream 3 Light" panose="020B0303030302020204" pitchFamily="34" charset="-127"/>
                <a:ea typeface="S-Core Dream 3 Light" panose="020B0303030302020204" pitchFamily="34" charset="-127"/>
                <a:cs typeface="+mn-cs"/>
              </a:rPr>
              <a:t>주행 위반 탐지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  <a:alpha val="80000"/>
                </a:schemeClr>
              </a:solidFill>
              <a:effectLst/>
              <a:uLnTx/>
              <a:uFillTx/>
              <a:latin typeface="S-Core Dream 3 Light" panose="020B0303030302020204" pitchFamily="34" charset="-127"/>
              <a:ea typeface="S-Core Dream 3 Light" panose="020B0303030302020204" pitchFamily="34" charset="-127"/>
              <a:cs typeface="+mn-cs"/>
            </a:endParaRPr>
          </a:p>
        </p:txBody>
      </p:sp>
      <p:sp>
        <p:nvSpPr>
          <p:cNvPr id="61" name="Object 19">
            <a:extLst>
              <a:ext uri="{FF2B5EF4-FFF2-40B4-BE49-F238E27FC236}">
                <a16:creationId xmlns:a16="http://schemas.microsoft.com/office/drawing/2014/main" id="{B9D9ACAA-BED9-4355-A98D-FEDE88F5024C}"/>
              </a:ext>
            </a:extLst>
          </p:cNvPr>
          <p:cNvSpPr txBox="1"/>
          <p:nvPr/>
        </p:nvSpPr>
        <p:spPr>
          <a:xfrm>
            <a:off x="4212056" y="5645712"/>
            <a:ext cx="3712744" cy="280063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1.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개인형 이동장치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(PM)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란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?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2.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PM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사고 현황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3.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PM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관련 법률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4. PM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현황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5.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프로젝트 방향성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A15339E-1FB1-4000-8E3A-6637A0264FCE}"/>
              </a:ext>
            </a:extLst>
          </p:cNvPr>
          <p:cNvSpPr/>
          <p:nvPr/>
        </p:nvSpPr>
        <p:spPr>
          <a:xfrm>
            <a:off x="4212056" y="5291214"/>
            <a:ext cx="12947643" cy="130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119351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44000" y="2589563"/>
            <a:ext cx="8229600" cy="15824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300" b="0" i="0" u="none" strike="noStrike" kern="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    [</a:t>
            </a:r>
            <a:r>
              <a:rPr kumimoji="0" lang="ko-KR" altLang="en-US" sz="2300" b="0" i="0" u="none" strike="noStrike" kern="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교통학회지</a:t>
            </a:r>
            <a:r>
              <a:rPr kumimoji="0" lang="en-US" altLang="ko-KR" sz="2300" b="0" i="0" u="none" strike="noStrike" kern="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]</a:t>
            </a:r>
            <a:endParaRPr kumimoji="0" lang="en-US" altLang="ko-KR" sz="1200" b="0" i="0" u="none" strike="noStrike" kern="0" cap="none" spc="-1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2 ExtraLight" panose="020B0203030302020204" pitchFamily="34" charset="-127"/>
              <a:ea typeface="에스코어 드림 2 ExtraLight" panose="020B0203030302020204" pitchFamily="34" charset="-127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2200" b="0" i="0" u="none" strike="noStrike" kern="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전기에너지로 구동하는 </a:t>
            </a:r>
            <a:r>
              <a:rPr kumimoji="0" lang="en-US" altLang="ko-KR" sz="2200" b="0" i="0" u="none" strike="noStrike" kern="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1</a:t>
            </a:r>
            <a:r>
              <a:rPr kumimoji="0" lang="ko-KR" altLang="en-US" sz="2200" b="0" i="0" u="none" strike="noStrike" kern="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인 또는 </a:t>
            </a:r>
            <a:r>
              <a:rPr kumimoji="0" lang="en-US" altLang="ko-KR" sz="2200" b="0" i="0" u="none" strike="noStrike" kern="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2</a:t>
            </a:r>
            <a:r>
              <a:rPr kumimoji="0" lang="ko-KR" altLang="en-US" sz="2200" b="0" i="0" u="none" strike="noStrike" kern="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인승 단거리 저속 이동수단으로 전동 휠</a:t>
            </a:r>
            <a:r>
              <a:rPr kumimoji="0" lang="en-US" altLang="ko-KR" sz="2200" b="0" i="0" u="none" strike="noStrike" kern="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, </a:t>
            </a:r>
            <a:r>
              <a:rPr kumimoji="0" lang="ko-KR" altLang="en-US" sz="2200" b="0" i="0" u="none" strike="noStrike" kern="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전동 </a:t>
            </a:r>
            <a:r>
              <a:rPr kumimoji="0" lang="ko-KR" altLang="en-US" sz="2200" b="0" i="0" u="none" strike="noStrike" kern="0" cap="none" spc="-10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킥보드</a:t>
            </a:r>
            <a:r>
              <a:rPr kumimoji="0" lang="en-US" altLang="ko-KR" sz="2200" b="0" i="0" u="none" strike="noStrike" kern="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, </a:t>
            </a:r>
            <a:r>
              <a:rPr kumimoji="0" lang="ko-KR" altLang="en-US" sz="2200" b="0" i="0" u="none" strike="noStrike" kern="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전기 자전거</a:t>
            </a:r>
            <a:r>
              <a:rPr kumimoji="0" lang="en-US" altLang="ko-KR" sz="2200" b="0" i="0" u="none" strike="noStrike" kern="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, </a:t>
            </a:r>
            <a:r>
              <a:rPr kumimoji="0" lang="ko-KR" altLang="en-US" sz="2200" b="0" i="0" u="none" strike="noStrike" kern="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초소형 전기차 등이 포함됨</a:t>
            </a:r>
            <a:endParaRPr kumimoji="0" lang="en-US" altLang="ko-KR" sz="2200" b="0" i="0" u="none" strike="noStrike" kern="0" cap="none" spc="-1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1009302" y="495300"/>
            <a:ext cx="588720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0" cap="none" spc="-100" normalizeH="0" baseline="0" noProof="0" dirty="0">
                <a:ln>
                  <a:noFill/>
                </a:ln>
                <a:solidFill>
                  <a:srgbClr val="787878"/>
                </a:solidFill>
                <a:effectLst/>
                <a:uLnTx/>
                <a:uFillTx/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+mn-cs"/>
              </a:rPr>
              <a:t>0. PM</a:t>
            </a:r>
            <a:r>
              <a:rPr kumimoji="0" lang="ko-KR" altLang="en-US" sz="2000" b="0" i="0" u="none" strike="noStrike" kern="0" cap="none" spc="-100" normalizeH="0" baseline="0" noProof="0" dirty="0">
                <a:ln>
                  <a:noFill/>
                </a:ln>
                <a:solidFill>
                  <a:srgbClr val="787878"/>
                </a:solidFill>
                <a:effectLst/>
                <a:uLnTx/>
                <a:uFillTx/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+mn-cs"/>
              </a:rPr>
              <a:t>의 정의와 현황</a:t>
            </a:r>
            <a:endParaRPr kumimoji="0" lang="en-US" sz="2000" b="0" i="0" u="none" strike="noStrike" kern="0" cap="none" spc="-100" normalizeH="0" baseline="0" noProof="0" dirty="0">
              <a:ln>
                <a:noFill/>
              </a:ln>
              <a:solidFill>
                <a:srgbClr val="787878"/>
              </a:solidFill>
              <a:effectLst/>
              <a:uLnTx/>
              <a:uFillTx/>
              <a:latin typeface="여기어때 잘난체 OTF" panose="020B0600000101010101" pitchFamily="34" charset="-127"/>
              <a:ea typeface="여기어때 잘난체 OTF" panose="020B0600000101010101" pitchFamily="34" charset="-127"/>
              <a:cs typeface="+mn-cs"/>
            </a:endParaRPr>
          </a:p>
        </p:txBody>
      </p:sp>
      <p:grpSp>
        <p:nvGrpSpPr>
          <p:cNvPr id="1011" name="그룹 1011"/>
          <p:cNvGrpSpPr/>
          <p:nvPr/>
        </p:nvGrpSpPr>
        <p:grpSpPr>
          <a:xfrm>
            <a:off x="977358" y="1678192"/>
            <a:ext cx="16330999" cy="55418"/>
            <a:chOff x="977358" y="1220958"/>
            <a:chExt cx="16330999" cy="55418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77358" y="1220958"/>
              <a:ext cx="16330999" cy="55418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977358" y="9202882"/>
            <a:ext cx="16330999" cy="55418"/>
            <a:chOff x="977358" y="9073658"/>
            <a:chExt cx="16330999" cy="55418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77358" y="9073658"/>
              <a:ext cx="16330999" cy="55418"/>
            </a:xfrm>
            <a:prstGeom prst="rect">
              <a:avLst/>
            </a:prstGeom>
          </p:spPr>
        </p:pic>
      </p:grpSp>
      <p:sp>
        <p:nvSpPr>
          <p:cNvPr id="50" name="Object 50"/>
          <p:cNvSpPr txBox="1"/>
          <p:nvPr/>
        </p:nvSpPr>
        <p:spPr>
          <a:xfrm>
            <a:off x="13868400" y="9410700"/>
            <a:ext cx="354157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0" cap="none" spc="-100" normalizeH="0" baseline="0" noProof="0" dirty="0">
                <a:ln>
                  <a:noFill/>
                </a:ln>
                <a:solidFill>
                  <a:srgbClr val="9E9E9E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-Core Dream 4 Regular" pitchFamily="34" charset="0"/>
              </a:rPr>
              <a:t>도로교통공단 서울지부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pic>
        <p:nvPicPr>
          <p:cNvPr id="44" name="그림 43" descr="텍스트이(가) 표시된 사진&#10;&#10;자동 생성된 설명">
            <a:extLst>
              <a:ext uri="{FF2B5EF4-FFF2-40B4-BE49-F238E27FC236}">
                <a16:creationId xmlns:a16="http://schemas.microsoft.com/office/drawing/2014/main" id="{3C32C3C7-B828-4DA8-933A-AF7F5C935D4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06" t="37395" r="606" b="37554"/>
          <a:stretch/>
        </p:blipFill>
        <p:spPr>
          <a:xfrm>
            <a:off x="838200" y="9234666"/>
            <a:ext cx="2002044" cy="709434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ABC3EE73-1426-4C7D-A803-8F4269D5CA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0200" y="3624814"/>
            <a:ext cx="2834534" cy="2834534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F9F383E8-8C72-40F3-9F8F-608217F94D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00447" y="2361531"/>
            <a:ext cx="4113170" cy="4113170"/>
          </a:xfrm>
          <a:prstGeom prst="rect">
            <a:avLst/>
          </a:prstGeom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01377AB2-1650-46D6-8B3A-B6C631B446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52904" y="6592562"/>
            <a:ext cx="1882265" cy="2072654"/>
          </a:xfrm>
          <a:prstGeom prst="rect">
            <a:avLst/>
          </a:prstGeom>
        </p:spPr>
      </p:pic>
      <p:sp>
        <p:nvSpPr>
          <p:cNvPr id="53" name="Object 2">
            <a:extLst>
              <a:ext uri="{FF2B5EF4-FFF2-40B4-BE49-F238E27FC236}">
                <a16:creationId xmlns:a16="http://schemas.microsoft.com/office/drawing/2014/main" id="{2401EDA5-4EEE-4133-BCC4-95BC023686DB}"/>
              </a:ext>
            </a:extLst>
          </p:cNvPr>
          <p:cNvSpPr txBox="1"/>
          <p:nvPr/>
        </p:nvSpPr>
        <p:spPr>
          <a:xfrm>
            <a:off x="9153072" y="4501048"/>
            <a:ext cx="8229600" cy="209025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300" b="0" i="0" u="none" strike="noStrike" kern="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    [</a:t>
            </a:r>
            <a:r>
              <a:rPr kumimoji="0" lang="ko-KR" altLang="en-US" sz="2300" b="0" i="0" u="none" strike="noStrike" kern="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도로교통법</a:t>
            </a:r>
            <a:r>
              <a:rPr kumimoji="0" lang="en-US" altLang="ko-KR" sz="2300" b="0" i="0" u="none" strike="noStrike" kern="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] 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2200" b="0" i="0" u="none" strike="noStrike" kern="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제 </a:t>
            </a:r>
            <a:r>
              <a:rPr kumimoji="0" lang="en-US" altLang="ko-KR" sz="2200" b="0" i="0" u="none" strike="noStrike" kern="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2</a:t>
            </a:r>
            <a:r>
              <a:rPr kumimoji="0" lang="ko-KR" altLang="en-US" sz="2200" b="0" i="0" u="none" strike="noStrike" kern="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조 </a:t>
            </a:r>
            <a:r>
              <a:rPr kumimoji="0" lang="en-US" altLang="ko-KR" sz="2200" b="0" i="0" u="none" strike="noStrike" kern="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17</a:t>
            </a:r>
            <a:r>
              <a:rPr kumimoji="0" lang="ko-KR" altLang="en-US" sz="2200" b="0" i="0" u="none" strike="noStrike" kern="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항에 따라 </a:t>
            </a:r>
            <a:r>
              <a:rPr kumimoji="0" lang="en-US" altLang="ko-KR" sz="2200" b="0" i="0" u="none" strike="noStrike" kern="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'</a:t>
            </a:r>
            <a:r>
              <a:rPr kumimoji="0" lang="ko-KR" altLang="en-US" sz="2200" b="0" i="0" u="none" strike="noStrike" kern="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원동기장치자전거</a:t>
            </a:r>
            <a:r>
              <a:rPr kumimoji="0" lang="en-US" altLang="ko-KR" sz="2200" b="0" i="0" u="none" strike="noStrike" kern="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' </a:t>
            </a:r>
            <a:r>
              <a:rPr kumimoji="0" lang="ko-KR" altLang="en-US" sz="2200" b="0" i="0" u="none" strike="noStrike" kern="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로 분류</a:t>
            </a:r>
            <a:r>
              <a:rPr kumimoji="0" lang="en-US" altLang="ko-KR" sz="2200" b="0" i="0" u="none" strike="noStrike" kern="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(</a:t>
            </a:r>
            <a:r>
              <a:rPr kumimoji="0" lang="ko-KR" altLang="en-US" sz="2200" b="0" i="0" u="none" strike="noStrike" kern="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원동기장치자전거 </a:t>
            </a:r>
            <a:r>
              <a:rPr kumimoji="0" lang="en-US" altLang="ko-KR" sz="2200" b="0" i="0" u="none" strike="noStrike" kern="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: </a:t>
            </a:r>
            <a:r>
              <a:rPr kumimoji="0" lang="ko-KR" altLang="en-US" sz="2200" b="0" i="0" u="none" strike="noStrike" kern="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배기량 </a:t>
            </a:r>
            <a:r>
              <a:rPr kumimoji="0" lang="en-US" altLang="ko-KR" sz="2200" b="0" i="0" u="none" strike="noStrike" kern="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50cc </a:t>
            </a:r>
            <a:r>
              <a:rPr kumimoji="0" lang="ko-KR" altLang="en-US" sz="2200" b="0" i="0" u="none" strike="noStrike" kern="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미만 원동기를 단 차 또는 전기를 동력으로 하는 경우</a:t>
            </a:r>
            <a:r>
              <a:rPr kumimoji="0" lang="en-US" altLang="ko-KR" sz="2200" b="0" i="0" u="none" strike="noStrike" kern="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, </a:t>
            </a:r>
            <a:r>
              <a:rPr kumimoji="0" lang="ko-KR" altLang="en-US" sz="2200" b="0" i="0" u="none" strike="noStrike" kern="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정격 출력이 </a:t>
            </a:r>
            <a:r>
              <a:rPr kumimoji="0" lang="en-US" altLang="ko-KR" sz="2200" b="0" i="0" u="none" strike="noStrike" kern="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0.59kw </a:t>
            </a:r>
            <a:r>
              <a:rPr kumimoji="0" lang="ko-KR" altLang="en-US" sz="2200" b="0" i="0" u="none" strike="noStrike" kern="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미만의 원동기를 단 차를 말함</a:t>
            </a:r>
            <a:r>
              <a:rPr kumimoji="0" lang="en-US" altLang="ko-KR" sz="2200" b="0" i="0" u="none" strike="noStrike" kern="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)</a:t>
            </a:r>
          </a:p>
        </p:txBody>
      </p:sp>
      <p:sp>
        <p:nvSpPr>
          <p:cNvPr id="54" name="Object 2">
            <a:extLst>
              <a:ext uri="{FF2B5EF4-FFF2-40B4-BE49-F238E27FC236}">
                <a16:creationId xmlns:a16="http://schemas.microsoft.com/office/drawing/2014/main" id="{50CE220F-E478-416B-9CE4-0BD0553A81CB}"/>
              </a:ext>
            </a:extLst>
          </p:cNvPr>
          <p:cNvSpPr txBox="1"/>
          <p:nvPr/>
        </p:nvSpPr>
        <p:spPr>
          <a:xfrm>
            <a:off x="9149443" y="6837679"/>
            <a:ext cx="8229600" cy="15824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300" b="0" i="0" u="none" strike="noStrike" kern="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    [</a:t>
            </a:r>
            <a:r>
              <a:rPr kumimoji="0" lang="ko-KR" altLang="en-US" sz="2300" b="0" i="0" u="none" strike="noStrike" kern="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자동차관리법</a:t>
            </a:r>
            <a:r>
              <a:rPr kumimoji="0" lang="en-US" altLang="ko-KR" sz="2300" b="0" i="0" u="none" strike="noStrike" kern="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] 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2200" b="0" i="0" u="none" strike="noStrike" kern="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'</a:t>
            </a:r>
            <a:r>
              <a:rPr kumimoji="0" lang="ko-KR" altLang="en-US" sz="2200" b="0" i="0" u="none" strike="noStrike" kern="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이륜자동차</a:t>
            </a:r>
            <a:r>
              <a:rPr kumimoji="0" lang="en-US" altLang="ko-KR" sz="2200" b="0" i="0" u="none" strike="noStrike" kern="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' </a:t>
            </a:r>
            <a:r>
              <a:rPr kumimoji="0" lang="ko-KR" altLang="en-US" sz="2200" b="0" i="0" u="none" strike="noStrike" kern="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로 분류되며</a:t>
            </a:r>
            <a:r>
              <a:rPr kumimoji="0" lang="en-US" altLang="ko-KR" sz="2200" b="0" i="0" u="none" strike="noStrike" kern="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, </a:t>
            </a:r>
            <a:r>
              <a:rPr kumimoji="0" lang="ko-KR" altLang="en-US" sz="2200" b="0" i="0" u="none" strike="noStrike" kern="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세부 기준에 따라 배기량이 </a:t>
            </a:r>
            <a:r>
              <a:rPr kumimoji="0" lang="en-US" altLang="ko-KR" sz="2200" b="0" i="0" u="none" strike="noStrike" kern="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50cc </a:t>
            </a:r>
            <a:r>
              <a:rPr kumimoji="0" lang="ko-KR" altLang="en-US" sz="2200" b="0" i="0" u="none" strike="noStrike" kern="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미만</a:t>
            </a:r>
            <a:r>
              <a:rPr kumimoji="0" lang="en-US" altLang="ko-KR" sz="2200" b="0" i="0" u="none" strike="noStrike" kern="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(</a:t>
            </a:r>
            <a:r>
              <a:rPr kumimoji="0" lang="ko-KR" altLang="en-US" sz="2200" b="0" i="0" u="none" strike="noStrike" kern="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최고 정격 출력 </a:t>
            </a:r>
            <a:r>
              <a:rPr kumimoji="0" lang="en-US" altLang="ko-KR" sz="2200" b="0" i="0" u="none" strike="noStrike" kern="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4kw </a:t>
            </a:r>
            <a:r>
              <a:rPr kumimoji="0" lang="ko-KR" altLang="en-US" sz="2200" b="0" i="0" u="none" strike="noStrike" kern="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이하</a:t>
            </a:r>
            <a:r>
              <a:rPr kumimoji="0" lang="en-US" altLang="ko-KR" sz="2200" b="0" i="0" u="none" strike="noStrike" kern="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)</a:t>
            </a:r>
            <a:r>
              <a:rPr kumimoji="0" lang="ko-KR" altLang="en-US" sz="2200" b="0" i="0" u="none" strike="noStrike" kern="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인 경형 이륜 자동차로 분류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C59E5B97-D03E-4779-A5A0-62246BE5D51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287"/>
          <a:stretch/>
        </p:blipFill>
        <p:spPr>
          <a:xfrm>
            <a:off x="11131490" y="4651443"/>
            <a:ext cx="365638" cy="345367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4BDA83BA-F6D0-4E47-A4FD-46902083CCD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344728" y="6972300"/>
            <a:ext cx="424973" cy="406534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31F19182-A4B5-47C9-9DDA-0EF48D69EA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7058" y="2705100"/>
            <a:ext cx="390070" cy="390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Object 42">
            <a:extLst>
              <a:ext uri="{FF2B5EF4-FFF2-40B4-BE49-F238E27FC236}">
                <a16:creationId xmlns:a16="http://schemas.microsoft.com/office/drawing/2014/main" id="{CCF59BB6-2CCD-4EDE-962D-5AA129EBF418}"/>
              </a:ext>
            </a:extLst>
          </p:cNvPr>
          <p:cNvSpPr txBox="1"/>
          <p:nvPr/>
        </p:nvSpPr>
        <p:spPr>
          <a:xfrm>
            <a:off x="991127" y="837069"/>
            <a:ext cx="6400273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4000">
                <a:solidFill>
                  <a:srgbClr val="35363A"/>
                </a:solidFill>
                <a:latin typeface="Jalnan OTF" pitchFamily="34" charset="0"/>
                <a:cs typeface="Jalnan OTF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개인형 이동장치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(PM)</a:t>
            </a:r>
            <a:r>
              <a:rPr kumimoji="0" lang="ko-KR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란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? 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65F46A1-10EF-4DFE-A3D4-3647FA869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2679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700569" y="2366915"/>
            <a:ext cx="8886862" cy="113877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n-cs"/>
              </a:rPr>
              <a:t>현재 서울시에서 </a:t>
            </a:r>
            <a:r>
              <a:rPr kumimoji="0" lang="ko-KR" altLang="en-US" sz="2400" b="0" i="0" u="none" strike="noStrike" kern="0" cap="none" spc="-10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n-cs"/>
              </a:rPr>
              <a:t>공유킥보드를</a:t>
            </a:r>
            <a:r>
              <a:rPr kumimoji="0" lang="ko-KR" altLang="en-US" sz="2400" b="0" i="0" u="none" strike="noStrike" kern="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n-cs"/>
              </a:rPr>
              <a:t> 운영하는 사업자는 </a:t>
            </a:r>
            <a:r>
              <a:rPr kumimoji="0" lang="en-US" altLang="ko-KR" sz="2400" b="0" i="0" u="none" strike="noStrike" kern="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n-cs"/>
              </a:rPr>
              <a:t>15</a:t>
            </a:r>
            <a:r>
              <a:rPr kumimoji="0" lang="ko-KR" altLang="en-US" sz="2400" b="0" i="0" u="none" strike="noStrike" kern="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n-cs"/>
              </a:rPr>
              <a:t>곳이며</a:t>
            </a:r>
            <a:r>
              <a:rPr kumimoji="0" lang="en-US" altLang="ko-KR" sz="2400" b="0" i="0" u="none" strike="noStrike" kern="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n-cs"/>
              </a:rPr>
              <a:t>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약</a:t>
            </a:r>
            <a:r>
              <a:rPr kumimoji="0" lang="en-US" altLang="ko-KR" sz="2400" b="0" i="0" u="none" strike="noStrike" kern="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 100,000 </a:t>
            </a:r>
            <a:r>
              <a:rPr kumimoji="0" lang="ko-KR" altLang="en-US" sz="2400" b="0" i="0" u="none" strike="noStrike" kern="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여대의 </a:t>
            </a:r>
            <a:r>
              <a:rPr kumimoji="0" lang="ko-KR" altLang="en-US" sz="2400" b="0" i="0" u="none" strike="noStrike" kern="0" cap="none" spc="-10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전동킥보드가</a:t>
            </a:r>
            <a:r>
              <a:rPr kumimoji="0" lang="ko-KR" altLang="en-US" sz="2400" b="0" i="0" u="none" strike="noStrike" kern="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 난립하는 상황</a:t>
            </a:r>
            <a:endParaRPr kumimoji="0" lang="en-US" altLang="ko-KR" sz="2400" b="0" i="0" u="none" strike="noStrike" kern="0" cap="none" spc="-1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6 Bold" panose="020B0703030302020204" pitchFamily="34" charset="-127"/>
              <a:ea typeface="에스코어 드림 6 Bold" panose="020B0703030302020204" pitchFamily="34" charset="-127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6 Bold" panose="020B0703030302020204" pitchFamily="34" charset="-127"/>
              <a:ea typeface="에스코어 드림 6 Bold" panose="020B0703030302020204" pitchFamily="34" charset="-127"/>
              <a:cs typeface="+mn-cs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1659542" y="7968615"/>
            <a:ext cx="7553444" cy="9848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서울시 내 </a:t>
            </a:r>
            <a:r>
              <a:rPr kumimoji="0" lang="en-US" altLang="ko-KR" sz="2000" b="0" i="0" u="none" strike="noStrike" kern="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PM </a:t>
            </a:r>
            <a:r>
              <a:rPr kumimoji="0" lang="ko-KR" altLang="en-US" sz="2000" b="0" i="0" u="none" strike="noStrike" kern="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사고 수는 </a:t>
            </a:r>
            <a:r>
              <a:rPr kumimoji="0" lang="en-US" altLang="ko-KR" sz="2000" b="0" i="0" u="none" strike="noStrike" kern="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17</a:t>
            </a:r>
            <a:r>
              <a:rPr kumimoji="0" lang="ko-KR" altLang="en-US" sz="2000" b="0" i="0" u="none" strike="noStrike" kern="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년 대비 </a:t>
            </a:r>
            <a:r>
              <a:rPr kumimoji="0" lang="en-US" altLang="ko-KR" sz="2000" b="0" i="0" u="none" strike="noStrike" kern="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20</a:t>
            </a:r>
            <a:r>
              <a:rPr kumimoji="0" lang="ko-KR" altLang="en-US" sz="2000" b="0" i="0" u="none" strike="noStrike" kern="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년에 </a:t>
            </a:r>
            <a:r>
              <a:rPr kumimoji="0" lang="en-US" altLang="ko-KR" sz="2000" b="0" i="0" u="none" strike="noStrike" kern="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11.63</a:t>
            </a:r>
            <a:r>
              <a:rPr kumimoji="0" lang="ko-KR" altLang="en-US" sz="2000" b="0" i="0" u="none" strike="noStrike" kern="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배 증가</a:t>
            </a:r>
            <a:endParaRPr kumimoji="0" lang="en-US" altLang="ko-KR" sz="2000" b="0" i="0" u="none" strike="noStrike" kern="0" cap="none" spc="-1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(</a:t>
            </a:r>
            <a:r>
              <a:rPr kumimoji="0" lang="ko-KR" altLang="en-US" sz="2000" b="0" i="0" u="none" strike="noStrike" kern="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피해자 사고 </a:t>
            </a:r>
            <a:r>
              <a:rPr kumimoji="0" lang="en-US" altLang="ko-KR" sz="2000" b="0" i="0" u="none" strike="noStrike" kern="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9.41</a:t>
            </a:r>
            <a:r>
              <a:rPr kumimoji="0" lang="ko-KR" altLang="en-US" sz="2000" b="0" i="0" u="none" strike="noStrike" kern="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배</a:t>
            </a:r>
            <a:r>
              <a:rPr kumimoji="0" lang="en-US" altLang="ko-KR" sz="2000" b="0" i="0" u="none" strike="noStrike" kern="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, </a:t>
            </a:r>
            <a:r>
              <a:rPr kumimoji="0" lang="ko-KR" altLang="en-US" sz="2000" b="0" i="0" u="none" strike="noStrike" kern="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가해자 사고 </a:t>
            </a:r>
            <a:r>
              <a:rPr kumimoji="0" lang="en-US" altLang="ko-KR" sz="2000" b="0" i="0" u="none" strike="noStrike" kern="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13.17</a:t>
            </a:r>
            <a:r>
              <a:rPr kumimoji="0" lang="ko-KR" altLang="en-US" sz="2000" b="0" i="0" u="none" strike="noStrike" kern="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배</a:t>
            </a:r>
            <a:r>
              <a:rPr kumimoji="0" lang="en-US" altLang="ko-KR" sz="2000" b="0" i="0" u="none" strike="noStrike" kern="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)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1009302" y="495300"/>
            <a:ext cx="588720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0" cap="none" spc="-100" normalizeH="0" baseline="0" noProof="0" dirty="0">
                <a:ln>
                  <a:noFill/>
                </a:ln>
                <a:solidFill>
                  <a:srgbClr val="787878"/>
                </a:solidFill>
                <a:effectLst/>
                <a:uLnTx/>
                <a:uFillTx/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+mn-cs"/>
              </a:rPr>
              <a:t>0. PM</a:t>
            </a:r>
            <a:r>
              <a:rPr kumimoji="0" lang="ko-KR" altLang="en-US" sz="2000" b="0" i="0" u="none" strike="noStrike" kern="0" cap="none" spc="-100" normalizeH="0" baseline="0" noProof="0" dirty="0">
                <a:ln>
                  <a:noFill/>
                </a:ln>
                <a:solidFill>
                  <a:srgbClr val="787878"/>
                </a:solidFill>
                <a:effectLst/>
                <a:uLnTx/>
                <a:uFillTx/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+mn-cs"/>
              </a:rPr>
              <a:t>의 정의와 현황</a:t>
            </a:r>
            <a:endParaRPr kumimoji="0" lang="en-US" sz="2000" b="0" i="0" u="none" strike="noStrike" kern="0" cap="none" spc="-100" normalizeH="0" baseline="0" noProof="0" dirty="0">
              <a:ln>
                <a:noFill/>
              </a:ln>
              <a:solidFill>
                <a:srgbClr val="787878"/>
              </a:solidFill>
              <a:effectLst/>
              <a:uLnTx/>
              <a:uFillTx/>
              <a:latin typeface="여기어때 잘난체 OTF" panose="020B0600000101010101" pitchFamily="34" charset="-127"/>
              <a:ea typeface="여기어때 잘난체 OTF" panose="020B0600000101010101" pitchFamily="34" charset="-127"/>
              <a:cs typeface="+mn-cs"/>
            </a:endParaRPr>
          </a:p>
        </p:txBody>
      </p:sp>
      <p:grpSp>
        <p:nvGrpSpPr>
          <p:cNvPr id="1011" name="그룹 1011"/>
          <p:cNvGrpSpPr/>
          <p:nvPr/>
        </p:nvGrpSpPr>
        <p:grpSpPr>
          <a:xfrm>
            <a:off x="977358" y="1678192"/>
            <a:ext cx="16330999" cy="55418"/>
            <a:chOff x="977358" y="1220958"/>
            <a:chExt cx="16330999" cy="55418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77358" y="1220958"/>
              <a:ext cx="16330999" cy="55418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977358" y="9202882"/>
            <a:ext cx="16330999" cy="55418"/>
            <a:chOff x="977358" y="9073658"/>
            <a:chExt cx="16330999" cy="55418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77358" y="9073658"/>
              <a:ext cx="16330999" cy="55418"/>
            </a:xfrm>
            <a:prstGeom prst="rect">
              <a:avLst/>
            </a:prstGeom>
          </p:spPr>
        </p:pic>
      </p:grpSp>
      <p:sp>
        <p:nvSpPr>
          <p:cNvPr id="50" name="Object 50"/>
          <p:cNvSpPr txBox="1"/>
          <p:nvPr/>
        </p:nvSpPr>
        <p:spPr>
          <a:xfrm>
            <a:off x="13868400" y="9410700"/>
            <a:ext cx="354157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0" cap="none" spc="-100" normalizeH="0" baseline="0" noProof="0" dirty="0">
                <a:ln>
                  <a:noFill/>
                </a:ln>
                <a:solidFill>
                  <a:srgbClr val="9E9E9E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-Core Dream 4 Regular" pitchFamily="34" charset="0"/>
              </a:rPr>
              <a:t>도로교통공단 서울지부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pic>
        <p:nvPicPr>
          <p:cNvPr id="44" name="그림 43" descr="텍스트이(가) 표시된 사진&#10;&#10;자동 생성된 설명">
            <a:extLst>
              <a:ext uri="{FF2B5EF4-FFF2-40B4-BE49-F238E27FC236}">
                <a16:creationId xmlns:a16="http://schemas.microsoft.com/office/drawing/2014/main" id="{3C32C3C7-B828-4DA8-933A-AF7F5C935D4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06" t="37395" r="606" b="37554"/>
          <a:stretch/>
        </p:blipFill>
        <p:spPr>
          <a:xfrm>
            <a:off x="838200" y="9234666"/>
            <a:ext cx="2002044" cy="709434"/>
          </a:xfrm>
          <a:prstGeom prst="rect">
            <a:avLst/>
          </a:prstGeom>
        </p:spPr>
      </p:pic>
      <p:pic>
        <p:nvPicPr>
          <p:cNvPr id="46" name="Picture 2">
            <a:extLst>
              <a:ext uri="{FF2B5EF4-FFF2-40B4-BE49-F238E27FC236}">
                <a16:creationId xmlns:a16="http://schemas.microsoft.com/office/drawing/2014/main" id="{F927C940-C09B-46F1-9730-7A4749CCB86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81"/>
          <a:stretch/>
        </p:blipFill>
        <p:spPr bwMode="auto">
          <a:xfrm>
            <a:off x="2412095" y="3829102"/>
            <a:ext cx="6048339" cy="3944214"/>
          </a:xfrm>
          <a:prstGeom prst="rect">
            <a:avLst/>
          </a:prstGeom>
          <a:noFill/>
        </p:spPr>
      </p:pic>
      <p:pic>
        <p:nvPicPr>
          <p:cNvPr id="47" name="그림 46" descr="지도이(가) 표시된 사진&#10;&#10;자동 생성된 설명">
            <a:extLst>
              <a:ext uri="{FF2B5EF4-FFF2-40B4-BE49-F238E27FC236}">
                <a16:creationId xmlns:a16="http://schemas.microsoft.com/office/drawing/2014/main" id="{2164C7AC-64B1-4001-A90D-2A83F027B77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2361" y="3321348"/>
            <a:ext cx="6240235" cy="4412952"/>
          </a:xfrm>
          <a:prstGeom prst="rect">
            <a:avLst/>
          </a:prstGeom>
        </p:spPr>
      </p:pic>
      <p:sp>
        <p:nvSpPr>
          <p:cNvPr id="49" name="Object 42">
            <a:extLst>
              <a:ext uri="{FF2B5EF4-FFF2-40B4-BE49-F238E27FC236}">
                <a16:creationId xmlns:a16="http://schemas.microsoft.com/office/drawing/2014/main" id="{72C371B5-6A3F-418D-9055-F297C8AE28D6}"/>
              </a:ext>
            </a:extLst>
          </p:cNvPr>
          <p:cNvSpPr txBox="1"/>
          <p:nvPr/>
        </p:nvSpPr>
        <p:spPr>
          <a:xfrm>
            <a:off x="991127" y="837069"/>
            <a:ext cx="6400273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4000">
                <a:solidFill>
                  <a:srgbClr val="35363A"/>
                </a:solidFill>
                <a:latin typeface="Jalnan OTF" pitchFamily="34" charset="0"/>
                <a:cs typeface="Jalnan OTF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PM 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사고 현황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51" name="Object 37">
            <a:extLst>
              <a:ext uri="{FF2B5EF4-FFF2-40B4-BE49-F238E27FC236}">
                <a16:creationId xmlns:a16="http://schemas.microsoft.com/office/drawing/2014/main" id="{B386FC38-779E-4413-B794-3CBEC0D09131}"/>
              </a:ext>
            </a:extLst>
          </p:cNvPr>
          <p:cNvSpPr txBox="1"/>
          <p:nvPr/>
        </p:nvSpPr>
        <p:spPr>
          <a:xfrm>
            <a:off x="8905756" y="7968614"/>
            <a:ext cx="7553444" cy="9848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구별 인구 수 대비 </a:t>
            </a:r>
            <a:r>
              <a:rPr kumimoji="0" lang="en-US" altLang="ko-KR" sz="2000" b="0" i="0" u="none" strike="noStrike" kern="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17-20</a:t>
            </a:r>
            <a:r>
              <a:rPr kumimoji="0" lang="ko-KR" altLang="en-US" sz="2000" b="0" i="0" u="none" strike="noStrike" kern="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년도까지 일어난 </a:t>
            </a:r>
            <a:r>
              <a:rPr kumimoji="0" lang="en-US" altLang="ko-KR" sz="2000" b="0" i="0" u="none" strike="noStrike" kern="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PM </a:t>
            </a:r>
            <a:r>
              <a:rPr kumimoji="0" lang="ko-KR" altLang="en-US" sz="2000" b="0" i="0" u="none" strike="noStrike" kern="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사고수를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단계구분도로 나타낸 결과</a:t>
            </a:r>
            <a:r>
              <a:rPr kumimoji="0" lang="en-US" altLang="ko-KR" sz="2000" b="0" i="0" u="none" strike="noStrike" kern="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, </a:t>
            </a:r>
            <a:r>
              <a:rPr kumimoji="0" lang="ko-KR" altLang="en-US" sz="2000" b="0" i="0" u="none" strike="noStrike" kern="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강남구가 가장 위험도가 높음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F0005FB-A436-4D1F-A0F7-1B076B4A2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76535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488295" y="2188909"/>
            <a:ext cx="7058062" cy="29545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2021</a:t>
            </a:r>
            <a:r>
              <a:rPr kumimoji="0" lang="ko-KR" altLang="en-US" sz="2400" b="0" i="0" u="none" strike="noStrike" kern="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년 </a:t>
            </a:r>
            <a:r>
              <a:rPr kumimoji="0" lang="en-US" altLang="ko-KR" sz="2400" b="0" i="0" u="none" strike="noStrike" kern="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5</a:t>
            </a:r>
            <a:r>
              <a:rPr kumimoji="0" lang="ko-KR" altLang="en-US" sz="2400" b="0" i="0" u="none" strike="noStrike" kern="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월 개정 도로교통법 의거 과태료 부과 대상</a:t>
            </a:r>
            <a:endParaRPr kumimoji="0" lang="en-US" altLang="ko-KR" sz="2400" b="0" i="0" u="none" strike="noStrike" kern="0" cap="none" spc="-1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6 Bold" panose="020B0703030302020204" pitchFamily="34" charset="-127"/>
              <a:ea typeface="에스코어 드림 6 Bold" panose="020B0703030302020204" pitchFamily="34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▷ 안전모 미착용 </a:t>
            </a:r>
            <a:r>
              <a:rPr kumimoji="0" lang="en-US" altLang="ko-KR" sz="2000" b="0" i="0" u="none" strike="noStrike" kern="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/</a:t>
            </a:r>
            <a:r>
              <a:rPr kumimoji="0" lang="ko-KR" altLang="en-US" sz="2000" b="0" i="0" u="none" strike="noStrike" kern="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 동승자 탑승</a:t>
            </a:r>
            <a:endParaRPr kumimoji="0" lang="en-US" altLang="ko-KR" sz="2000" b="0" i="0" u="none" strike="noStrike" kern="0" cap="none" spc="-1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▷ 음주운전 </a:t>
            </a:r>
            <a:r>
              <a:rPr kumimoji="0" lang="en-US" altLang="ko-KR" sz="2000" b="0" i="0" u="none" strike="noStrike" kern="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/ </a:t>
            </a:r>
            <a:r>
              <a:rPr kumimoji="0" lang="ko-KR" altLang="en-US" sz="2000" b="0" i="0" u="none" strike="noStrike" kern="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신호 위반 및</a:t>
            </a:r>
            <a:r>
              <a:rPr kumimoji="0" lang="en-US" altLang="ko-KR" sz="2000" b="0" i="0" u="none" strike="noStrike" kern="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 </a:t>
            </a:r>
            <a:r>
              <a:rPr kumimoji="0" lang="ko-KR" altLang="en-US" sz="2000" b="0" i="0" u="none" strike="noStrike" kern="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보도 주행</a:t>
            </a:r>
            <a:endParaRPr kumimoji="0" lang="en-US" altLang="ko-KR" sz="2000" b="0" i="0" u="none" strike="noStrike" kern="0" cap="none" spc="-1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▷ 지정차로</a:t>
            </a:r>
            <a:r>
              <a:rPr kumimoji="0" lang="en-US" altLang="ko-KR" sz="2000" b="0" i="0" u="none" strike="noStrike" kern="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(</a:t>
            </a:r>
            <a:r>
              <a:rPr kumimoji="0" lang="ko-KR" altLang="en-US" sz="2000" b="0" i="0" u="none" strike="noStrike" kern="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자전거 도로</a:t>
            </a:r>
            <a:r>
              <a:rPr kumimoji="0" lang="en-US" altLang="ko-KR" sz="2000" b="0" i="0" u="none" strike="noStrike" kern="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, </a:t>
            </a:r>
            <a:r>
              <a:rPr kumimoji="0" lang="ko-KR" altLang="en-US" sz="2000" b="0" i="0" u="none" strike="noStrike" kern="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도로 우측</a:t>
            </a:r>
            <a:r>
              <a:rPr kumimoji="0" lang="en-US" altLang="ko-KR" sz="2000" b="0" i="0" u="none" strike="noStrike" kern="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)</a:t>
            </a:r>
            <a:r>
              <a:rPr kumimoji="0" lang="ko-KR" altLang="en-US" sz="2000" b="0" i="0" u="none" strike="noStrike" kern="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 위반</a:t>
            </a:r>
            <a:endParaRPr kumimoji="0" lang="en-US" altLang="ko-KR" sz="2000" b="0" i="0" u="none" strike="noStrike" kern="0" cap="none" spc="-1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▷ 원동기 면허 이상 미소지자 운전 </a:t>
            </a:r>
            <a:r>
              <a:rPr kumimoji="0" lang="en-US" altLang="ko-KR" sz="2000" b="0" i="0" u="none" strike="noStrike" kern="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/</a:t>
            </a:r>
            <a:r>
              <a:rPr kumimoji="0" lang="ko-KR" altLang="en-US" sz="2000" b="0" i="0" u="none" strike="noStrike" kern="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 어린이 운전</a:t>
            </a:r>
            <a:endParaRPr kumimoji="0" lang="en-US" altLang="ko-KR" sz="2000" b="0" i="0" u="none" strike="noStrike" kern="0" cap="none" spc="-1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1009302" y="495300"/>
            <a:ext cx="588720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0" cap="none" spc="-100" normalizeH="0" baseline="0" noProof="0" dirty="0">
                <a:ln>
                  <a:noFill/>
                </a:ln>
                <a:solidFill>
                  <a:srgbClr val="787878"/>
                </a:solidFill>
                <a:effectLst/>
                <a:uLnTx/>
                <a:uFillTx/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+mn-cs"/>
              </a:rPr>
              <a:t>0. PM</a:t>
            </a:r>
            <a:r>
              <a:rPr kumimoji="0" lang="ko-KR" altLang="en-US" sz="2000" b="0" i="0" u="none" strike="noStrike" kern="0" cap="none" spc="-100" normalizeH="0" baseline="0" noProof="0" dirty="0">
                <a:ln>
                  <a:noFill/>
                </a:ln>
                <a:solidFill>
                  <a:srgbClr val="787878"/>
                </a:solidFill>
                <a:effectLst/>
                <a:uLnTx/>
                <a:uFillTx/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+mn-cs"/>
              </a:rPr>
              <a:t>의 정의와 현황</a:t>
            </a:r>
            <a:endParaRPr kumimoji="0" lang="en-US" sz="2000" b="0" i="0" u="none" strike="noStrike" kern="0" cap="none" spc="-100" normalizeH="0" baseline="0" noProof="0" dirty="0">
              <a:ln>
                <a:noFill/>
              </a:ln>
              <a:solidFill>
                <a:srgbClr val="787878"/>
              </a:solidFill>
              <a:effectLst/>
              <a:uLnTx/>
              <a:uFillTx/>
              <a:latin typeface="여기어때 잘난체 OTF" panose="020B0600000101010101" pitchFamily="34" charset="-127"/>
              <a:ea typeface="여기어때 잘난체 OTF" panose="020B0600000101010101" pitchFamily="34" charset="-127"/>
              <a:cs typeface="+mn-cs"/>
            </a:endParaRPr>
          </a:p>
        </p:txBody>
      </p:sp>
      <p:grpSp>
        <p:nvGrpSpPr>
          <p:cNvPr id="1011" name="그룹 1011"/>
          <p:cNvGrpSpPr/>
          <p:nvPr/>
        </p:nvGrpSpPr>
        <p:grpSpPr>
          <a:xfrm>
            <a:off x="977358" y="1678192"/>
            <a:ext cx="16330999" cy="55418"/>
            <a:chOff x="977358" y="1220958"/>
            <a:chExt cx="16330999" cy="55418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77358" y="1220958"/>
              <a:ext cx="16330999" cy="55418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977358" y="9202882"/>
            <a:ext cx="16330999" cy="55418"/>
            <a:chOff x="977358" y="9073658"/>
            <a:chExt cx="16330999" cy="55418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77358" y="9073658"/>
              <a:ext cx="16330999" cy="55418"/>
            </a:xfrm>
            <a:prstGeom prst="rect">
              <a:avLst/>
            </a:prstGeom>
          </p:spPr>
        </p:pic>
      </p:grpSp>
      <p:sp>
        <p:nvSpPr>
          <p:cNvPr id="50" name="Object 50"/>
          <p:cNvSpPr txBox="1"/>
          <p:nvPr/>
        </p:nvSpPr>
        <p:spPr>
          <a:xfrm>
            <a:off x="13868400" y="9410700"/>
            <a:ext cx="354157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0" cap="none" spc="-100" normalizeH="0" baseline="0" noProof="0" dirty="0">
                <a:ln>
                  <a:noFill/>
                </a:ln>
                <a:solidFill>
                  <a:srgbClr val="9E9E9E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-Core Dream 4 Regular" pitchFamily="34" charset="0"/>
              </a:rPr>
              <a:t>도로교통공단 서울지부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pic>
        <p:nvPicPr>
          <p:cNvPr id="44" name="그림 43" descr="텍스트이(가) 표시된 사진&#10;&#10;자동 생성된 설명">
            <a:extLst>
              <a:ext uri="{FF2B5EF4-FFF2-40B4-BE49-F238E27FC236}">
                <a16:creationId xmlns:a16="http://schemas.microsoft.com/office/drawing/2014/main" id="{3C32C3C7-B828-4DA8-933A-AF7F5C935D4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06" t="37395" r="606" b="37554"/>
          <a:stretch/>
        </p:blipFill>
        <p:spPr>
          <a:xfrm>
            <a:off x="838200" y="9234666"/>
            <a:ext cx="2002044" cy="709434"/>
          </a:xfrm>
          <a:prstGeom prst="rect">
            <a:avLst/>
          </a:prstGeom>
        </p:spPr>
      </p:pic>
      <p:sp>
        <p:nvSpPr>
          <p:cNvPr id="49" name="Object 42">
            <a:extLst>
              <a:ext uri="{FF2B5EF4-FFF2-40B4-BE49-F238E27FC236}">
                <a16:creationId xmlns:a16="http://schemas.microsoft.com/office/drawing/2014/main" id="{72C371B5-6A3F-418D-9055-F297C8AE28D6}"/>
              </a:ext>
            </a:extLst>
          </p:cNvPr>
          <p:cNvSpPr txBox="1"/>
          <p:nvPr/>
        </p:nvSpPr>
        <p:spPr>
          <a:xfrm>
            <a:off x="991127" y="837069"/>
            <a:ext cx="6400273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4000">
                <a:solidFill>
                  <a:srgbClr val="35363A"/>
                </a:solidFill>
                <a:latin typeface="Jalnan OTF" pitchFamily="34" charset="0"/>
                <a:cs typeface="Jalnan OTF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PM 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관련 법률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3D99CA65-0882-4DD3-93B4-268FC642263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3009900"/>
            <a:ext cx="7212302" cy="4840334"/>
          </a:xfrm>
          <a:prstGeom prst="rect">
            <a:avLst/>
          </a:prstGeom>
        </p:spPr>
      </p:pic>
      <p:sp>
        <p:nvSpPr>
          <p:cNvPr id="16" name="Object 2">
            <a:extLst>
              <a:ext uri="{FF2B5EF4-FFF2-40B4-BE49-F238E27FC236}">
                <a16:creationId xmlns:a16="http://schemas.microsoft.com/office/drawing/2014/main" id="{74CF6DF5-BA25-4BB6-9F0D-4C2C92C9A13A}"/>
              </a:ext>
            </a:extLst>
          </p:cNvPr>
          <p:cNvSpPr txBox="1"/>
          <p:nvPr/>
        </p:nvSpPr>
        <p:spPr>
          <a:xfrm>
            <a:off x="9488295" y="5598799"/>
            <a:ext cx="7820062" cy="341625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2021</a:t>
            </a:r>
            <a:r>
              <a:rPr kumimoji="0" lang="ko-KR" altLang="en-US" sz="2400" b="0" i="0" u="none" strike="noStrike" kern="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년 </a:t>
            </a:r>
            <a:r>
              <a:rPr kumimoji="0" lang="en-US" altLang="ko-KR" sz="2400" b="0" i="0" u="none" strike="noStrike" kern="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7</a:t>
            </a:r>
            <a:r>
              <a:rPr kumimoji="0" lang="ko-KR" altLang="en-US" sz="2400" b="0" i="0" u="none" strike="noStrike" kern="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월 개정 도로교통법 의거 </a:t>
            </a:r>
            <a:r>
              <a:rPr kumimoji="0" lang="en-US" altLang="ko-KR" sz="2400" b="0" i="0" u="none" strike="noStrike" kern="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PM </a:t>
            </a:r>
            <a:r>
              <a:rPr kumimoji="0" lang="ko-KR" altLang="en-US" sz="2400" b="0" i="0" u="none" strike="noStrike" kern="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무단 </a:t>
            </a:r>
            <a:r>
              <a:rPr kumimoji="0" lang="ko-KR" altLang="en-US" sz="2400" b="0" i="0" u="none" strike="noStrike" kern="0" cap="none" spc="-10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주정차</a:t>
            </a:r>
            <a:r>
              <a:rPr kumimoji="0" lang="ko-KR" altLang="en-US" sz="2400" b="0" i="0" u="none" strike="noStrike" kern="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 견인 대상</a:t>
            </a:r>
            <a:endParaRPr kumimoji="0" lang="en-US" altLang="ko-KR" sz="2400" b="0" i="0" u="none" strike="noStrike" kern="0" cap="none" spc="-1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6 Bold" panose="020B0703030302020204" pitchFamily="34" charset="-127"/>
              <a:ea typeface="에스코어 드림 6 Bold" panose="020B0703030302020204" pitchFamily="34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▷ 차도</a:t>
            </a:r>
            <a:r>
              <a:rPr kumimoji="0" lang="en-US" altLang="ko-KR" sz="2000" b="0" i="0" u="none" strike="noStrike" kern="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, </a:t>
            </a:r>
            <a:r>
              <a:rPr kumimoji="0" lang="ko-KR" altLang="en-US" sz="2000" b="0" i="0" u="none" strike="noStrike" kern="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대중교통 승강장 근처</a:t>
            </a:r>
            <a:r>
              <a:rPr kumimoji="0" lang="en-US" altLang="ko-KR" sz="2000" b="0" i="0" u="none" strike="noStrike" kern="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, </a:t>
            </a:r>
            <a:r>
              <a:rPr kumimoji="0" lang="ko-KR" altLang="en-US" sz="2000" b="0" i="0" u="none" strike="noStrike" kern="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보행자 위협 지역 </a:t>
            </a:r>
            <a:r>
              <a:rPr kumimoji="0" lang="ko-KR" altLang="en-US" sz="2000" b="0" i="0" u="none" strike="noStrike" kern="0" cap="none" spc="-10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주정차</a:t>
            </a:r>
            <a:r>
              <a:rPr kumimoji="0" lang="ko-KR" altLang="en-US" sz="2000" b="0" i="0" u="none" strike="noStrike" kern="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 시 견인</a:t>
            </a:r>
            <a:endParaRPr kumimoji="0" lang="en-US" altLang="ko-KR" sz="2000" b="0" i="0" u="none" strike="noStrike" kern="0" cap="none" spc="-1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     (</a:t>
            </a:r>
            <a:r>
              <a:rPr kumimoji="0" lang="ko-KR" altLang="en-US" sz="2000" b="0" i="0" u="none" strike="noStrike" kern="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마포 송파 영등포 동작 성동 도봉 등 </a:t>
            </a:r>
            <a:r>
              <a:rPr kumimoji="0" lang="en-US" altLang="ko-KR" sz="2000" b="0" i="0" u="none" strike="noStrike" kern="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6</a:t>
            </a:r>
            <a:r>
              <a:rPr kumimoji="0" lang="ko-KR" altLang="en-US" sz="2000" b="0" i="0" u="none" strike="noStrike" kern="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개의 자치구에서 운영 중</a:t>
            </a:r>
            <a:r>
              <a:rPr kumimoji="0" lang="en-US" altLang="ko-KR" sz="2000" b="0" i="0" u="none" strike="noStrike" kern="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)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▷ 세계 최초의 </a:t>
            </a:r>
            <a:r>
              <a:rPr kumimoji="0" lang="en-US" altLang="ko-KR" sz="2000" b="0" i="0" u="none" strike="noStrike" kern="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PM </a:t>
            </a:r>
            <a:r>
              <a:rPr kumimoji="0" lang="ko-KR" altLang="en-US" sz="2000" b="0" i="0" u="none" strike="noStrike" kern="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견인 법령</a:t>
            </a:r>
            <a:endParaRPr kumimoji="0" lang="en-US" altLang="ko-KR" sz="2000" b="0" i="0" u="none" strike="noStrike" kern="0" cap="none" spc="-1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▷ </a:t>
            </a:r>
            <a:r>
              <a:rPr kumimoji="0" lang="ko-KR" altLang="en-US" sz="2000" b="0" i="0" u="none" strike="noStrike" kern="0" cap="none" spc="-10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견인료</a:t>
            </a:r>
            <a:r>
              <a:rPr kumimoji="0" lang="ko-KR" altLang="en-US" sz="2000" b="0" i="0" u="none" strike="noStrike" kern="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 및 보관료 </a:t>
            </a:r>
            <a:r>
              <a:rPr kumimoji="0" lang="en-US" altLang="ko-KR" sz="2000" b="0" i="0" u="none" strike="noStrike" kern="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3</a:t>
            </a:r>
            <a:r>
              <a:rPr kumimoji="0" lang="ko-KR" altLang="en-US" sz="2000" b="0" i="0" u="none" strike="noStrike" kern="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억원 돌파 </a:t>
            </a:r>
            <a:r>
              <a:rPr kumimoji="0" lang="en-US" altLang="ko-KR" sz="2000" b="0" i="0" u="none" strike="noStrike" kern="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(</a:t>
            </a:r>
            <a:r>
              <a:rPr kumimoji="0" lang="ko-KR" altLang="en-US" sz="2000" b="0" i="0" u="none" strike="noStrike" kern="0" cap="none" spc="-10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견인료</a:t>
            </a:r>
            <a:r>
              <a:rPr kumimoji="0" lang="ko-KR" altLang="en-US" sz="2000" b="0" i="0" u="none" strike="noStrike" kern="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 </a:t>
            </a:r>
            <a:r>
              <a:rPr kumimoji="0" lang="en-US" altLang="ko-KR" sz="2000" b="0" i="0" u="none" strike="noStrike" kern="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4</a:t>
            </a:r>
            <a:r>
              <a:rPr kumimoji="0" lang="ko-KR" altLang="en-US" sz="2000" b="0" i="0" u="none" strike="noStrike" kern="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만원</a:t>
            </a:r>
            <a:r>
              <a:rPr kumimoji="0" lang="en-US" altLang="ko-KR" sz="2000" b="0" i="0" u="none" strike="noStrike" kern="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, 30</a:t>
            </a:r>
            <a:r>
              <a:rPr kumimoji="0" lang="ko-KR" altLang="en-US" sz="2000" b="0" i="0" u="none" strike="noStrike" kern="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분당 보관료 </a:t>
            </a:r>
            <a:r>
              <a:rPr kumimoji="0" lang="en-US" altLang="ko-KR" sz="2000" b="0" i="0" u="none" strike="noStrike" kern="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700</a:t>
            </a:r>
            <a:r>
              <a:rPr kumimoji="0" lang="ko-KR" altLang="en-US" sz="2000" b="0" i="0" u="none" strike="noStrike" kern="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원</a:t>
            </a:r>
            <a:r>
              <a:rPr kumimoji="0" lang="en-US" altLang="ko-KR" sz="2000" b="0" i="0" u="none" strike="noStrike" kern="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6 Bold" panose="020B0703030302020204" pitchFamily="34" charset="-127"/>
              <a:ea typeface="에스코어 드림 6 Bold" panose="020B0703030302020204" pitchFamily="34" charset="-127"/>
              <a:cs typeface="+mn-cs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14E37EB-FCD4-4DC1-8E08-F0B15CD4DC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2671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1476</TotalTime>
  <Words>6122</Words>
  <Application>Microsoft Office PowerPoint</Application>
  <PresentationFormat>사용자 지정</PresentationFormat>
  <Paragraphs>1463</Paragraphs>
  <Slides>57</Slides>
  <Notes>15</Notes>
  <HiddenSlides>0</HiddenSlides>
  <MMClips>0</MMClips>
  <ScaleCrop>false</ScaleCrop>
  <HeadingPairs>
    <vt:vector size="6" baseType="variant">
      <vt:variant>
        <vt:lpstr>사용한 글꼴</vt:lpstr>
      </vt:variant>
      <vt:variant>
        <vt:i4>16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57</vt:i4>
      </vt:variant>
    </vt:vector>
  </HeadingPairs>
  <TitlesOfParts>
    <vt:vector size="74" baseType="lpstr">
      <vt:lpstr>S-Core Dream 5 Medium</vt:lpstr>
      <vt:lpstr>맑은 고딕</vt:lpstr>
      <vt:lpstr>Calibri</vt:lpstr>
      <vt:lpstr>여기어때 잘난체 OTF</vt:lpstr>
      <vt:lpstr>에스코어 드림 3 Light</vt:lpstr>
      <vt:lpstr>Arial</vt:lpstr>
      <vt:lpstr>Gmarket Sans Medium</vt:lpstr>
      <vt:lpstr>Jalnan OTF</vt:lpstr>
      <vt:lpstr>여기어때 잘난체</vt:lpstr>
      <vt:lpstr>S-Core Dream 6 Bold</vt:lpstr>
      <vt:lpstr>에스코어 드림 2 ExtraLight</vt:lpstr>
      <vt:lpstr>에스코어 드림 4 Regular</vt:lpstr>
      <vt:lpstr>Wingdings</vt:lpstr>
      <vt:lpstr>S-Core Dream 3 Light</vt:lpstr>
      <vt:lpstr>에스코어 드림 6 Bold</vt:lpstr>
      <vt:lpstr>에스코어 드림 5 Medium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nparkhap@hanmail.net</cp:lastModifiedBy>
  <cp:revision>54</cp:revision>
  <dcterms:created xsi:type="dcterms:W3CDTF">2022-02-08T13:32:52Z</dcterms:created>
  <dcterms:modified xsi:type="dcterms:W3CDTF">2022-04-27T07:48:33Z</dcterms:modified>
</cp:coreProperties>
</file>